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43"/>
  </p:notesMasterIdLst>
  <p:handoutMasterIdLst>
    <p:handoutMasterId r:id="rId44"/>
  </p:handoutMasterIdLst>
  <p:sldIdLst>
    <p:sldId id="446" r:id="rId16"/>
    <p:sldId id="495" r:id="rId17"/>
    <p:sldId id="478" r:id="rId18"/>
    <p:sldId id="480" r:id="rId19"/>
    <p:sldId id="501" r:id="rId20"/>
    <p:sldId id="502" r:id="rId21"/>
    <p:sldId id="505" r:id="rId22"/>
    <p:sldId id="477" r:id="rId23"/>
    <p:sldId id="483" r:id="rId24"/>
    <p:sldId id="507" r:id="rId25"/>
    <p:sldId id="508" r:id="rId26"/>
    <p:sldId id="488" r:id="rId27"/>
    <p:sldId id="489" r:id="rId28"/>
    <p:sldId id="510" r:id="rId29"/>
    <p:sldId id="319" r:id="rId30"/>
    <p:sldId id="486" r:id="rId31"/>
    <p:sldId id="493" r:id="rId32"/>
    <p:sldId id="500" r:id="rId33"/>
    <p:sldId id="503" r:id="rId34"/>
    <p:sldId id="504" r:id="rId35"/>
    <p:sldId id="466" r:id="rId36"/>
    <p:sldId id="474" r:id="rId37"/>
    <p:sldId id="484" r:id="rId38"/>
    <p:sldId id="506" r:id="rId39"/>
    <p:sldId id="496" r:id="rId40"/>
    <p:sldId id="509" r:id="rId41"/>
    <p:sldId id="485" r:id="rId4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78548" autoAdjust="0"/>
  </p:normalViewPr>
  <p:slideViewPr>
    <p:cSldViewPr snapToGrid="0" snapToObjects="1">
      <p:cViewPr varScale="1">
        <p:scale>
          <a:sx n="90" d="100"/>
          <a:sy n="90" d="100"/>
        </p:scale>
        <p:origin x="258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2/11/2022</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2/11/2022</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we received money for signature programming, turnaround</a:t>
            </a:r>
            <a:r>
              <a:rPr lang="en-US" baseline="0" dirty="0"/>
              <a:t>, Title I and FTE Allotments. </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11357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171395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In</a:t>
            </a:r>
            <a:r>
              <a:rPr lang="en-US" baseline="0" dirty="0"/>
              <a:t> February, we will meet again to discuss</a:t>
            </a:r>
            <a:r>
              <a:rPr lang="en-US" dirty="0"/>
              <a:t> how the school’s budget has been allocated to support the programmatic needs and FY23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078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79444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07093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Leveling Reserve. When we approve the budget we will approve both so that we will not have to schedule another meeting if the funds are made available.</a:t>
            </a:r>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24</a:t>
            </a:fld>
            <a:endParaRPr lang="en-US" dirty="0"/>
          </a:p>
        </p:txBody>
      </p:sp>
    </p:spTree>
    <p:extLst>
      <p:ext uri="{BB962C8B-B14F-4D97-AF65-F5344CB8AC3E}">
        <p14:creationId xmlns:p14="http://schemas.microsoft.com/office/powerpoint/2010/main" val="202211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our Family Engagement funds. When we approve the budget we will approve both so that we will not have to schedule another meeting if the funds are made available.</a:t>
            </a:r>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25</a:t>
            </a:fld>
            <a:endParaRPr lang="en-US" dirty="0"/>
          </a:p>
        </p:txBody>
      </p:sp>
    </p:spTree>
    <p:extLst>
      <p:ext uri="{BB962C8B-B14F-4D97-AF65-F5344CB8AC3E}">
        <p14:creationId xmlns:p14="http://schemas.microsoft.com/office/powerpoint/2010/main" val="1702292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represents the priorities we will fund </a:t>
            </a:r>
            <a:r>
              <a:rPr lang="en-US" b="1" dirty="0">
                <a:solidFill>
                  <a:srgbClr val="FF0000"/>
                </a:solidFill>
              </a:rPr>
              <a:t>during FY23 with our CARES 3 allotment</a:t>
            </a:r>
            <a:r>
              <a:rPr lang="en-US" b="1" baseline="0" dirty="0">
                <a:solidFill>
                  <a:srgbClr val="FF0000"/>
                </a:solidFill>
              </a:rPr>
              <a:t>.</a:t>
            </a:r>
            <a:endParaRPr lang="en-US" baseline="0" dirty="0"/>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26</a:t>
            </a:fld>
            <a:endParaRPr lang="en-US" dirty="0"/>
          </a:p>
        </p:txBody>
      </p:sp>
    </p:spTree>
    <p:extLst>
      <p:ext uri="{BB962C8B-B14F-4D97-AF65-F5344CB8AC3E}">
        <p14:creationId xmlns:p14="http://schemas.microsoft.com/office/powerpoint/2010/main" val="570922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27</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K-12</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FY23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1265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2/11/2022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2/11/2022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2/11/2022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2/11/2022</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2/11/2022</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2/11/2022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2/11/2022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2/11/2022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2/11/2022</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2/11/2022</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2/11/2022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2/11/2022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2/11/2022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2/11/2022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2/11/2022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2/11/2022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2/11/2022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2/11/2022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2/11/2022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2/11/2022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2/11/2022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2/11/2022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2/11/2022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2/11/2022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2/11/2022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2/11/2022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2/11/2022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2/11/2022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2/11/2022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2/11/2022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2/11/2022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2/11/2022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2/11/2022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2/11/2022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2/11/2022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2/11/2022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2/11/2022</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2/11/2022</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2/11/2022</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2/11/2022</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2/11/2022</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2/11/2022</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2/11/2022</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2/11/2022</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2/11/2022</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2/11/2022</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2/11/2022</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6.xml"/><Relationship Id="rId4" Type="http://schemas.openxmlformats.org/officeDocument/2006/relationships/hyperlink" Target="https://docs.google.com/presentation/d/1oc1aLNm7CIIwdAr6ipYXcHiBtvmwB_yS/edit#slide=id.p1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smtClean="0">
                <a:solidFill>
                  <a:schemeClr val="bg1"/>
                </a:solidFill>
              </a:rPr>
              <a:t>(Peyton Forest Elementary)</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graphicFrame>
        <p:nvGraphicFramePr>
          <p:cNvPr id="7" name="Table 6"/>
          <p:cNvGraphicFramePr>
            <a:graphicFrameLocks noGrp="1"/>
          </p:cNvGraphicFramePr>
          <p:nvPr>
            <p:extLst>
              <p:ext uri="{D42A27DB-BD31-4B8C-83A1-F6EECF244321}">
                <p14:modId xmlns:p14="http://schemas.microsoft.com/office/powerpoint/2010/main" val="1955923869"/>
              </p:ext>
            </p:extLst>
          </p:nvPr>
        </p:nvGraphicFramePr>
        <p:xfrm>
          <a:off x="850605" y="484207"/>
          <a:ext cx="8133908" cy="6214304"/>
        </p:xfrm>
        <a:graphic>
          <a:graphicData uri="http://schemas.openxmlformats.org/drawingml/2006/table">
            <a:tbl>
              <a:tblPr/>
              <a:tblGrid>
                <a:gridCol w="2580741">
                  <a:extLst>
                    <a:ext uri="{9D8B030D-6E8A-4147-A177-3AD203B41FA5}">
                      <a16:colId xmlns:a16="http://schemas.microsoft.com/office/drawing/2014/main" val="3150502828"/>
                    </a:ext>
                  </a:extLst>
                </a:gridCol>
                <a:gridCol w="1647281">
                  <a:extLst>
                    <a:ext uri="{9D8B030D-6E8A-4147-A177-3AD203B41FA5}">
                      <a16:colId xmlns:a16="http://schemas.microsoft.com/office/drawing/2014/main" val="2838718753"/>
                    </a:ext>
                  </a:extLst>
                </a:gridCol>
                <a:gridCol w="1786384">
                  <a:extLst>
                    <a:ext uri="{9D8B030D-6E8A-4147-A177-3AD203B41FA5}">
                      <a16:colId xmlns:a16="http://schemas.microsoft.com/office/drawing/2014/main" val="1773934601"/>
                    </a:ext>
                  </a:extLst>
                </a:gridCol>
                <a:gridCol w="2119502">
                  <a:extLst>
                    <a:ext uri="{9D8B030D-6E8A-4147-A177-3AD203B41FA5}">
                      <a16:colId xmlns:a16="http://schemas.microsoft.com/office/drawing/2014/main" val="960618983"/>
                    </a:ext>
                  </a:extLst>
                </a:gridCol>
              </a:tblGrid>
              <a:tr h="202623">
                <a:tc gridSpan="4">
                  <a:txBody>
                    <a:bodyPr/>
                    <a:lstStyle/>
                    <a:p>
                      <a:pPr algn="ctr" fontAlgn="b"/>
                      <a:r>
                        <a:rPr lang="en-US" sz="1000" b="1" i="0" u="none" strike="noStrike">
                          <a:solidFill>
                            <a:srgbClr val="FFFFFF"/>
                          </a:solidFill>
                          <a:effectLst/>
                          <a:latin typeface="Calibri" panose="020F0502020204030204" pitchFamily="34" charset="0"/>
                        </a:rPr>
                        <a:t>FY2023 TOTAL SCHOOL ALLOCATIONS</a:t>
                      </a:r>
                    </a:p>
                  </a:txBody>
                  <a:tcPr marL="6048" marR="6048" marT="6048" marB="29031" anchor="b">
                    <a:lnL>
                      <a:noFill/>
                    </a:lnL>
                    <a:lnR>
                      <a:noFill/>
                    </a:lnR>
                    <a:lnT>
                      <a:noFill/>
                    </a:lnT>
                    <a:lnB>
                      <a:noFill/>
                    </a:lnB>
                    <a:solidFill>
                      <a:srgbClr val="3362A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7268371"/>
                  </a:ext>
                </a:extLst>
              </a:tr>
              <a:tr h="183767">
                <a:tc>
                  <a:txBody>
                    <a:bodyPr/>
                    <a:lstStyle/>
                    <a:p>
                      <a:pPr algn="l" fontAlgn="b"/>
                      <a:r>
                        <a:rPr lang="en-US" sz="900" b="0" i="0" u="none" strike="noStrike">
                          <a:effectLst/>
                          <a:latin typeface="Calibri" panose="020F0502020204030204" pitchFamily="34" charset="0"/>
                        </a:rPr>
                        <a:t>School</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Peyton Forest Elementary School</a:t>
                      </a:r>
                    </a:p>
                  </a:txBody>
                  <a:tcPr marL="6048" marR="6048" marT="6048" marB="29031"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389575"/>
                  </a:ext>
                </a:extLst>
              </a:tr>
              <a:tr h="183767">
                <a:tc>
                  <a:txBody>
                    <a:bodyPr/>
                    <a:lstStyle/>
                    <a:p>
                      <a:pPr algn="l" fontAlgn="b"/>
                      <a:r>
                        <a:rPr lang="en-US" sz="900" b="0" i="0" u="none" strike="noStrike">
                          <a:effectLst/>
                          <a:latin typeface="Calibri" panose="020F0502020204030204" pitchFamily="34" charset="0"/>
                        </a:rPr>
                        <a:t>Location</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 3065 </a:t>
                      </a:r>
                    </a:p>
                  </a:txBody>
                  <a:tcPr marL="6048" marR="6048" marT="6048" marB="2903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0010041"/>
                  </a:ext>
                </a:extLst>
              </a:tr>
              <a:tr h="183767">
                <a:tc>
                  <a:txBody>
                    <a:bodyPr/>
                    <a:lstStyle/>
                    <a:p>
                      <a:pPr algn="l" fontAlgn="b"/>
                      <a:r>
                        <a:rPr lang="en-US" sz="900" b="0" i="0" u="none" strike="noStrike">
                          <a:effectLst/>
                          <a:latin typeface="Calibri" panose="020F0502020204030204" pitchFamily="34" charset="0"/>
                        </a:rPr>
                        <a:t>Level</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 ES </a:t>
                      </a:r>
                    </a:p>
                  </a:txBody>
                  <a:tcPr marL="6048" marR="6048" marT="6048" marB="2903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1238298"/>
                  </a:ext>
                </a:extLst>
              </a:tr>
              <a:tr h="183767">
                <a:tc>
                  <a:txBody>
                    <a:bodyPr/>
                    <a:lstStyle/>
                    <a:p>
                      <a:pPr algn="l" fontAlgn="b"/>
                      <a:r>
                        <a:rPr lang="en-US" sz="900" b="0" i="0" u="none" strike="noStrike">
                          <a:effectLst/>
                          <a:latin typeface="Calibri" panose="020F0502020204030204" pitchFamily="34" charset="0"/>
                        </a:rPr>
                        <a:t>FY2023 Projected Enrollment</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371</a:t>
                      </a:r>
                    </a:p>
                  </a:txBody>
                  <a:tcPr marL="6048" marR="6048" marT="6048" marB="2903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1092093"/>
                  </a:ext>
                </a:extLst>
              </a:tr>
              <a:tr h="183767">
                <a:tc>
                  <a:txBody>
                    <a:bodyPr/>
                    <a:lstStyle/>
                    <a:p>
                      <a:pPr algn="l" fontAlgn="b"/>
                      <a:r>
                        <a:rPr lang="en-US" sz="900" b="0" i="0" u="none" strike="noStrike">
                          <a:effectLst/>
                          <a:latin typeface="Calibri" panose="020F0502020204030204" pitchFamily="34" charset="0"/>
                        </a:rPr>
                        <a:t>Change in Enrollment</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-43</a:t>
                      </a:r>
                    </a:p>
                  </a:txBody>
                  <a:tcPr marL="6048" marR="6048" marT="6048" marB="29031"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4783753"/>
                  </a:ext>
                </a:extLst>
              </a:tr>
              <a:tr h="183767">
                <a:tc>
                  <a:txBody>
                    <a:bodyPr/>
                    <a:lstStyle/>
                    <a:p>
                      <a:pPr algn="l" fontAlgn="b"/>
                      <a:r>
                        <a:rPr lang="en-US" sz="900" b="0" i="0" u="none" strike="noStrike">
                          <a:effectLst/>
                          <a:latin typeface="Calibri" panose="020F0502020204030204" pitchFamily="34" charset="0"/>
                        </a:rPr>
                        <a:t>Total Earned</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$5,209,469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8288108"/>
                  </a:ext>
                </a:extLst>
              </a:tr>
              <a:tr h="202623">
                <a:tc>
                  <a:txBody>
                    <a:bodyPr/>
                    <a:lstStyle/>
                    <a:p>
                      <a:pPr algn="ctr" fontAlgn="b"/>
                      <a:endParaRPr lang="en-US" sz="1000" b="1" i="0" u="none" strike="noStrike">
                        <a:solidFill>
                          <a:srgbClr val="FFFFFF"/>
                        </a:solidFill>
                        <a:effectLst/>
                        <a:latin typeface="Arial" panose="020B0604020202020204" pitchFamily="34" charset="0"/>
                      </a:endParaRPr>
                    </a:p>
                  </a:txBody>
                  <a:tcPr marL="6048" marR="6048" marT="6048" marB="2903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1" i="0" u="none" strike="noStrike">
                        <a:solidFill>
                          <a:srgbClr val="FFFFFF"/>
                        </a:solidFill>
                        <a:effectLst/>
                        <a:latin typeface="Arial" panose="020B0604020202020204" pitchFamily="34" charset="0"/>
                      </a:endParaRPr>
                    </a:p>
                  </a:txBody>
                  <a:tcPr marL="6048" marR="6048" marT="6048" marB="2903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1" i="0" u="none" strike="noStrike">
                        <a:solidFill>
                          <a:srgbClr val="FFFFFF"/>
                        </a:solidFill>
                        <a:effectLst/>
                        <a:latin typeface="Arial" panose="020B0604020202020204" pitchFamily="34" charset="0"/>
                      </a:endParaRPr>
                    </a:p>
                  </a:txBody>
                  <a:tcPr marL="6048" marR="6048" marT="6048" marB="2903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1" i="0" u="none" strike="noStrike">
                        <a:solidFill>
                          <a:srgbClr val="FFFFFF"/>
                        </a:solidFill>
                        <a:effectLst/>
                        <a:latin typeface="Arial" panose="020B0604020202020204" pitchFamily="34" charset="0"/>
                      </a:endParaRPr>
                    </a:p>
                  </a:txBody>
                  <a:tcPr marL="6048" marR="6048" marT="6048" marB="2903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198760"/>
                  </a:ext>
                </a:extLst>
              </a:tr>
              <a:tr h="183767">
                <a:tc>
                  <a:txBody>
                    <a:bodyPr/>
                    <a:lstStyle/>
                    <a:p>
                      <a:pPr algn="l" fontAlgn="b"/>
                      <a:r>
                        <a:rPr lang="en-US" sz="900" b="1" i="0" u="none" strike="noStrike">
                          <a:effectLst/>
                          <a:latin typeface="Calibri" panose="020F0502020204030204" pitchFamily="34" charset="0"/>
                        </a:rPr>
                        <a:t>SSF Category</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effectLst/>
                          <a:latin typeface="Calibri" panose="020F0502020204030204" pitchFamily="34" charset="0"/>
                        </a:rPr>
                        <a:t>Count</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effectLst/>
                          <a:latin typeface="Calibri" panose="020F0502020204030204" pitchFamily="34" charset="0"/>
                        </a:rPr>
                        <a:t>Weight</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effectLst/>
                          <a:latin typeface="Calibri" panose="020F0502020204030204" pitchFamily="34" charset="0"/>
                        </a:rPr>
                        <a:t>Allocation</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347679301"/>
                  </a:ext>
                </a:extLst>
              </a:tr>
              <a:tr h="167507">
                <a:tc>
                  <a:txBody>
                    <a:bodyPr/>
                    <a:lstStyle/>
                    <a:p>
                      <a:pPr algn="l" fontAlgn="b"/>
                      <a:r>
                        <a:rPr lang="en-US" sz="800" b="0" i="0" u="none" strike="noStrike">
                          <a:effectLst/>
                          <a:latin typeface="Calibri" panose="020F0502020204030204" pitchFamily="34" charset="0"/>
                        </a:rPr>
                        <a:t>Base Per Pupil</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371</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$4,506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$1,671,799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823426"/>
                  </a:ext>
                </a:extLst>
              </a:tr>
              <a:tr h="167507">
                <a:tc>
                  <a:txBody>
                    <a:bodyPr/>
                    <a:lstStyle/>
                    <a:p>
                      <a:pPr algn="l" fontAlgn="b"/>
                      <a:r>
                        <a:rPr lang="en-US" sz="800" b="1" i="0" u="none" strike="noStrike">
                          <a:effectLst/>
                          <a:latin typeface="Calibri" panose="020F0502020204030204" pitchFamily="34" charset="0"/>
                        </a:rPr>
                        <a:t>Grade Level</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318560"/>
                  </a:ext>
                </a:extLst>
              </a:tr>
              <a:tr h="167507">
                <a:tc>
                  <a:txBody>
                    <a:bodyPr/>
                    <a:lstStyle/>
                    <a:p>
                      <a:pPr algn="l" fontAlgn="b"/>
                      <a:r>
                        <a:rPr lang="en-US" sz="800" b="0" i="0" u="none" strike="noStrike">
                          <a:effectLst/>
                          <a:latin typeface="Calibri" panose="020F0502020204030204" pitchFamily="34" charset="0"/>
                        </a:rPr>
                        <a:t>       Kindergarten</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58</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0.60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$156,816</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60183"/>
                  </a:ext>
                </a:extLst>
              </a:tr>
              <a:tr h="167507">
                <a:tc>
                  <a:txBody>
                    <a:bodyPr/>
                    <a:lstStyle/>
                    <a:p>
                      <a:pPr algn="l" fontAlgn="b"/>
                      <a:r>
                        <a:rPr lang="en-US" sz="800" b="0" i="0" u="none" strike="noStrike">
                          <a:effectLst/>
                          <a:latin typeface="Calibri" panose="020F0502020204030204" pitchFamily="34" charset="0"/>
                        </a:rPr>
                        <a:t>       1st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61</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0.25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$68,719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763474"/>
                  </a:ext>
                </a:extLst>
              </a:tr>
              <a:tr h="167507">
                <a:tc>
                  <a:txBody>
                    <a:bodyPr/>
                    <a:lstStyle/>
                    <a:p>
                      <a:pPr algn="l" fontAlgn="b"/>
                      <a:r>
                        <a:rPr lang="en-US" sz="800" b="0" i="0" u="none" strike="noStrike">
                          <a:effectLst/>
                          <a:latin typeface="Calibri" panose="020F0502020204030204" pitchFamily="34" charset="0"/>
                        </a:rPr>
                        <a:t>       2nd</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61</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0.25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$68,719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321082"/>
                  </a:ext>
                </a:extLst>
              </a:tr>
              <a:tr h="167507">
                <a:tc>
                  <a:txBody>
                    <a:bodyPr/>
                    <a:lstStyle/>
                    <a:p>
                      <a:pPr algn="l" fontAlgn="b"/>
                      <a:r>
                        <a:rPr lang="en-US" sz="800" b="0" i="0" u="none" strike="noStrike">
                          <a:effectLst/>
                          <a:latin typeface="Calibri" panose="020F0502020204030204" pitchFamily="34" charset="0"/>
                        </a:rPr>
                        <a:t>       3rd</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72</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0.25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$81,112</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726556"/>
                  </a:ext>
                </a:extLst>
              </a:tr>
              <a:tr h="167507">
                <a:tc>
                  <a:txBody>
                    <a:bodyPr/>
                    <a:lstStyle/>
                    <a:p>
                      <a:pPr algn="l" fontAlgn="b"/>
                      <a:r>
                        <a:rPr lang="en-US" sz="800" b="0" i="0" u="none" strike="noStrike">
                          <a:effectLst/>
                          <a:latin typeface="Calibri" panose="020F0502020204030204" pitchFamily="34" charset="0"/>
                        </a:rPr>
                        <a:t>       4th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59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49447"/>
                  </a:ext>
                </a:extLst>
              </a:tr>
              <a:tr h="167507">
                <a:tc>
                  <a:txBody>
                    <a:bodyPr/>
                    <a:lstStyle/>
                    <a:p>
                      <a:pPr algn="l" fontAlgn="b"/>
                      <a:r>
                        <a:rPr lang="en-US" sz="800" b="0" i="0" u="none" strike="noStrike">
                          <a:effectLst/>
                          <a:latin typeface="Calibri" panose="020F0502020204030204" pitchFamily="34" charset="0"/>
                        </a:rPr>
                        <a:t>       5th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085971"/>
                  </a:ext>
                </a:extLst>
              </a:tr>
              <a:tr h="167507">
                <a:tc>
                  <a:txBody>
                    <a:bodyPr/>
                    <a:lstStyle/>
                    <a:p>
                      <a:pPr algn="l" fontAlgn="b"/>
                      <a:r>
                        <a:rPr lang="en-US" sz="800" b="0" i="0" u="none" strike="noStrike">
                          <a:effectLst/>
                          <a:latin typeface="Calibri" panose="020F0502020204030204" pitchFamily="34" charset="0"/>
                        </a:rPr>
                        <a:t>       6th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0.03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011854"/>
                  </a:ext>
                </a:extLst>
              </a:tr>
              <a:tr h="167507">
                <a:tc>
                  <a:txBody>
                    <a:bodyPr/>
                    <a:lstStyle/>
                    <a:p>
                      <a:pPr algn="l" fontAlgn="b"/>
                      <a:r>
                        <a:rPr lang="en-US" sz="800" b="0" i="0" u="none" strike="noStrike">
                          <a:effectLst/>
                          <a:latin typeface="Calibri" panose="020F0502020204030204" pitchFamily="34" charset="0"/>
                        </a:rPr>
                        <a:t>       7th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155576"/>
                  </a:ext>
                </a:extLst>
              </a:tr>
              <a:tr h="167507">
                <a:tc>
                  <a:txBody>
                    <a:bodyPr/>
                    <a:lstStyle/>
                    <a:p>
                      <a:pPr algn="l" fontAlgn="b"/>
                      <a:r>
                        <a:rPr lang="en-US" sz="800" b="0" i="0" u="none" strike="noStrike">
                          <a:effectLst/>
                          <a:latin typeface="Calibri" panose="020F0502020204030204" pitchFamily="34" charset="0"/>
                        </a:rPr>
                        <a:t>       8th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133393"/>
                  </a:ext>
                </a:extLst>
              </a:tr>
              <a:tr h="167507">
                <a:tc>
                  <a:txBody>
                    <a:bodyPr/>
                    <a:lstStyle/>
                    <a:p>
                      <a:pPr algn="l" fontAlgn="b"/>
                      <a:r>
                        <a:rPr lang="en-US" sz="800" b="0" i="0" u="none" strike="noStrike">
                          <a:effectLst/>
                          <a:latin typeface="Calibri" panose="020F0502020204030204" pitchFamily="34" charset="0"/>
                        </a:rPr>
                        <a:t>       9th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0.03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101198"/>
                  </a:ext>
                </a:extLst>
              </a:tr>
              <a:tr h="167507">
                <a:tc>
                  <a:txBody>
                    <a:bodyPr/>
                    <a:lstStyle/>
                    <a:p>
                      <a:pPr algn="l" fontAlgn="b"/>
                      <a:r>
                        <a:rPr lang="en-US" sz="800" b="0" i="0" u="none" strike="noStrike">
                          <a:effectLst/>
                          <a:latin typeface="Calibri" panose="020F0502020204030204" pitchFamily="34" charset="0"/>
                        </a:rPr>
                        <a:t>       10th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336712"/>
                  </a:ext>
                </a:extLst>
              </a:tr>
              <a:tr h="167507">
                <a:tc>
                  <a:txBody>
                    <a:bodyPr/>
                    <a:lstStyle/>
                    <a:p>
                      <a:pPr algn="l" fontAlgn="b"/>
                      <a:r>
                        <a:rPr lang="en-US" sz="800" b="0" i="0" u="none" strike="noStrike">
                          <a:effectLst/>
                          <a:latin typeface="Calibri" panose="020F0502020204030204" pitchFamily="34" charset="0"/>
                        </a:rPr>
                        <a:t>       11th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445647"/>
                  </a:ext>
                </a:extLst>
              </a:tr>
              <a:tr h="167507">
                <a:tc>
                  <a:txBody>
                    <a:bodyPr/>
                    <a:lstStyle/>
                    <a:p>
                      <a:pPr algn="l" fontAlgn="b"/>
                      <a:r>
                        <a:rPr lang="en-US" sz="800" b="0" i="0" u="none" strike="noStrike">
                          <a:effectLst/>
                          <a:latin typeface="Calibri" panose="020F0502020204030204" pitchFamily="34" charset="0"/>
                        </a:rPr>
                        <a:t>       12th</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0.00 </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100272"/>
                  </a:ext>
                </a:extLst>
              </a:tr>
              <a:tr h="167507">
                <a:tc>
                  <a:txBody>
                    <a:bodyPr/>
                    <a:lstStyle/>
                    <a:p>
                      <a:pPr algn="l" fontAlgn="b"/>
                      <a:r>
                        <a:rPr lang="en-US" sz="800" b="0" i="0" u="none" strike="noStrike">
                          <a:effectLst/>
                          <a:latin typeface="Calibri" panose="020F0502020204030204" pitchFamily="34" charset="0"/>
                        </a:rPr>
                        <a:t>Poverty</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289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0.50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$651,145</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411304"/>
                  </a:ext>
                </a:extLst>
              </a:tr>
              <a:tr h="167507">
                <a:tc>
                  <a:txBody>
                    <a:bodyPr/>
                    <a:lstStyle/>
                    <a:p>
                      <a:pPr algn="l" fontAlgn="b"/>
                      <a:r>
                        <a:rPr lang="en-US" sz="800" b="0" i="0" u="none" strike="noStrike">
                          <a:effectLst/>
                          <a:latin typeface="Calibri" panose="020F0502020204030204" pitchFamily="34" charset="0"/>
                        </a:rPr>
                        <a:t>Concentration of Poverty</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0.06</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$63,363</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924639"/>
                  </a:ext>
                </a:extLst>
              </a:tr>
              <a:tr h="167507">
                <a:tc>
                  <a:txBody>
                    <a:bodyPr/>
                    <a:lstStyle/>
                    <a:p>
                      <a:pPr algn="l" fontAlgn="b"/>
                      <a:r>
                        <a:rPr lang="en-US" sz="800" b="0" i="0" u="none" strike="noStrike">
                          <a:effectLst/>
                          <a:latin typeface="Calibri" panose="020F0502020204030204" pitchFamily="34" charset="0"/>
                        </a:rPr>
                        <a:t>EIP/REP</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90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1.05</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$425,835</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175631"/>
                  </a:ext>
                </a:extLst>
              </a:tr>
              <a:tr h="167507">
                <a:tc>
                  <a:txBody>
                    <a:bodyPr/>
                    <a:lstStyle/>
                    <a:p>
                      <a:pPr algn="l" fontAlgn="b"/>
                      <a:r>
                        <a:rPr lang="en-US" sz="800" b="0" i="0" u="none" strike="noStrike">
                          <a:effectLst/>
                          <a:latin typeface="Calibri" panose="020F0502020204030204" pitchFamily="34" charset="0"/>
                        </a:rPr>
                        <a:t>Special Education</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38</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0.03</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$5,137</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033519"/>
                  </a:ext>
                </a:extLst>
              </a:tr>
              <a:tr h="167507">
                <a:tc>
                  <a:txBody>
                    <a:bodyPr/>
                    <a:lstStyle/>
                    <a:p>
                      <a:pPr algn="l" fontAlgn="b"/>
                      <a:r>
                        <a:rPr lang="en-US" sz="800" b="0" i="0" u="none" strike="noStrike">
                          <a:effectLst/>
                          <a:latin typeface="Calibri" panose="020F0502020204030204" pitchFamily="34" charset="0"/>
                        </a:rPr>
                        <a:t>Gifted</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0.60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$27,037</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213959"/>
                  </a:ext>
                </a:extLst>
              </a:tr>
              <a:tr h="167507">
                <a:tc>
                  <a:txBody>
                    <a:bodyPr/>
                    <a:lstStyle/>
                    <a:p>
                      <a:pPr algn="l" fontAlgn="b"/>
                      <a:r>
                        <a:rPr lang="en-US" sz="800" b="0" i="0" u="none" strike="noStrike">
                          <a:effectLst/>
                          <a:latin typeface="Calibri" panose="020F0502020204030204" pitchFamily="34" charset="0"/>
                        </a:rPr>
                        <a:t>Gifted Supplement</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0.60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$25,779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294771"/>
                  </a:ext>
                </a:extLst>
              </a:tr>
              <a:tr h="167507">
                <a:tc>
                  <a:txBody>
                    <a:bodyPr/>
                    <a:lstStyle/>
                    <a:p>
                      <a:pPr algn="l" fontAlgn="b"/>
                      <a:r>
                        <a:rPr lang="en-US" sz="800" b="0" i="0" u="none" strike="noStrike">
                          <a:effectLst/>
                          <a:latin typeface="Calibri" panose="020F0502020204030204" pitchFamily="34" charset="0"/>
                        </a:rPr>
                        <a:t>ELL</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24</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0.15</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$16,222</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140048"/>
                  </a:ext>
                </a:extLst>
              </a:tr>
              <a:tr h="167507">
                <a:tc>
                  <a:txBody>
                    <a:bodyPr/>
                    <a:lstStyle/>
                    <a:p>
                      <a:pPr algn="l" fontAlgn="b"/>
                      <a:r>
                        <a:rPr lang="en-US" sz="800" b="0" i="0" u="none" strike="noStrike">
                          <a:effectLst/>
                          <a:latin typeface="Calibri" panose="020F0502020204030204" pitchFamily="34" charset="0"/>
                        </a:rPr>
                        <a:t>Small School Supplement</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79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0.40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$142,396</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239936"/>
                  </a:ext>
                </a:extLst>
              </a:tr>
              <a:tr h="167507">
                <a:tc>
                  <a:txBody>
                    <a:bodyPr/>
                    <a:lstStyle/>
                    <a:p>
                      <a:pPr algn="l" fontAlgn="b"/>
                      <a:r>
                        <a:rPr lang="en-US" sz="800" b="0" i="0" u="none" strike="noStrike">
                          <a:effectLst/>
                          <a:latin typeface="Calibri" panose="020F0502020204030204" pitchFamily="34" charset="0"/>
                        </a:rPr>
                        <a:t>Incoming Performance</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0.10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150500"/>
                  </a:ext>
                </a:extLst>
              </a:tr>
              <a:tr h="167507">
                <a:tc>
                  <a:txBody>
                    <a:bodyPr/>
                    <a:lstStyle/>
                    <a:p>
                      <a:pPr algn="l" fontAlgn="b"/>
                      <a:r>
                        <a:rPr lang="en-US" sz="800" b="0" i="0" u="none" strike="noStrike">
                          <a:effectLst/>
                          <a:latin typeface="Calibri" panose="020F0502020204030204" pitchFamily="34" charset="0"/>
                        </a:rPr>
                        <a:t>Baseline Supplement</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No</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917673"/>
                  </a:ext>
                </a:extLst>
              </a:tr>
              <a:tr h="167507">
                <a:tc>
                  <a:txBody>
                    <a:bodyPr/>
                    <a:lstStyle/>
                    <a:p>
                      <a:pPr algn="l" fontAlgn="b"/>
                      <a:r>
                        <a:rPr lang="en-US" sz="800" b="0" i="0" u="none" strike="noStrike">
                          <a:effectLst/>
                          <a:latin typeface="Calibri" panose="020F0502020204030204" pitchFamily="34" charset="0"/>
                        </a:rPr>
                        <a:t>Transition Policy Supplement</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No</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076222"/>
                  </a:ext>
                </a:extLst>
              </a:tr>
              <a:tr h="167507">
                <a:tc>
                  <a:txBody>
                    <a:bodyPr/>
                    <a:lstStyle/>
                    <a:p>
                      <a:pPr algn="l" fontAlgn="b"/>
                      <a:r>
                        <a:rPr lang="en-US" sz="800" b="1" i="0" u="none" strike="noStrike">
                          <a:effectLst/>
                          <a:latin typeface="Calibri" panose="020F0502020204030204" pitchFamily="34" charset="0"/>
                        </a:rPr>
                        <a:t>Total SSF Allocation</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l" fontAlgn="b"/>
                      <a:endParaRPr lang="en-US" sz="800" b="1" i="0" u="none" strike="noStrike">
                        <a:effectLst/>
                        <a:latin typeface="Calibri" panose="020F0502020204030204" pitchFamily="34" charset="0"/>
                      </a:endParaRP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l" fontAlgn="b"/>
                      <a:endParaRPr lang="en-US" sz="800" b="1" i="0" u="none" strike="noStrike">
                        <a:effectLst/>
                        <a:latin typeface="Calibri" panose="020F0502020204030204" pitchFamily="34" charset="0"/>
                      </a:endParaRP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tc>
                  <a:txBody>
                    <a:bodyPr/>
                    <a:lstStyle/>
                    <a:p>
                      <a:pPr algn="ctr" fontAlgn="b"/>
                      <a:r>
                        <a:rPr lang="en-US" sz="800" b="1" i="0" u="none" strike="noStrike" dirty="0">
                          <a:effectLst/>
                          <a:latin typeface="Calibri" panose="020F0502020204030204" pitchFamily="34" charset="0"/>
                        </a:rPr>
                        <a:t>$3,404,079</a:t>
                      </a:r>
                    </a:p>
                  </a:txBody>
                  <a:tcPr marL="6048" marR="6048" marT="6048" marB="2903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47B22"/>
                    </a:solidFill>
                  </a:tcPr>
                </a:tc>
                <a:extLst>
                  <a:ext uri="{0D108BD9-81ED-4DB2-BD59-A6C34878D82A}">
                    <a16:rowId xmlns:a16="http://schemas.microsoft.com/office/drawing/2014/main" val="1378137849"/>
                  </a:ext>
                </a:extLst>
              </a:tr>
            </a:tbl>
          </a:graphicData>
        </a:graphic>
      </p:graphicFrame>
    </p:spTree>
    <p:extLst>
      <p:ext uri="{BB962C8B-B14F-4D97-AF65-F5344CB8AC3E}">
        <p14:creationId xmlns:p14="http://schemas.microsoft.com/office/powerpoint/2010/main" val="246089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sp>
        <p:nvSpPr>
          <p:cNvPr id="4" name="Title 1"/>
          <p:cNvSpPr txBox="1">
            <a:spLocks/>
          </p:cNvSpPr>
          <p:nvPr/>
        </p:nvSpPr>
        <p:spPr>
          <a:xfrm>
            <a:off x="1037577" y="46181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graphicFrame>
        <p:nvGraphicFramePr>
          <p:cNvPr id="6" name="Table 5"/>
          <p:cNvGraphicFramePr>
            <a:graphicFrameLocks noGrp="1"/>
          </p:cNvGraphicFramePr>
          <p:nvPr>
            <p:extLst>
              <p:ext uri="{D42A27DB-BD31-4B8C-83A1-F6EECF244321}">
                <p14:modId xmlns:p14="http://schemas.microsoft.com/office/powerpoint/2010/main" val="2516342289"/>
              </p:ext>
            </p:extLst>
          </p:nvPr>
        </p:nvGraphicFramePr>
        <p:xfrm>
          <a:off x="1037579" y="1010095"/>
          <a:ext cx="7534921" cy="5443860"/>
        </p:xfrm>
        <a:graphic>
          <a:graphicData uri="http://schemas.openxmlformats.org/drawingml/2006/table">
            <a:tbl>
              <a:tblPr/>
              <a:tblGrid>
                <a:gridCol w="2387471">
                  <a:extLst>
                    <a:ext uri="{9D8B030D-6E8A-4147-A177-3AD203B41FA5}">
                      <a16:colId xmlns:a16="http://schemas.microsoft.com/office/drawing/2014/main" val="2731664529"/>
                    </a:ext>
                  </a:extLst>
                </a:gridCol>
                <a:gridCol w="1530689">
                  <a:extLst>
                    <a:ext uri="{9D8B030D-6E8A-4147-A177-3AD203B41FA5}">
                      <a16:colId xmlns:a16="http://schemas.microsoft.com/office/drawing/2014/main" val="817954590"/>
                    </a:ext>
                  </a:extLst>
                </a:gridCol>
                <a:gridCol w="1652602">
                  <a:extLst>
                    <a:ext uri="{9D8B030D-6E8A-4147-A177-3AD203B41FA5}">
                      <a16:colId xmlns:a16="http://schemas.microsoft.com/office/drawing/2014/main" val="3001220692"/>
                    </a:ext>
                  </a:extLst>
                </a:gridCol>
                <a:gridCol w="1964159">
                  <a:extLst>
                    <a:ext uri="{9D8B030D-6E8A-4147-A177-3AD203B41FA5}">
                      <a16:colId xmlns:a16="http://schemas.microsoft.com/office/drawing/2014/main" val="755311120"/>
                    </a:ext>
                  </a:extLst>
                </a:gridCol>
              </a:tblGrid>
              <a:tr h="249628">
                <a:tc>
                  <a:txBody>
                    <a:bodyPr/>
                    <a:lstStyle/>
                    <a:p>
                      <a:pPr algn="l" fontAlgn="b"/>
                      <a:r>
                        <a:rPr lang="en-US" sz="800" b="1" i="0" u="none" strike="noStrike">
                          <a:effectLst/>
                          <a:latin typeface="Calibri" panose="020F0502020204030204" pitchFamily="34" charset="0"/>
                        </a:rPr>
                        <a:t>Additional Earnings</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800" b="1"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800" b="1"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endParaRPr lang="en-US" sz="800" b="1"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973259307"/>
                  </a:ext>
                </a:extLst>
              </a:tr>
              <a:tr h="249628">
                <a:tc>
                  <a:txBody>
                    <a:bodyPr/>
                    <a:lstStyle/>
                    <a:p>
                      <a:pPr algn="l" fontAlgn="b"/>
                      <a:r>
                        <a:rPr lang="en-US" sz="800" b="0" i="0" u="none" strike="noStrike">
                          <a:effectLst/>
                          <a:latin typeface="Calibri" panose="020F0502020204030204" pitchFamily="34" charset="0"/>
                        </a:rPr>
                        <a:t>Signature</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$215,085</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599775"/>
                  </a:ext>
                </a:extLst>
              </a:tr>
              <a:tr h="249628">
                <a:tc>
                  <a:txBody>
                    <a:bodyPr/>
                    <a:lstStyle/>
                    <a:p>
                      <a:pPr algn="l" fontAlgn="b"/>
                      <a:r>
                        <a:rPr lang="en-US" sz="800" b="0" i="0" u="none" strike="noStrike">
                          <a:effectLst/>
                          <a:latin typeface="Calibri" panose="020F0502020204030204" pitchFamily="34" charset="0"/>
                        </a:rPr>
                        <a:t>Turnaround</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992674"/>
                  </a:ext>
                </a:extLst>
              </a:tr>
              <a:tr h="249628">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854080"/>
                  </a:ext>
                </a:extLst>
              </a:tr>
              <a:tr h="249628">
                <a:tc>
                  <a:txBody>
                    <a:bodyPr/>
                    <a:lstStyle/>
                    <a:p>
                      <a:pPr algn="l" fontAlgn="b"/>
                      <a:r>
                        <a:rPr lang="en-US" sz="800" b="0" i="0" u="none" strike="noStrike">
                          <a:effectLst/>
                          <a:latin typeface="Calibri" panose="020F0502020204030204" pitchFamily="34" charset="0"/>
                        </a:rPr>
                        <a:t>Title I</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$257,175</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993268"/>
                  </a:ext>
                </a:extLst>
              </a:tr>
              <a:tr h="249628">
                <a:tc>
                  <a:txBody>
                    <a:bodyPr/>
                    <a:lstStyle/>
                    <a:p>
                      <a:pPr algn="l" fontAlgn="b"/>
                      <a:r>
                        <a:rPr lang="en-US" sz="800" b="0" i="0" u="none" strike="noStrike">
                          <a:effectLst/>
                          <a:latin typeface="Calibri" panose="020F0502020204030204" pitchFamily="34" charset="0"/>
                        </a:rPr>
                        <a:t>Title I Holdback</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-$25,718</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651969"/>
                  </a:ext>
                </a:extLst>
              </a:tr>
              <a:tr h="249628">
                <a:tc>
                  <a:txBody>
                    <a:bodyPr/>
                    <a:lstStyle/>
                    <a:p>
                      <a:pPr algn="l" fontAlgn="b"/>
                      <a:r>
                        <a:rPr lang="en-US" sz="800" b="0" i="0" u="none" strike="noStrike">
                          <a:effectLst/>
                          <a:latin typeface="Calibri" panose="020F0502020204030204" pitchFamily="34" charset="0"/>
                        </a:rPr>
                        <a:t>Title I Family Engagement</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$11,000</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748008"/>
                  </a:ext>
                </a:extLst>
              </a:tr>
              <a:tr h="249628">
                <a:tc>
                  <a:txBody>
                    <a:bodyPr/>
                    <a:lstStyle/>
                    <a:p>
                      <a:pPr algn="l" fontAlgn="b"/>
                      <a:r>
                        <a:rPr lang="en-US" sz="800" b="0" i="0" u="none" strike="noStrike">
                          <a:effectLst/>
                          <a:latin typeface="Calibri" panose="020F0502020204030204" pitchFamily="34" charset="0"/>
                        </a:rPr>
                        <a:t>Title I School Improvement</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95510"/>
                  </a:ext>
                </a:extLst>
              </a:tr>
              <a:tr h="249628">
                <a:tc>
                  <a:txBody>
                    <a:bodyPr/>
                    <a:lstStyle/>
                    <a:p>
                      <a:pPr algn="l" fontAlgn="b"/>
                      <a:r>
                        <a:rPr lang="en-US" sz="800" b="0" i="0" u="none" strike="noStrike">
                          <a:effectLst/>
                          <a:latin typeface="Calibri" panose="020F0502020204030204" pitchFamily="34" charset="0"/>
                        </a:rPr>
                        <a:t>Title IV Behavior</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258852"/>
                  </a:ext>
                </a:extLst>
              </a:tr>
              <a:tr h="249628">
                <a:tc>
                  <a:txBody>
                    <a:bodyPr/>
                    <a:lstStyle/>
                    <a:p>
                      <a:pPr algn="l" fontAlgn="b"/>
                      <a:r>
                        <a:rPr lang="en-US" sz="800" b="0" i="0" u="none" strike="noStrike">
                          <a:effectLst/>
                          <a:latin typeface="Calibri" panose="020F0502020204030204" pitchFamily="34" charset="0"/>
                        </a:rPr>
                        <a:t>Summer Bridge</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564188"/>
                  </a:ext>
                </a:extLst>
              </a:tr>
              <a:tr h="249628">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573132"/>
                  </a:ext>
                </a:extLst>
              </a:tr>
              <a:tr h="249628">
                <a:tc>
                  <a:txBody>
                    <a:bodyPr/>
                    <a:lstStyle/>
                    <a:p>
                      <a:pPr algn="l" fontAlgn="b"/>
                      <a:r>
                        <a:rPr lang="en-US" sz="800" b="0" i="0" u="none" strike="noStrike">
                          <a:effectLst/>
                          <a:latin typeface="Calibri" panose="020F0502020204030204" pitchFamily="34" charset="0"/>
                        </a:rPr>
                        <a:t>Field Trip Transportation</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$10,336</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267541"/>
                  </a:ext>
                </a:extLst>
              </a:tr>
              <a:tr h="249628">
                <a:tc>
                  <a:txBody>
                    <a:bodyPr/>
                    <a:lstStyle/>
                    <a:p>
                      <a:pPr algn="l" fontAlgn="b"/>
                      <a:r>
                        <a:rPr lang="en-US" sz="800" b="0" i="0" u="none" strike="noStrike">
                          <a:effectLst/>
                          <a:latin typeface="Calibri" panose="020F0502020204030204" pitchFamily="34" charset="0"/>
                        </a:rPr>
                        <a:t>Dual Campus Supplement</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420998"/>
                  </a:ext>
                </a:extLst>
              </a:tr>
              <a:tr h="249628">
                <a:tc>
                  <a:txBody>
                    <a:bodyPr/>
                    <a:lstStyle/>
                    <a:p>
                      <a:pPr algn="l" fontAlgn="b"/>
                      <a:r>
                        <a:rPr lang="en-US" sz="800" b="0" i="0" u="none" strike="noStrike">
                          <a:effectLst/>
                          <a:latin typeface="Calibri" panose="020F0502020204030204" pitchFamily="34" charset="0"/>
                        </a:rPr>
                        <a:t>District Funded Stipends</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$10,200</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504518"/>
                  </a:ext>
                </a:extLst>
              </a:tr>
              <a:tr h="249628">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845093"/>
                  </a:ext>
                </a:extLst>
              </a:tr>
              <a:tr h="249628">
                <a:tc>
                  <a:txBody>
                    <a:bodyPr/>
                    <a:lstStyle/>
                    <a:p>
                      <a:pPr algn="l" fontAlgn="b"/>
                      <a:r>
                        <a:rPr lang="en-US" sz="800" b="0" i="0" u="none" strike="noStrike">
                          <a:effectLst/>
                          <a:latin typeface="Calibri" panose="020F0502020204030204" pitchFamily="34" charset="0"/>
                        </a:rPr>
                        <a:t>Reduction to School Budgets</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$0</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678011"/>
                  </a:ext>
                </a:extLst>
              </a:tr>
              <a:tr h="249628">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553869"/>
                  </a:ext>
                </a:extLst>
              </a:tr>
              <a:tr h="249628">
                <a:tc>
                  <a:txBody>
                    <a:bodyPr/>
                    <a:lstStyle/>
                    <a:p>
                      <a:pPr algn="l" fontAlgn="b"/>
                      <a:r>
                        <a:rPr lang="en-US" sz="800" b="0" i="0" u="none" strike="noStrike">
                          <a:effectLst/>
                          <a:latin typeface="Calibri" panose="020F0502020204030204" pitchFamily="34" charset="0"/>
                        </a:rPr>
                        <a:t>Total FTE Allotments</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17.75</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Calibri" panose="020F0502020204030204" pitchFamily="34" charset="0"/>
                        </a:rPr>
                        <a:t>$1,327,311</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680790"/>
                  </a:ext>
                </a:extLst>
              </a:tr>
              <a:tr h="249628">
                <a:tc>
                  <a:txBody>
                    <a:bodyPr/>
                    <a:lstStyle/>
                    <a:p>
                      <a:pPr algn="l" fontAlgn="b"/>
                      <a:r>
                        <a:rPr lang="en-US" sz="800" b="1" i="0" u="none" strike="noStrike">
                          <a:effectLst/>
                          <a:latin typeface="Calibri" panose="020F0502020204030204" pitchFamily="34" charset="0"/>
                        </a:rPr>
                        <a:t>Total Additional Earnings</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800" b="1"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800" b="1"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800" b="1" i="0" u="none" strike="noStrike">
                          <a:effectLst/>
                          <a:latin typeface="Calibri" panose="020F0502020204030204" pitchFamily="34" charset="0"/>
                        </a:rPr>
                        <a:t>$1,805,389</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2854984695"/>
                  </a:ext>
                </a:extLst>
              </a:tr>
              <a:tr h="225650">
                <a:tc>
                  <a:txBody>
                    <a:bodyPr/>
                    <a:lstStyle/>
                    <a:p>
                      <a:pPr algn="l" fontAlgn="b"/>
                      <a:endParaRPr lang="en-US" sz="700" b="0" i="0" u="none" strike="noStrike">
                        <a:effectLst/>
                        <a:latin typeface="Arial" panose="020B0604020202020204" pitchFamily="34" charset="0"/>
                      </a:endParaRPr>
                    </a:p>
                  </a:txBody>
                  <a:tcPr marL="6333" marR="6333" marT="6333" marB="30398"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6333" marR="6333" marT="6333" marB="30398"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6333" marR="6333" marT="6333" marB="30398"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6333" marR="6333" marT="6333" marB="30398"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26340004"/>
                  </a:ext>
                </a:extLst>
              </a:tr>
              <a:tr h="225650">
                <a:tc>
                  <a:txBody>
                    <a:bodyPr/>
                    <a:lstStyle/>
                    <a:p>
                      <a:pPr algn="l" fontAlgn="b"/>
                      <a:endParaRPr lang="en-US" sz="700" b="0" i="0" u="none" strike="noStrike">
                        <a:effectLst/>
                        <a:latin typeface="Arial" panose="020B0604020202020204" pitchFamily="34" charset="0"/>
                      </a:endParaRPr>
                    </a:p>
                  </a:txBody>
                  <a:tcPr marL="6333" marR="6333" marT="6333" marB="30398"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333" marR="6333" marT="6333" marB="30398"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333" marR="6333" marT="6333" marB="30398"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333" marR="6333" marT="6333" marB="30398"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28775"/>
                  </a:ext>
                </a:extLst>
              </a:tr>
              <a:tr h="249628">
                <a:tc>
                  <a:txBody>
                    <a:bodyPr/>
                    <a:lstStyle/>
                    <a:p>
                      <a:pPr algn="l" fontAlgn="b"/>
                      <a:r>
                        <a:rPr lang="en-US" sz="800" b="1" i="0" u="none" strike="noStrike">
                          <a:effectLst/>
                          <a:latin typeface="Calibri" panose="020F0502020204030204" pitchFamily="34" charset="0"/>
                        </a:rPr>
                        <a:t>Total Allocation</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800" b="1"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800" b="1" i="0" u="none" strike="noStrike">
                        <a:effectLst/>
                        <a:latin typeface="Calibri" panose="020F0502020204030204" pitchFamily="34" charset="0"/>
                      </a:endParaRP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800" b="1" i="0" u="none" strike="noStrike" dirty="0">
                          <a:effectLst/>
                          <a:latin typeface="Calibri" panose="020F0502020204030204" pitchFamily="34" charset="0"/>
                        </a:rPr>
                        <a:t>$5,209,469</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553833497"/>
                  </a:ext>
                </a:extLst>
              </a:tr>
            </a:tbl>
          </a:graphicData>
        </a:graphic>
      </p:graphicFrame>
    </p:spTree>
    <p:extLst>
      <p:ext uri="{BB962C8B-B14F-4D97-AF65-F5344CB8AC3E}">
        <p14:creationId xmlns:p14="http://schemas.microsoft.com/office/powerpoint/2010/main" val="300984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88542946"/>
              </p:ext>
            </p:extLst>
          </p:nvPr>
        </p:nvGraphicFramePr>
        <p:xfrm>
          <a:off x="808074" y="1818163"/>
          <a:ext cx="8218969" cy="4880361"/>
        </p:xfrm>
        <a:graphic>
          <a:graphicData uri="http://schemas.openxmlformats.org/drawingml/2006/table">
            <a:tbl>
              <a:tblPr/>
              <a:tblGrid>
                <a:gridCol w="1051768">
                  <a:extLst>
                    <a:ext uri="{9D8B030D-6E8A-4147-A177-3AD203B41FA5}">
                      <a16:colId xmlns:a16="http://schemas.microsoft.com/office/drawing/2014/main" val="3701098907"/>
                    </a:ext>
                  </a:extLst>
                </a:gridCol>
                <a:gridCol w="422876">
                  <a:extLst>
                    <a:ext uri="{9D8B030D-6E8A-4147-A177-3AD203B41FA5}">
                      <a16:colId xmlns:a16="http://schemas.microsoft.com/office/drawing/2014/main" val="2342386474"/>
                    </a:ext>
                  </a:extLst>
                </a:gridCol>
                <a:gridCol w="487933">
                  <a:extLst>
                    <a:ext uri="{9D8B030D-6E8A-4147-A177-3AD203B41FA5}">
                      <a16:colId xmlns:a16="http://schemas.microsoft.com/office/drawing/2014/main" val="3095910235"/>
                    </a:ext>
                  </a:extLst>
                </a:gridCol>
                <a:gridCol w="2623998">
                  <a:extLst>
                    <a:ext uri="{9D8B030D-6E8A-4147-A177-3AD203B41FA5}">
                      <a16:colId xmlns:a16="http://schemas.microsoft.com/office/drawing/2014/main" val="2801251990"/>
                    </a:ext>
                  </a:extLst>
                </a:gridCol>
                <a:gridCol w="813223">
                  <a:extLst>
                    <a:ext uri="{9D8B030D-6E8A-4147-A177-3AD203B41FA5}">
                      <a16:colId xmlns:a16="http://schemas.microsoft.com/office/drawing/2014/main" val="3168695535"/>
                    </a:ext>
                  </a:extLst>
                </a:gridCol>
                <a:gridCol w="2819171">
                  <a:extLst>
                    <a:ext uri="{9D8B030D-6E8A-4147-A177-3AD203B41FA5}">
                      <a16:colId xmlns:a16="http://schemas.microsoft.com/office/drawing/2014/main" val="2815790168"/>
                    </a:ext>
                  </a:extLst>
                </a:gridCol>
              </a:tblGrid>
              <a:tr h="108895">
                <a:tc>
                  <a:txBody>
                    <a:bodyPr/>
                    <a:lstStyle/>
                    <a:p>
                      <a:pPr algn="ctr" fontAlgn="ctr"/>
                      <a:r>
                        <a:rPr lang="en-US" sz="500" b="1" i="0" u="none" strike="noStrike">
                          <a:solidFill>
                            <a:srgbClr val="FFFFFF"/>
                          </a:solidFill>
                          <a:effectLst/>
                          <a:latin typeface="Arial" panose="020B0604020202020204" pitchFamily="34" charset="0"/>
                        </a:rPr>
                        <a:t>Accounting Unit</a:t>
                      </a:r>
                    </a:p>
                  </a:txBody>
                  <a:tcPr marL="4643" marR="4643" marT="4643" marB="2228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500" b="1" i="0" u="none" strike="noStrike">
                          <a:solidFill>
                            <a:srgbClr val="FFFFFF"/>
                          </a:solidFill>
                          <a:effectLst/>
                          <a:latin typeface="Arial" panose="020B0604020202020204" pitchFamily="34" charset="0"/>
                        </a:rPr>
                        <a:t>Acct</a:t>
                      </a:r>
                    </a:p>
                  </a:txBody>
                  <a:tcPr marL="4643" marR="4643" marT="4643" marB="2228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500" b="1" i="0" u="none" strike="noStrike">
                          <a:solidFill>
                            <a:srgbClr val="FFFFFF"/>
                          </a:solidFill>
                          <a:effectLst/>
                          <a:latin typeface="Arial" panose="020B0604020202020204" pitchFamily="34" charset="0"/>
                        </a:rPr>
                        <a:t>SubAcct</a:t>
                      </a:r>
                    </a:p>
                  </a:txBody>
                  <a:tcPr marL="4643" marR="4643" marT="4643" marB="2228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500" b="1" i="0" u="none" strike="noStrike">
                          <a:solidFill>
                            <a:srgbClr val="FFFFFF"/>
                          </a:solidFill>
                          <a:effectLst/>
                          <a:latin typeface="Arial" panose="020B0604020202020204" pitchFamily="34" charset="0"/>
                        </a:rPr>
                        <a:t>Description </a:t>
                      </a:r>
                    </a:p>
                  </a:txBody>
                  <a:tcPr marL="4643" marR="4643" marT="4643" marB="2228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500" b="1" i="0" u="none" strike="noStrike">
                          <a:solidFill>
                            <a:srgbClr val="FFFFFF"/>
                          </a:solidFill>
                          <a:effectLst/>
                          <a:latin typeface="Arial" panose="020B0604020202020204" pitchFamily="34" charset="0"/>
                        </a:rPr>
                        <a:t>Total</a:t>
                      </a:r>
                    </a:p>
                  </a:txBody>
                  <a:tcPr marL="4643" marR="4643" marT="4643" marB="2228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500" b="1" i="0" u="none" strike="noStrike">
                          <a:solidFill>
                            <a:srgbClr val="FFFFFF"/>
                          </a:solidFill>
                          <a:effectLst/>
                          <a:latin typeface="Arial" panose="020B0604020202020204" pitchFamily="34" charset="0"/>
                        </a:rPr>
                        <a:t>Notes</a:t>
                      </a:r>
                    </a:p>
                  </a:txBody>
                  <a:tcPr marL="4643" marR="4643" marT="4643" marB="2228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3533712399"/>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9990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Reserve</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 $68,082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441574"/>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1104</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Teacher Stipends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931333"/>
                  </a:ext>
                </a:extLst>
              </a:tr>
              <a:tr h="103367">
                <a:tc>
                  <a:txBody>
                    <a:bodyPr/>
                    <a:lstStyle/>
                    <a:p>
                      <a:pPr algn="r" fontAlgn="b"/>
                      <a:r>
                        <a:rPr lang="en-US" sz="500" b="0" i="0" u="none" strike="noStrike">
                          <a:effectLst/>
                          <a:latin typeface="Arial" panose="020B0604020202020204" pitchFamily="34" charset="0"/>
                        </a:rPr>
                        <a:t> 150110130659990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2400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1412</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Secretary Overtime</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123052"/>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3000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Contracted Services for Instruction</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138117"/>
                  </a:ext>
                </a:extLst>
              </a:tr>
              <a:tr h="103367">
                <a:tc>
                  <a:txBody>
                    <a:bodyPr/>
                    <a:lstStyle/>
                    <a:p>
                      <a:pPr algn="r" fontAlgn="b"/>
                      <a:r>
                        <a:rPr lang="en-US" sz="500" b="0" i="0" u="none" strike="noStrike">
                          <a:effectLst/>
                          <a:latin typeface="Arial" panose="020B0604020202020204" pitchFamily="34" charset="0"/>
                        </a:rPr>
                        <a:t> 150110130651210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2210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3000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Contracted Services for Professional Development</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070216"/>
                  </a:ext>
                </a:extLst>
              </a:tr>
              <a:tr h="103367">
                <a:tc>
                  <a:txBody>
                    <a:bodyPr/>
                    <a:lstStyle/>
                    <a:p>
                      <a:pPr algn="r" fontAlgn="b"/>
                      <a:r>
                        <a:rPr lang="en-US" sz="500" b="0" i="0" u="none" strike="noStrike">
                          <a:effectLst/>
                          <a:latin typeface="Arial" panose="020B0604020202020204" pitchFamily="34" charset="0"/>
                        </a:rPr>
                        <a:t> 150120030651320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2700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5190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Student Transportation-Charter Buses, Breeze Cards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4256636"/>
                  </a:ext>
                </a:extLst>
              </a:tr>
              <a:tr h="103367">
                <a:tc>
                  <a:txBody>
                    <a:bodyPr/>
                    <a:lstStyle/>
                    <a:p>
                      <a:pPr algn="r" fontAlgn="b"/>
                      <a:r>
                        <a:rPr lang="en-US" sz="500" b="0" i="0" u="none" strike="noStrike">
                          <a:effectLst/>
                          <a:latin typeface="Arial" panose="020B0604020202020204" pitchFamily="34" charset="0"/>
                        </a:rPr>
                        <a:t> 150110130659990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2100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5300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Postage</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1757723"/>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5320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Web-based Subscriptions and Licenses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4940218"/>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6120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Computer Software</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7799231"/>
                  </a:ext>
                </a:extLst>
              </a:tr>
              <a:tr h="103367">
                <a:tc>
                  <a:txBody>
                    <a:bodyPr/>
                    <a:lstStyle/>
                    <a:p>
                      <a:pPr algn="r" fontAlgn="b"/>
                      <a:r>
                        <a:rPr lang="en-US" sz="500" b="0" i="0" u="none" strike="noStrike">
                          <a:effectLst/>
                          <a:latin typeface="Arial" panose="020B0604020202020204" pitchFamily="34" charset="0"/>
                        </a:rPr>
                        <a:t> 150120030651210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2213</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5800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Instructional Employee Travel</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dirty="0">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3357860"/>
                  </a:ext>
                </a:extLst>
              </a:tr>
              <a:tr h="103367">
                <a:tc>
                  <a:txBody>
                    <a:bodyPr/>
                    <a:lstStyle/>
                    <a:p>
                      <a:pPr algn="r" fontAlgn="b"/>
                      <a:r>
                        <a:rPr lang="en-US" sz="500" b="0" i="0" u="none" strike="noStrike">
                          <a:effectLst/>
                          <a:latin typeface="Arial" panose="020B0604020202020204" pitchFamily="34" charset="0"/>
                        </a:rPr>
                        <a:t> 150110130651211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2400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5800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Administrative Employee Travel</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51629"/>
                  </a:ext>
                </a:extLst>
              </a:tr>
              <a:tr h="103367">
                <a:tc>
                  <a:txBody>
                    <a:bodyPr/>
                    <a:lstStyle/>
                    <a:p>
                      <a:pPr algn="r" fontAlgn="b"/>
                      <a:r>
                        <a:rPr lang="en-US" sz="500" b="0" i="0" u="none" strike="noStrike">
                          <a:effectLst/>
                          <a:latin typeface="Arial" panose="020B0604020202020204" pitchFamily="34" charset="0"/>
                        </a:rPr>
                        <a:t> 150169730651210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2210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5800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Signature Programming Travel</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5245735"/>
                  </a:ext>
                </a:extLst>
              </a:tr>
              <a:tr h="103367">
                <a:tc>
                  <a:txBody>
                    <a:bodyPr/>
                    <a:lstStyle/>
                    <a:p>
                      <a:pPr algn="r" fontAlgn="b"/>
                      <a:r>
                        <a:rPr lang="en-US" sz="500" b="0" i="0" u="none" strike="noStrike">
                          <a:effectLst/>
                          <a:latin typeface="Arial" panose="020B0604020202020204" pitchFamily="34" charset="0"/>
                        </a:rPr>
                        <a:t> 150110130659990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2400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5800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Mileage</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4924690"/>
                  </a:ext>
                </a:extLst>
              </a:tr>
              <a:tr h="103367">
                <a:tc>
                  <a:txBody>
                    <a:bodyPr/>
                    <a:lstStyle/>
                    <a:p>
                      <a:pPr algn="r" fontAlgn="b"/>
                      <a:r>
                        <a:rPr lang="en-US" sz="500" b="0" i="0" u="none" strike="noStrike">
                          <a:effectLst/>
                          <a:latin typeface="Arial" panose="020B0604020202020204" pitchFamily="34" charset="0"/>
                        </a:rPr>
                        <a:t> 150120030651320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2700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5950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Student Transportation-APS Buses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6054623"/>
                  </a:ext>
                </a:extLst>
              </a:tr>
              <a:tr h="103367">
                <a:tc>
                  <a:txBody>
                    <a:bodyPr/>
                    <a:lstStyle/>
                    <a:p>
                      <a:pPr algn="r" fontAlgn="b"/>
                      <a:r>
                        <a:rPr lang="en-US" sz="500" b="0" i="0" u="none" strike="noStrike">
                          <a:effectLst/>
                          <a:latin typeface="Arial" panose="020B0604020202020204" pitchFamily="34" charset="0"/>
                        </a:rPr>
                        <a:t> 150662030651320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2700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5950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District Funded Field Trips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1731855"/>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6100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Teaching/Other Supplies, Student Incentives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 $55,992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273791"/>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6150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Instructional Equipment/Furniture</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577261"/>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6160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Computer Equipment</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4611274"/>
                  </a:ext>
                </a:extLst>
              </a:tr>
              <a:tr h="103367">
                <a:tc>
                  <a:txBody>
                    <a:bodyPr/>
                    <a:lstStyle/>
                    <a:p>
                      <a:pPr algn="r" fontAlgn="b"/>
                      <a:r>
                        <a:rPr lang="en-US" sz="500" b="0" i="0" u="none" strike="noStrike">
                          <a:effectLst/>
                          <a:latin typeface="Arial" panose="020B0604020202020204" pitchFamily="34" charset="0"/>
                        </a:rPr>
                        <a:t> 150150530651310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2220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6420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Media Supplies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78853"/>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6420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Book Other Than Textbooks for Instruction</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8913810"/>
                  </a:ext>
                </a:extLst>
              </a:tr>
              <a:tr h="103367">
                <a:tc>
                  <a:txBody>
                    <a:bodyPr/>
                    <a:lstStyle/>
                    <a:p>
                      <a:pPr algn="r" fontAlgn="b"/>
                      <a:r>
                        <a:rPr lang="en-US" sz="500" b="0" i="0" u="none" strike="noStrike">
                          <a:effectLst/>
                          <a:latin typeface="Arial" panose="020B0604020202020204" pitchFamily="34" charset="0"/>
                        </a:rPr>
                        <a:t> 150110130651210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2213</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6420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Book Other Than Textbooks for PD</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2162730"/>
                  </a:ext>
                </a:extLst>
              </a:tr>
              <a:tr h="103367">
                <a:tc>
                  <a:txBody>
                    <a:bodyPr/>
                    <a:lstStyle/>
                    <a:p>
                      <a:pPr algn="r" fontAlgn="b"/>
                      <a:r>
                        <a:rPr lang="en-US" sz="500" b="0" i="0" u="none" strike="noStrike">
                          <a:effectLst/>
                          <a:latin typeface="Arial" panose="020B0604020202020204" pitchFamily="34" charset="0"/>
                        </a:rPr>
                        <a:t> 150122030651021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6410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Textbooks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251154"/>
                  </a:ext>
                </a:extLst>
              </a:tr>
              <a:tr h="103367">
                <a:tc>
                  <a:txBody>
                    <a:bodyPr/>
                    <a:lstStyle/>
                    <a:p>
                      <a:pPr algn="r" fontAlgn="b"/>
                      <a:r>
                        <a:rPr lang="en-US" sz="500" b="0" i="0" u="none" strike="noStrike">
                          <a:effectLst/>
                          <a:latin typeface="Arial" panose="020B0604020202020204" pitchFamily="34" charset="0"/>
                        </a:rPr>
                        <a:t> 150122030651021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6400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Digital/Electronic Textbooks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4037475"/>
                  </a:ext>
                </a:extLst>
              </a:tr>
              <a:tr h="103367">
                <a:tc>
                  <a:txBody>
                    <a:bodyPr/>
                    <a:lstStyle/>
                    <a:p>
                      <a:pPr algn="r" fontAlgn="b"/>
                      <a:r>
                        <a:rPr lang="en-US" sz="500" b="0" i="0" u="none" strike="noStrike">
                          <a:effectLst/>
                          <a:latin typeface="Arial" panose="020B0604020202020204" pitchFamily="34" charset="0"/>
                        </a:rPr>
                        <a:t> 150120030651210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2213</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8100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Dues &amp; Fees (Instructional Staff)</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4462109"/>
                  </a:ext>
                </a:extLst>
              </a:tr>
              <a:tr h="103367">
                <a:tc>
                  <a:txBody>
                    <a:bodyPr/>
                    <a:lstStyle/>
                    <a:p>
                      <a:pPr algn="r" fontAlgn="b"/>
                      <a:r>
                        <a:rPr lang="en-US" sz="500" b="0" i="0" u="none" strike="noStrike">
                          <a:effectLst/>
                          <a:latin typeface="Arial" panose="020B0604020202020204" pitchFamily="34" charset="0"/>
                        </a:rPr>
                        <a:t> 150110130659990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2400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8100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Dues &amp; Fees (Administrative Staff)</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1871072"/>
                  </a:ext>
                </a:extLst>
              </a:tr>
              <a:tr h="103367">
                <a:tc>
                  <a:txBody>
                    <a:bodyPr/>
                    <a:lstStyle/>
                    <a:p>
                      <a:pPr algn="r" fontAlgn="b"/>
                      <a:r>
                        <a:rPr lang="en-US" sz="500" b="0" i="0" u="none" strike="noStrike">
                          <a:effectLst/>
                          <a:latin typeface="Arial" panose="020B0604020202020204" pitchFamily="34" charset="0"/>
                        </a:rPr>
                        <a:t> 150169730651021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8100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Dues &amp; Fees (Signature Programs)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1210603"/>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8100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Student Admissions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5507443"/>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1104</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a:effectLst/>
                          <a:latin typeface="Arial" panose="020B0604020202020204" pitchFamily="34" charset="0"/>
                        </a:rPr>
                        <a:t>Other Stipends (Please specifiy)</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0906851"/>
                  </a:ext>
                </a:extLst>
              </a:tr>
              <a:tr h="108895">
                <a:tc gridSpan="6">
                  <a:txBody>
                    <a:bodyPr/>
                    <a:lstStyle/>
                    <a:p>
                      <a:pPr algn="ctr" fontAlgn="ctr"/>
                      <a:r>
                        <a:rPr lang="en-US" sz="500" b="1" i="0" u="none" strike="noStrike">
                          <a:solidFill>
                            <a:srgbClr val="FFFFFF"/>
                          </a:solidFill>
                          <a:effectLst/>
                          <a:latin typeface="Arial" panose="020B0604020202020204" pitchFamily="34" charset="0"/>
                        </a:rPr>
                        <a:t>Stipends</a:t>
                      </a:r>
                    </a:p>
                  </a:txBody>
                  <a:tcPr marL="4643" marR="4643" marT="4643" marB="2228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4959653"/>
                  </a:ext>
                </a:extLst>
              </a:tr>
              <a:tr h="103367">
                <a:tc>
                  <a:txBody>
                    <a:bodyPr/>
                    <a:lstStyle/>
                    <a:p>
                      <a:pPr algn="r" fontAlgn="b"/>
                      <a:r>
                        <a:rPr lang="en-US" sz="500" b="0" i="0" u="none" strike="noStrike">
                          <a:effectLst/>
                          <a:latin typeface="Arial" panose="020B0604020202020204" pitchFamily="34" charset="0"/>
                        </a:rPr>
                        <a:t> 150120030651021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1104</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Academic Stipends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01819938"/>
                  </a:ext>
                </a:extLst>
              </a:tr>
              <a:tr h="103367">
                <a:tc>
                  <a:txBody>
                    <a:bodyPr/>
                    <a:lstStyle/>
                    <a:p>
                      <a:pPr algn="r" fontAlgn="b"/>
                      <a:r>
                        <a:rPr lang="en-US" sz="500" b="0" i="0" u="none" strike="noStrike">
                          <a:effectLst/>
                          <a:latin typeface="Arial" panose="020B0604020202020204" pitchFamily="34" charset="0"/>
                        </a:rPr>
                        <a:t> 150126830651021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1184</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Fine Arts Stipends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78292180"/>
                  </a:ext>
                </a:extLst>
              </a:tr>
              <a:tr h="103367">
                <a:tc>
                  <a:txBody>
                    <a:bodyPr/>
                    <a:lstStyle/>
                    <a:p>
                      <a:pPr algn="r" fontAlgn="b"/>
                      <a:r>
                        <a:rPr lang="en-US" sz="500" b="0" i="0" u="none" strike="noStrike">
                          <a:effectLst/>
                          <a:latin typeface="Arial" panose="020B0604020202020204" pitchFamily="34" charset="0"/>
                        </a:rPr>
                        <a:t> 150126130659990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2100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1464</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Athletic Stipends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6676991"/>
                  </a:ext>
                </a:extLst>
              </a:tr>
              <a:tr h="108895">
                <a:tc gridSpan="6">
                  <a:txBody>
                    <a:bodyPr/>
                    <a:lstStyle/>
                    <a:p>
                      <a:pPr algn="ctr" fontAlgn="ctr"/>
                      <a:r>
                        <a:rPr lang="en-US" sz="500" b="1" i="0" u="none" strike="noStrike">
                          <a:solidFill>
                            <a:srgbClr val="FFFFFF"/>
                          </a:solidFill>
                          <a:effectLst/>
                          <a:latin typeface="Arial" panose="020B0604020202020204" pitchFamily="34" charset="0"/>
                        </a:rPr>
                        <a:t>Turnaround</a:t>
                      </a:r>
                    </a:p>
                  </a:txBody>
                  <a:tcPr marL="4643" marR="4643" marT="4643" marB="2228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497862"/>
                  </a:ext>
                </a:extLst>
              </a:tr>
              <a:tr h="103367">
                <a:tc>
                  <a:txBody>
                    <a:bodyPr/>
                    <a:lstStyle/>
                    <a:p>
                      <a:pPr algn="r" fontAlgn="b"/>
                      <a:r>
                        <a:rPr lang="en-US" sz="500" b="0" i="0" u="none" strike="noStrike">
                          <a:effectLst/>
                          <a:latin typeface="Arial" panose="020B0604020202020204" pitchFamily="34" charset="0"/>
                        </a:rPr>
                        <a:t> 150161830651021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3000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Contracted Services for Instruction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76123862"/>
                  </a:ext>
                </a:extLst>
              </a:tr>
              <a:tr h="103367">
                <a:tc>
                  <a:txBody>
                    <a:bodyPr/>
                    <a:lstStyle/>
                    <a:p>
                      <a:pPr algn="r" fontAlgn="b"/>
                      <a:r>
                        <a:rPr lang="en-US" sz="500" b="0" i="0" u="none" strike="noStrike">
                          <a:effectLst/>
                          <a:latin typeface="Arial" panose="020B0604020202020204" pitchFamily="34" charset="0"/>
                        </a:rPr>
                        <a:t> 150161830651210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2210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3000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Contracted Services for Professional Development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00906125"/>
                  </a:ext>
                </a:extLst>
              </a:tr>
              <a:tr h="103367">
                <a:tc>
                  <a:txBody>
                    <a:bodyPr/>
                    <a:lstStyle/>
                    <a:p>
                      <a:pPr algn="r" fontAlgn="b"/>
                      <a:r>
                        <a:rPr lang="en-US" sz="500" b="0" i="0" u="none" strike="noStrike">
                          <a:effectLst/>
                          <a:latin typeface="Arial" panose="020B0604020202020204" pitchFamily="34" charset="0"/>
                        </a:rPr>
                        <a:t> 150161830659990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2210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1164</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Stipends for Professional Learning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03216793"/>
                  </a:ext>
                </a:extLst>
              </a:tr>
              <a:tr h="103367">
                <a:tc>
                  <a:txBody>
                    <a:bodyPr/>
                    <a:lstStyle/>
                    <a:p>
                      <a:pPr algn="r" fontAlgn="b"/>
                      <a:r>
                        <a:rPr lang="en-US" sz="500" b="0" i="0" u="none" strike="noStrike">
                          <a:effectLst/>
                          <a:latin typeface="Arial" panose="020B0604020202020204" pitchFamily="34" charset="0"/>
                        </a:rPr>
                        <a:t> 150161830651021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5320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Web-Based Subscriptions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11678767"/>
                  </a:ext>
                </a:extLst>
              </a:tr>
              <a:tr h="103367">
                <a:tc>
                  <a:txBody>
                    <a:bodyPr/>
                    <a:lstStyle/>
                    <a:p>
                      <a:pPr algn="r" fontAlgn="b"/>
                      <a:r>
                        <a:rPr lang="en-US" sz="500" b="0" i="0" u="none" strike="noStrike">
                          <a:effectLst/>
                          <a:latin typeface="Arial" panose="020B0604020202020204" pitchFamily="34" charset="0"/>
                        </a:rPr>
                        <a:t> 150161830651320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2700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5950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Turnaround Transportation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87305090"/>
                  </a:ext>
                </a:extLst>
              </a:tr>
              <a:tr h="103367">
                <a:tc>
                  <a:txBody>
                    <a:bodyPr/>
                    <a:lstStyle/>
                    <a:p>
                      <a:pPr algn="r" fontAlgn="b"/>
                      <a:r>
                        <a:rPr lang="en-US" sz="500" b="0" i="0" u="none" strike="noStrike">
                          <a:effectLst/>
                          <a:latin typeface="Arial" panose="020B0604020202020204" pitchFamily="34" charset="0"/>
                        </a:rPr>
                        <a:t> 150161830651021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1101</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Hourly Turnaround Tutor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500" b="0" i="0" u="none" strike="noStrike">
                          <a:effectLst/>
                          <a:latin typeface="Arial" panose="020B0604020202020204" pitchFamily="34" charset="0"/>
                        </a:rPr>
                        <a:t> $-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26410051"/>
                  </a:ext>
                </a:extLst>
              </a:tr>
              <a:tr h="108895">
                <a:tc gridSpan="6">
                  <a:txBody>
                    <a:bodyPr/>
                    <a:lstStyle/>
                    <a:p>
                      <a:pPr algn="ctr" fontAlgn="ctr"/>
                      <a:r>
                        <a:rPr lang="en-US" sz="500" b="1" i="0" u="none" strike="noStrike">
                          <a:solidFill>
                            <a:srgbClr val="FFFFFF"/>
                          </a:solidFill>
                          <a:effectLst/>
                          <a:latin typeface="Arial" panose="020B0604020202020204" pitchFamily="34" charset="0"/>
                        </a:rPr>
                        <a:t>Substitutes</a:t>
                      </a:r>
                    </a:p>
                  </a:txBody>
                  <a:tcPr marL="4643" marR="4643" marT="4643" marB="2228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2543474"/>
                  </a:ext>
                </a:extLst>
              </a:tr>
              <a:tr h="103367">
                <a:tc>
                  <a:txBody>
                    <a:bodyPr/>
                    <a:lstStyle/>
                    <a:p>
                      <a:pPr algn="r" fontAlgn="b"/>
                      <a:r>
                        <a:rPr lang="en-US" sz="500" b="0" i="0" u="none" strike="noStrike">
                          <a:effectLst/>
                          <a:latin typeface="Arial" panose="020B0604020202020204" pitchFamily="34" charset="0"/>
                        </a:rPr>
                        <a:t> 150120430651021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1131</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Teacher Subs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 $42,744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06927662"/>
                  </a:ext>
                </a:extLst>
              </a:tr>
              <a:tr h="103367">
                <a:tc>
                  <a:txBody>
                    <a:bodyPr/>
                    <a:lstStyle/>
                    <a:p>
                      <a:pPr algn="r" fontAlgn="b"/>
                      <a:r>
                        <a:rPr lang="en-US" sz="500" b="0" i="0" u="none" strike="noStrike">
                          <a:effectLst/>
                          <a:latin typeface="Arial" panose="020B0604020202020204" pitchFamily="34" charset="0"/>
                        </a:rPr>
                        <a:t> 150120430659990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2400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1141</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Principal/AP/Clerical Subs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 $1,248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59535751"/>
                  </a:ext>
                </a:extLst>
              </a:tr>
              <a:tr h="103367">
                <a:tc>
                  <a:txBody>
                    <a:bodyPr/>
                    <a:lstStyle/>
                    <a:p>
                      <a:pPr algn="r" fontAlgn="b"/>
                      <a:r>
                        <a:rPr lang="en-US" sz="500" b="0" i="0" u="none" strike="noStrike">
                          <a:effectLst/>
                          <a:latin typeface="Arial" panose="020B0604020202020204" pitchFamily="34" charset="0"/>
                        </a:rPr>
                        <a:t> 150120430651021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2220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1131</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Media Specialist Subs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 $312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22825345"/>
                  </a:ext>
                </a:extLst>
              </a:tr>
              <a:tr h="103367">
                <a:tc>
                  <a:txBody>
                    <a:bodyPr/>
                    <a:lstStyle/>
                    <a:p>
                      <a:pPr algn="r" fontAlgn="b"/>
                      <a:r>
                        <a:rPr lang="en-US" sz="500" b="0" i="0" u="none" strike="noStrike">
                          <a:effectLst/>
                          <a:latin typeface="Arial" panose="020B0604020202020204" pitchFamily="34" charset="0"/>
                        </a:rPr>
                        <a:t> 150120430651021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1131</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Counselor Subs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 $312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39945297"/>
                  </a:ext>
                </a:extLst>
              </a:tr>
              <a:tr h="103367">
                <a:tc>
                  <a:txBody>
                    <a:bodyPr/>
                    <a:lstStyle/>
                    <a:p>
                      <a:pPr algn="r" fontAlgn="b"/>
                      <a:r>
                        <a:rPr lang="en-US" sz="500" b="0" i="0" u="none" strike="noStrike">
                          <a:effectLst/>
                          <a:latin typeface="Arial" panose="020B0604020202020204" pitchFamily="34" charset="0"/>
                        </a:rPr>
                        <a:t> 150120430651021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1141</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Paraprofessional Subs</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 $4,160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500" b="0" i="0" u="none" strike="noStrike">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125034473"/>
                  </a:ext>
                </a:extLst>
              </a:tr>
              <a:tr h="103367">
                <a:tc>
                  <a:txBody>
                    <a:bodyPr/>
                    <a:lstStyle/>
                    <a:p>
                      <a:pPr algn="r" fontAlgn="b"/>
                      <a:r>
                        <a:rPr lang="en-US" sz="500" b="0" i="0" u="none" strike="noStrike">
                          <a:effectLst/>
                          <a:latin typeface="Arial" panose="020B0604020202020204" pitchFamily="34" charset="0"/>
                        </a:rPr>
                        <a:t> 150120430651021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1000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2200</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Substitute FICA</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500" b="0" i="0" u="none" strike="noStrike">
                          <a:effectLst/>
                          <a:latin typeface="Arial" panose="020B0604020202020204" pitchFamily="34" charset="0"/>
                        </a:rPr>
                        <a:t> $707 </a:t>
                      </a: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500" b="0" i="0" u="none" strike="noStrike" dirty="0">
                        <a:effectLst/>
                        <a:latin typeface="Arial" panose="020B0604020202020204" pitchFamily="34" charset="0"/>
                      </a:endParaRPr>
                    </a:p>
                  </a:txBody>
                  <a:tcPr marL="4643" marR="4643" marT="4643" marB="2228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395661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17520688"/>
              </p:ext>
            </p:extLst>
          </p:nvPr>
        </p:nvGraphicFramePr>
        <p:xfrm>
          <a:off x="1382233" y="665018"/>
          <a:ext cx="6241311" cy="1404949"/>
        </p:xfrm>
        <a:graphic>
          <a:graphicData uri="http://schemas.openxmlformats.org/drawingml/2006/table">
            <a:tbl>
              <a:tblPr/>
              <a:tblGrid>
                <a:gridCol w="2975334">
                  <a:extLst>
                    <a:ext uri="{9D8B030D-6E8A-4147-A177-3AD203B41FA5}">
                      <a16:colId xmlns:a16="http://schemas.microsoft.com/office/drawing/2014/main" val="299144587"/>
                    </a:ext>
                  </a:extLst>
                </a:gridCol>
                <a:gridCol w="3265977">
                  <a:extLst>
                    <a:ext uri="{9D8B030D-6E8A-4147-A177-3AD203B41FA5}">
                      <a16:colId xmlns:a16="http://schemas.microsoft.com/office/drawing/2014/main" val="2772387987"/>
                    </a:ext>
                  </a:extLst>
                </a:gridCol>
              </a:tblGrid>
              <a:tr h="164735">
                <a:tc>
                  <a:txBody>
                    <a:bodyPr/>
                    <a:lstStyle/>
                    <a:p>
                      <a:pPr algn="r" fontAlgn="ctr"/>
                      <a:r>
                        <a:rPr lang="en-US" sz="1000" b="1" i="0" u="none" strike="noStrike">
                          <a:solidFill>
                            <a:srgbClr val="000000"/>
                          </a:solidFill>
                          <a:effectLst/>
                          <a:latin typeface="Calibri" panose="020F0502020204030204" pitchFamily="34" charset="0"/>
                        </a:rPr>
                        <a:t>School</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effectLst/>
                          <a:latin typeface="Arial" panose="020B0604020202020204" pitchFamily="34" charset="0"/>
                        </a:rPr>
                        <a:t>Peyton Forest Elementary School</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96328"/>
                  </a:ext>
                </a:extLst>
              </a:tr>
              <a:tr h="164735">
                <a:tc>
                  <a:txBody>
                    <a:bodyPr/>
                    <a:lstStyle/>
                    <a:p>
                      <a:pPr algn="r" fontAlgn="ctr"/>
                      <a:r>
                        <a:rPr lang="en-US" sz="1000" b="1" i="0" u="none" strike="noStrike">
                          <a:solidFill>
                            <a:srgbClr val="000000"/>
                          </a:solidFill>
                          <a:effectLst/>
                          <a:latin typeface="Calibri" panose="020F0502020204030204" pitchFamily="34" charset="0"/>
                        </a:rPr>
                        <a:t>Location</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effectLst/>
                          <a:latin typeface="Arial" panose="020B0604020202020204" pitchFamily="34" charset="0"/>
                        </a:rPr>
                        <a:t>3065</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77593"/>
                  </a:ext>
                </a:extLst>
              </a:tr>
              <a:tr h="164735">
                <a:tc>
                  <a:txBody>
                    <a:bodyPr/>
                    <a:lstStyle/>
                    <a:p>
                      <a:pPr algn="r" fontAlgn="ctr"/>
                      <a:r>
                        <a:rPr lang="en-US" sz="1000" b="1" i="0" u="none" strike="noStrike">
                          <a:solidFill>
                            <a:srgbClr val="000000"/>
                          </a:solidFill>
                          <a:effectLst/>
                          <a:latin typeface="Calibri" panose="020F0502020204030204" pitchFamily="34" charset="0"/>
                        </a:rPr>
                        <a:t>Level</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effectLst/>
                          <a:latin typeface="Arial" panose="020B0604020202020204" pitchFamily="34" charset="0"/>
                        </a:rPr>
                        <a:t>ES</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485625"/>
                  </a:ext>
                </a:extLst>
              </a:tr>
              <a:tr h="164735">
                <a:tc>
                  <a:txBody>
                    <a:bodyPr/>
                    <a:lstStyle/>
                    <a:p>
                      <a:pPr algn="r" fontAlgn="ctr"/>
                      <a:r>
                        <a:rPr lang="en-US" sz="1000" b="1" i="0" u="none" strike="noStrike">
                          <a:solidFill>
                            <a:srgbClr val="000000"/>
                          </a:solidFill>
                          <a:effectLst/>
                          <a:latin typeface="Calibri" panose="020F0502020204030204" pitchFamily="34" charset="0"/>
                        </a:rPr>
                        <a:t>Principal</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Arial" panose="020B0604020202020204" pitchFamily="34" charset="0"/>
                        </a:rPr>
                        <a:t>Ms. Cynthia Gunner</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48298"/>
                  </a:ext>
                </a:extLst>
              </a:tr>
              <a:tr h="164735">
                <a:tc>
                  <a:txBody>
                    <a:bodyPr/>
                    <a:lstStyle/>
                    <a:p>
                      <a:pPr algn="r" fontAlgn="ctr"/>
                      <a:r>
                        <a:rPr lang="en-US" sz="1000" b="1" i="0" u="none" strike="noStrike">
                          <a:solidFill>
                            <a:srgbClr val="000000"/>
                          </a:solidFill>
                          <a:effectLst/>
                          <a:latin typeface="Calibri" panose="020F0502020204030204" pitchFamily="34" charset="0"/>
                        </a:rPr>
                        <a:t>Enrollment</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effectLst/>
                          <a:latin typeface="Arial" panose="020B0604020202020204" pitchFamily="34" charset="0"/>
                        </a:rPr>
                        <a:t>371</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735672"/>
                  </a:ext>
                </a:extLst>
              </a:tr>
              <a:tr h="164735">
                <a:tc>
                  <a:txBody>
                    <a:bodyPr/>
                    <a:lstStyle/>
                    <a:p>
                      <a:pPr algn="r" fontAlgn="ctr"/>
                      <a:r>
                        <a:rPr lang="en-US" sz="1000" b="1" i="0" u="none" strike="noStrike">
                          <a:solidFill>
                            <a:srgbClr val="000000"/>
                          </a:solidFill>
                          <a:effectLst/>
                          <a:latin typeface="Calibri" panose="020F0502020204030204" pitchFamily="34" charset="0"/>
                        </a:rPr>
                        <a:t>Total Budget</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effectLst/>
                          <a:latin typeface="Arial" panose="020B0604020202020204" pitchFamily="34" charset="0"/>
                        </a:rPr>
                        <a:t> $5,209,469 </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6271458"/>
                  </a:ext>
                </a:extLst>
              </a:tr>
              <a:tr h="164735">
                <a:tc>
                  <a:txBody>
                    <a:bodyPr/>
                    <a:lstStyle/>
                    <a:p>
                      <a:pPr algn="r" fontAlgn="ctr"/>
                      <a:r>
                        <a:rPr lang="en-US" sz="1000" b="1" i="0" u="none" strike="noStrike">
                          <a:solidFill>
                            <a:srgbClr val="000000"/>
                          </a:solidFill>
                          <a:effectLst/>
                          <a:latin typeface="Calibri" panose="020F0502020204030204" pitchFamily="34" charset="0"/>
                        </a:rPr>
                        <a:t>Unallocated Balance</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9C0006"/>
                          </a:solidFill>
                          <a:effectLst/>
                          <a:latin typeface="Arial" panose="020B0604020202020204" pitchFamily="34" charset="0"/>
                        </a:rPr>
                        <a:t> $(16,915)</a:t>
                      </a:r>
                    </a:p>
                  </a:txBody>
                  <a:tcPr marL="8329" marR="8329" marT="8329" marB="3997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21276166"/>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sp>
        <p:nvSpPr>
          <p:cNvPr id="6" name="AutoShape 1" descr="data:image/png;base64,iVBORw0KGgoAAAANSUhEUgAAAqkAAAGzCAYAAAAMg46nAAAAAXNSR0IArs4c6QAAIABJREFUeF7snQe4JUWZhguYQM445Ix5EVAxKyDRgIIEl1XBCEZU0F1cFQOLAVExZ8FVEQzkHAZQBImSJEtmGBgGmGGGmWHCPl+zda1bU1X/91dVn3Cn+3l4mHvqrz91n9Pv+bq6z1Km27oOdB3oOtB1oOtA14GuA10Hug4MWAeWQj5//vOfF82fP3/AUuvS6TrQdaDrQNeBrgNdB7oOdB1YQjtwUQOpkydPXrTyyiuP9GCppZqXF/vbfT32b0yyYzE/ro3/b3Z+ykcqbq7/VJ62UWzcXtovWrRoZH+wcVk71Mv4T/krmR/z674e8x96PdefFI8dX0I/hLqyuw4MTQfs5wb+H9pqjGv8MvFi/pjXU3XWnB+rw48v/W1zkuyGadzNNTdvdl6pXWy+9nXsR8yZOXOmGQWpDJwykMfCWg2IdWGDjctCsgbW3DesJo824Dfkk43DQKNfXz8hNPRByebnz9XOi0F6B6VDwxxdol0HijoQg7gYLPnBSmCXgUQpj15BqAYe7eeqWx8DT7nztHH6ZZ8Dq0zfQvXkQKUFS/f//n7X+p0xY8ZoSPVhowZExuCtVIlNgWYuJObO6yfM5kAlC2OhfjDx2H7E7Hr5eluKaurMJ8Ft0Vmzm9x1oOtA9Q4wimUIktyTtDQeg87ceb2EWBZ2NXZtQKcGlvsFowzsaetgYbXULjU/Btmp14deSdVAtQ+1bUAuC2e1YbgkLgOdGqhl/NWCUAn22LzdfHKgVaqHHa9+Zu0cdh3oOtBKB2pAa7+hlIHAGAylIKnErwRJWjjzeyz5H9Tx3Lxqz2P9aRXTmH22kqpdFpACQndMA2+MElsTYiXIHZRxBhJZeOuU1NFrs/0PvFQfU7DbQWsr3NA57TrQWgdqQGmuIpo7LwbBbbwe608IPtqEWI1S6/aBha9cSK7pP6Y8Ijc2Tq/sSmF1MUi1J91+QGjb0Jnjv0ShdN8AGvjOgd3QHNZPbahl/EmQpoHoHOUzFy5j86R62PHWzrCd464DXQeqdiAGQzGIkRQ9d16voLQEFlOwVuI3F2qXBDhNQWht6PT3rxY2S+fbeAOnpPoncxbuWLuQfxdycv30EmYZCJTq0OTLxEv5K5kvwR0Ls5IfaTwXTqXlCFLcqmfVzlnXga4D6g60BaMSzDLKbagYFtaY+Iz/lILKwCqbb66dBG8p2Hbrl/y0NV7LL+uHtfOBWQuxrP1AKakoWlJycyGWgbJBVlrd3rhvHAlGcy/Xs/AXg7Aa82NwW1s5TZ212Dp8HwzUpupQn0m7CV0Hug602gEJGiXok8Yl/yykuXFikKh9nYFVFvaYPmjgkI3L9k8DaT6otfl3SV7uXNZPr+wkWI1CKguDKUhioM+HHBa6WDu2DgZiQ6CYm0eteLl+NPNKlFAt5PXCvibkxvrYQWurvNA57zrQegckaJRgq3Rcq1BK8VhIq+Unlb8PoaziytqlIDcXallo67X/krwYeGX9p+xK4oyC1FVWWWVk3zKKJguh7gETgzoW9li7EDww+WrgjamrLX8lfhnoZGFxLCipudAqzSsZb/0M3AXoOtB1QNUBCVprjIcSYvxq5mnhtxRuWVjVwF0urObOS0EvC3Ga+nLi5ebBzqthF4PVFMQ+8cQT7TzMH03OgUIWQlk7CeZq+ZHilIznQKUGMn3YZuL5+zdWn/b1FPTG8pJgMPQBnuqP5E8aT535YvW5fUr5V51VO+OuA10H1B1goDAEO36gFNyl5jPxY1CqfV172Z+BvBSMMfNZqNXYaaCvbZjM8c8okVq/NaATMa2flD8m/9j8JUpJTYHzoMEqC4FM3gx05kJtTQjVwmTMPgci24RWKZ8OStUc0U3oOtCzDsRg04WCNqAzBh1S3LYhl4VDJv8UPGqhS/qSIEFZbjzJb1vjJX4ZaPT7wcbLgdVUPlEltVeX5RnICgGbZp4LAey8GHwNwvxc6AyBmFQP2wctrKb8SlDnfhgxyqQWfqX4bY5LfezZmbkL1HVgCe1AL6BUgtpU61MKbWieVtFNQSijhPYKTmtBZS0/LMTVjlcrLuunhh0DydZmMSU1BS3M5XsJeux4bbvQyZ3Jl4UwNt+2/JX4zYVa5suBBFWhvjH5aP269hJEaqCVyUOKxyilMSV3CeWEruyuAwPTAQZac6BSgjlpXAuTjD8GcrVxWajOtUvl49ZT4j/lh4W22nAa8sfAX615bN2lyqpaSfVP2r1SXH1gqgWNvhJXy68GKhlo0+ZVOz7rj4E69w0fU0JLLr9rIDRXiZXq1IzXgNyBOaN3iXQdGLIOxCDHPZmnlE/WjokTg8Qc5VULkymIiimovVBWc+GyLShsy28M5lgYLM2LjVNqp50fXJPKKJClcJoLnVpYK1WGWTjT5uXXXytOrp/UPAai25ovwV4KciX4i8FszjwpT3dc8s8or0PGAV26XQeGpgMMTLLQmio6BV/9hNIY7LQFsawSmgthufNy4ZiFsNK8asXJ9ZOjkKJmO4+dP0pJDT2Cyj/5lsKpBuYYWJagbBCUUveDiqmfgULJj9QXCZpy/UuwVuPyvwR5MfjsF5SmTlSMkttB69DwTZfoEHYgBiMuRLQJpQwU9hNatYosC3caSGMUWxZ2tVCmydM9/LVxcu1z50l1sX5L7aT5i0GqFkI1EJgDnRIsDapSqs0bB0zoErfWT0pZTMEyC7W9gNAakMnAXy60SpBcMi71dwgZoEu568BQdaAUWkuVWGZ+qKFamGTgOBbHh7E2lgOwsBuCHBZqU1ApQdygj0vwFxuvPY/1F7OrpqT6kKWF3dDJOQdqJdjKgb4U3OX4q6GUhoA2BLq5yqXGP1OPBF9sPMaPBIkaCJbi1RxnFFMJvoeKBrpkuw70oQMSBLrw0U8FlYFIDRwy/hgo1fphYVMDfSyEsnYpWG0Lgll4C/XFnVviB75jvli/pXbS/DGtpKbAOQcuS2A1BJAsVEpxGUhkIbC2nQRxbLwSP7nQmjNPytM/CcTqd/0w8NqHc30XsuvAmOhALWjV+InBYM3L+lqY7Jc9C7G5drXmteVHgjR2nLVrC3pLldlsJbX0croGBmsop5p4tSBRgkhpPAcymaUBTH0xqGLhkV1eIMEbG4/xkwOXkkLJwGTqjC35l+rqoHVM8FBXxAB0QAOT/VRSpTxT0JQLuzF4LnmdhbsYJLPzc+20cMfmqfVb074NpZXNr9TOnx9VUlnYK4VY/+TMxg2d1GtALgttJXmG4LEkbg7ksvFK7ST4qgmnoQ9SCQ5T8SXYLRmX+tJB6QDQTJfCEtGBGNz4xUt2DFRK8CiNx2Axd14JfMZgTft6LlxqYDH3sn/uPLevLLRp6snxn5tH7XmsP2snrkntJ4S2AZ0+tIT+dg8ABkZdWJH8s9AnxdX4qQ2xjD8JwmrCaSwfCSJzoVbyWzKuhVMJwpcIyuiK7DqQ6IAEjy4c1FJOJWiUxlM7VKugSvWzkKiFTxa6tH5DkJMDk2x+LFSl/OXkZ+PWiN8m1GryYxReWklFUQwkSjBlx1k7H25y54UgiQVuv3bm75ANM09bnwZOYxCWgnDWfy0IlSCrFsyW5FsLOlMnHqkPWnjtqKXrQNeBcAckaGsDWnOgk4G3HNjtNZQydaQgioVJ1o6tXwNfiN0rv7G8SvMthWI2vtaOvnGKhdYSyGSgWIKoGspoCuK0UNmWsir1QYIaqY6U/2FQUnOhlJnXC2iV8pD2bwcoXQe6DjzTgRg8+P3RwGsb0CnBnDQey1+qi4UrJn6oLxKUaP2WKKklimYKgtvym4L3tmHVr1fajzmQyyiroyB11VVXHelJDGIkuNEqpzWhsgbkauBPA7M1/TKQyCqQte0kuAodPxL0hT74UnnX9CfVU2tc4ydVXwcmXQe6DqQ7MFagdVigtBRCU3CYA8UslEtQxuYl+enVeG6ctudJ/h9//HGzFJo9efLkRfjFKfaSeG1YRQ5tQGZNCPZztH/nQCPbP/9N2Na8FEQz9UmQxcJwG35yoFXKo+Y4A53dcoAOvboOcB2QlEPfiwStrL9SP1KcFFwN82V/FhpZKGTt2LgSRGnHc/PrtXLq58nWydrB/1Aoqf7JXgthLFTXhuAQsMYg1v1QzKmPgUQWAmvb5cAtU4/rNwcyS5TWnHiafFkoZU7JLLwyvjqbrgNjsQMS/Lkn4xTssXaaeKF+S/OZcY1fBq5df7H4qddj+TCv58JkLgzmzsvNUwN1Pti5f9fykwunufOkvJNKao6yqYGwHP8hqHVP+pr4bUGlD6UMlEl5p2AwBcHsvBzYDH3AsBAci9fG6xJ0SuOpE3es3jaglYVbxm4swkhXU9eB0Ek81hUJ9mKw4vur6UcDl5r8GBiU/LEQpvVTCrdsXrl2EkT1yq82D2ufO0+CddZvqZ24JlWCJ+0a1BBkpiCrX0opW3cKqkIAk+M3B3JZOI0pcSxspubH8q7xegnMSlDaz3EWbrV2Hb50HVhSOyAphe7JmFVSU72UoLXGuBS/BpSmICXUp1LYlKAo9OXAfY2NH4KmWD2+/9TfbP4stNX2Vyturh92nm9Hr0ll4Yq1C0FGDWVVgjMfqrR/S/5rjWv81IZYxl8JJPpfSiQoDH3gllzOj/nLyUMLi6XKa068VF1LKrh0dY+dDrQBoSyssnY5UBmDFAmqGQiOQSwDa0z8EkhmYVMDcUxdg66IaurVwHUuPKbmuWOl/qspqWhKDmSGINGHmLb+1gK1X2OtvxkolHJlobbULjVfq5DWhMXa0MpAOAN/HZSOHRjqKhmODkiQJkGWX2Utf5IfZlwDl72CXG3eLAyyUFbbri2llYG1HJi2fhn/OfBay28u1EaVVAmK+nmZ34XDfkKuzaMGZGour6egvRRCSy//M3Dn55+jYNaG0ljdbj1Snr2EVjYvrd1wYEiXZdeBZ+4MZpVM9/0tKa85fnPhMZW/lEcK9iS/sXy1rzNQxcCyD08lflkI7heMslDdCzhELiVxWMWUtXPzsXMWU1JZOHVB0f936m+Nf8lvylfNOKE82Ndy8siB3hpwGvqACuWvVUyZeliYYmG+1J8E25rxGnDLxtPadbDTdWCsdECCOr9O1r6XUJvaF21AaQwGNZAr9VGCoByIZWC6BFZz/OfWKc2rNV7Ljw+2uX5T89yxvimpuZDLwpir9LqQEFJeU+PaeLn2bc9L+ddCpPsGzlFetfEkyGPg2rcpUWKlfFLjWoiUFF4WxkP1M3mOFYDp6hj+DkgwVAKhjCIrwZRmXIJAaTwXZmPwpYkn7YcQfGhgWDM/ByZj+0mCrdx5kt9hHdfk7dqy86xd0ZpU90Sfoxj6oNr231KObceP+WegjVUQNconA3c5EMr4lWCtBCI18Zk8GJiL5auFSA2UMtjB+mN8dTZdBwaxAzHFrG1olWBNA6050Cn5j+Un5R3rZ1uvl/pl5+fa1ZrHwlnouHVfi/nR+s+1z52HGhhY9f2PUlJr/iyqf/KXADF3PKSMujs0128MLlho08aNwZLkh51Xapeaz0C2BGvDAqUs9PUaWqX+xk6CbD2DCCddTktGB1yoYhTPEnsJFtn4kp9+jLOwxUBSDeU1BdGh/khwFIN2tu5cOykvZjymNDNwKtXNxO91HAZWbU6LQWoKinKU0zYhMicfFtZCkMG8JkFlrtLZKanP7DkJqmrDbux48T9EJSjV+GGVW8YuF16XDPzpqhzmDkiKYAi2WMisbdcGlEr1p6BLA5kxCKr1ei9htQYMSlDIjrN2bUFmLb8lfhhYVSup/sk2B8osbLhv3Fw/udDZ63ihmtk+MEplLsRK8JQL1Vq/LEyxdWr8pWBPgk8GmhmYlOKw9YTgmYmf63+YIafLfTA7IMFXCj5rwqUEYe64BH1sXqE9IvWDGdf4LfEXi+O+XgqlLNyxdmw+/VRa/f4Nwt+5cKqZB9vsu/tzIa9NZZWFvl7DcQ5ksjDWhh2TbwmEhj7I2DpYmCpRVCVoLRmX+pYLmRIsp/xqIHYwsabLaix3wIUIBvZYeOyXHQOBEvSm9vewKKgpiGQUTxZCa9tJkMXGk/wM6nitvFg/aiVVA6eurWaeBjYZ6HVPwpIyGDvZ184/BitSHHZeqV1qftsQK0GgFnIlf/0cZ6Fba9cr+7EMR11tve2ABG+xbLTzWHuNnQSNEnSWjkvxQ+MpBVHKJ+aPeV0bN1fBZGGRtcvNg4UxNg/fLpSX+1rt+Cl/OXGl/Og1qRI8xcZz5zGQ1aZvJr4GpiVokGrR5FMCkSykx/Jp43UJIgcJWqX6pePAr6VEIWUQQ+uf8dnZdB2o2QEWFt2Tt3tcx+AiZC/BHqPkIt6CBQvMz372M/PHP/4x2Yq3vOUt5r3vfa858sgjzeWXX97YbrvttuY///M/zQorrDBq7owZM8wXv/hFc9NNNzWv77333uY973lPc8f0gw8+aM4991xzxRVXmPvvv9/Mnz/fTJw40TznOc8xe+65p3npS1/azPHzx9xrr73W/OlPfzL/+Mc/zNy5c0fmvfWtbx2Z5yby6KOPmsmTJ5vLLrvM3HPPPc2cZZZZxmy22WZm1113Na95zWvMhAkTRuWOOLfffru54IILzHXXXWemTp1qFi5c2MTaaKONzNve9rYmVmq/5UJiCv4YxVaCKBYuJT+59bF+WbucenLg1I8Ty69VJdWHuF4oqxqYc99FEiSWjufmxc4rtWtrvgRtqcvyoU93CapS/iTYlcZTZxspL7cPUpzUuJ8DG5eNn/KvyasmpHS+xmYHtPDpntQYWCyxT3WcyXvOnDnmiCOOaKAxtQFIP/OZz5iLL77YfOtb32pMl156afPZz37WvPKVr2z+tifv8847z3z7298egbsvfelLZssttzSnnXaa+dGPftS8HtsAwwDacePGjfxS19NPP22OPfZYc+qppwbnIo/dd9/d7L///iPzrrnmGvOVr3ylAdPYBtj85Cc/aZZbbrkRE0Dwr371q2Qv3vSmNzWxALzuJsGVu5/9eTkQmvKXyit3nlTfsIzn5inNo5VU7IAcyGQux7s7vhQGB22+CweaOjXzSpXT0CcHC48SJIX2hwRp2nxy/MX668eO9UEzX8pPA39Sv0P5t+k/edbpBrsOZHSAgcAYjDDw6vpn7VNlhPJlIRXw+KEPfai5OQSwescddzShAHr//d//bZZddtnm79mzZzcqKlRIbK997WvNIYcc0iiW3/ve98wZZ5yR7DSAE/5f8YpXjNidf/755phjjknCLeZ96lOfMq9+9aubeQDin/zkJ+Jefde73tWoo9jQH0D02WefLeaIWC972cuCdiGYaRNCbRISRLWtgObmoc071z53nl9XtpKaC3258yQ4C0GvexKWoEiaL8XPHc+dF4MSDUSG3vHS/pEgjI3fhh8J+lKfhG0prVKd7jgDjSyMsnba+LEeauOJZ7POYInrgBYS/QblQCzTZNYvY+dD6hvf+EbzsY99bFQavh8opVBToYgCPqGUbrXVVg3k/fWvfzX/8z//04xhGQBUWlzKx/vxl7/8pbn33nvNPvvs01xyh1qKv7/61a82l+Pt9oY3vMF8+MMfbvwBij//+c+bO++8sxl+8YtfbD7ykY+YNddc09x6663N8oPp06c3Yy95yUua5Qe4NH/hhReac845x+y7777m+c9/fgPRDz/8sPnBD35goLLaDf4AnBayf/7znzd2UEuR9/jx480jjzzSKLmozW577LGHeec737lYn9wXNFDYJsTGjoNa0JYLpyz85frX1OfasvN8u6iSKkFMbDx3Xg7E1Y6FHGr7ZCEzBE/Ma6x/tr8SbElfAvyTQak9k48ErdJ4DtSy0MdCXW07Nr/Q/mIgmjnpdzZdBzQdYOAv5E87L8c+VQejpALOPvrRjybbAXD83Oc+10Aitp122skcfPDBDZh+7WtfM5deeunI6wBewCi2WD2ASSildoM6+1//9V8NON54441NrHnz5jWX5S30Wts//OEPDUBiA7gCkNddd92ReH4hN9xwQ6P0wh+29ddfv5mDHwhKQeVdd91lDj/8cDNz5sxm3i677GIOPPDAYJ9CkMNCaG07N0ENNKfmSRBn50p2mvEciGTyqOHX+hDXpIaUR7fRKajLHYP/NmCRzTsnvvWdk3cICiQ/bLxSu9j8Xr6eA5kxxZTJm4G0XP/+p29tOGX9uX1wT3JSXan8mb4Fzz7di2O6A1oodE+CIbiQmhWDhtg8yZ7N37WDkgpIs2tSXSU1Fc9VU6GYYv0nLvVD9QQA4rUvf/nL5rnPfW60Ddb/lVdeab7whS+M2O22226NWopxrEO1l+232GKLRrVdccUVR2wBsYBHxISqCwB9wQteMCqmWwdgE9BrYdNXUjExVDfgFvVgfSw2gPz222/f/DsX/hiI0sIiC7mhnaKBxlDdwzI/N09pXnJNqnvCkqAppay6J69cPyxs9cN/DmTGYIDJn4nH9ouBNveNJ0FQL5TT1EmK7WsItnL8hmBP8sPAHAuL0v7IheIORiUU6sZzO+B/KZIg0Y/DQmMu7Er5MPGZy/0hmHryyScbIAS8YbPrOu1TAqA0AuTcm4tC+eK1X/ziF6OeLoCbmV7/+tc3fr///e+bM888s/k3LudbhdVCEqATN2/hiQLYkNPWW2+92NMBrD3gGmtj7Ya8cdk+Bnd4+gGeJvDjH//YPPDAA820DTfcsIkJ5dbdBgVWQ/vL1p/KNzd/Cd4GZbxWHjE/qhunsCNYdZSBLXfHjjV7F140dbLzemUXi9PL11NQ108oTZ2kWXisbefuFwaG/RrYfFLzcuKmetmNDVcHakKoRkll4NGHCcY/69e185XU0B7ETUlY+4l1p+52ySWXNOtJ7dpUjFkVFcrq5ptvnjwgkAce8YQbr6ZMmdLYbrLJJo2qusYaazR/A1LPOuus5t8WUrHm1G5YP4r5Dz30UPPSxz/+cbPDDjuMimuhAmCNvKC+Ylt55ZUbZXbjjTceZY+bvgC7oacQbLrpps2aXYCq3XLhLja/bX+5/mtBHlt3v+Jp4rq2oyB1tdVWGzlAcqExd557cnWP7GHzl1uHZt6SrqTmQqs0r2Q8tv/8swkLgbXt3Px8iEie8bxBNi+Nz852yepALsSysOh3MwYPIbta0Mre3f/BD37Q4A5/d/PVVDuGx0F94AMfGFFRY/3A8oCjjjrK/O1vf2umAj6hlOJxV9gwDzc6pZRUgMFhhx3WPHMVG+JiXa3fHyiiUGxx1z82gDee+4rlDdhcezyPFZDqb8svv3wDwFiOsM466yw2roE/9rJ8bTs3aU2+qXkaqLP7dRD9ldSBudSaVLdwFhpZOw2c5eTRln/7BvTfUdq62fx6ZReLk4ofg2bN69q4rn0JXErQ1fa4dPws9on9/y/kLAfIUTil+mP5sftHmt+ND34HcqHTVpY7XwutbdmHoESjpL7oRS9aDP7+/Oc/j6ip6BPUSaiuUBz9za0LD/EHNJ5yyimNGaDx/e9//whg2rm+koq79+2d+LDBnf14ZJW9FI/xV73qVc10Wy/+j0df4c59q46++c1vNgcccEBwOcL1118fVVLhFzCNNbP2+bChOkPvBgmC3OPMnR87Hkr8+f5z8pXiD8t4bp7+vFbu7ndPhlpoGwb7GHy5B6RUBwudMUhgL3OzdjkQGnoD5sSTIFMTh4FdKV7JuBRfC6VaSCyxL4XYnPmDj2Bdhrkd0EJhCr40OWjjxpSv3HzgT7pxKqXYYj7UUFyet2tTsZb0E5/4RAN/sfoAqABGF1Ch0gIa7ZMALGRKl/tja1Jd4AOg4le1LKACLrFeFsqoC7OhPqIGPIIKCiwUXetj0qRJzU1iUFRZiIxBaApOa8Bkrn+2rlzIK8kr1Rc2H9ZOytP6KVqT6gKJBGVjfVwDnT7MMtCr8V/iT4Ks0H6UoI6pVxvXtZfi93NcqisErQzslcCo5oSvjZOqx/1wZpVgTa6dbW864O9HFvJi2Wmh0j25MZfntfbafEL1hyA19giqUDzMh3KKO/Sx4fI5nnEa2jAfl92PP/54c8IJJzTABwXVAqr/C07w8bvf/c78+te/btzh7n5chl9ppZVG3Lt39+N13IFvVVz4xw8B/PSnPx355SkAKlRQPH1AghR3f8AXHpMF5dhueEqAv04XY7HjTBMv1j8NnElwJR1vUr5jedytja2zeE3qWIdPpj4GCkMnZeY1VknNUTBDb1gWQmvGkyCSyTMER7F5UryScRae27LT+s2FZAZGe4NMXZRB60ApxObOz4FLBnJZv66dpKSm9hn8hCAVEBiCNdjjkVKARh9QXQXVhSc8cxU3O2GzPw7g3pCF56Qed9xxzfgGG2zQPEcV96wgFh6r9Y1vfGMUoLoKagziQq/D3w9/+EODpwPYDUqq/RGD0P5hYbUNmGTykeBLk5cGnqW4/RzPgVNb+2OPPWaWwh+TJ09ehAfvMlDmNi5mX8uPe9Jl4rZlX+I3F2IRU+ojm1fMTvs6C80sLOXArgSRqROApODVGJfyS42n4E+qS+OX3T+xmO5xkBM3FN+Hk1S93Vh7HciFxFhGpf5y5+fAJdPVGCS58IHftgfYuUqor6Sm8vMhFb8WZSHVjYP3IQDP/ryppKBiLuLirn+sOZ02bVrjDg/6xx38UE1xFz5++cr+4tSee+5p9t9//8bupptualRX1IctpaDaPPEjBXhaAX6hCs9AxSV9wPOsWbOaX7D6zW9+M+IPa2/xfFb3yQC1odTtn7u/2Tgh2Ovg9V+djAGpBpJd22Il1YccH2IkyBqG8RzIZOGrtnKZG1cLqyX2EsSFThSpuiR/0rgEf9K45F8DcRIk58Jl7MuFdFLOnddBqNTZ4R3PhUYGYjVdYSHUhzoJMrX2IX+ay/0haGIv9wP0AI328U+p/gFgAYB40D6WB2A9qb0rPzZv9dVXb/xvtNFGzZzvfve7DVgy2/ve977mhi12Yl4GAAAgAElEQVRABp5/ap8UkJqLJxjg+ap27a0PkQwMpiCUmZ8Lqyz8SrBWy48Up63x2n6LlFT3hDoMsOke8Np8MTcEEDl+Qr5y4TJH2fT7IEEWY5/KQ+Ofgd8cf5LfmuMMlA4KjNaEUObEJdmEFFqmn5LfbjzegRB0+vuhpH9amPRjaedrIZr1r7FjldRYX1klFSrlpz/9aQoAEQuPksId+Ni/uHEJl/xvu+22YBq42x6+obJie+qpp8zXv/51c/XVV1OHw6677moOOuigRjGFkmpvAotN3m677QzAFj/T6sNpaE4bMNkmxObmWxv6BsUfm0exkqqFtGG0H0QllYXaGHyVzpegrkT5DH0glfiToLbNcbdPDGxpobGX9kz+0tlLm6/krxvvfQe0EBjLkIW+FLSGoKKmPdPdEHzgZz5xCR6X4qFg4heY8PzQGGz5dQByccn94osvbubvt99+zX/+BpgFOF5++eViqq6Sao0BnsgRD/bH46awpnWVVVZpHjeFG6/WXXfdUY+cYtRX69sqqRZw8SMFf/nLX8ydd97ZPL0AG35cAOtP8Utam2222SghKAQxDETa+CVQyMSJHb8sfLl5svFS8J4Ttx/+tHkWKakoMKamDiOMMnCkrasUEkPxGGhOxS2ZXwKnsf5KkMjsF99GUirbHpf6pIXXQbUP9T2mzIlnUcKgU1qJJnkmvVRKGWiMVZALv9p5OfZM11nojsGTBFel41J+LNT5vdDOK7Vn4TDWrxrxU3DHxpVgrZYfKU6vxnPjVFFSXcjQQtwg2jMQJ+XNwmnqMrn7RmCVT9afBFFsvDb85EJrzjwpfy0cMvCbyjMFfakTZa5CWWOepp5eQy0DF53N6A5oIU7qX6m/3PkSlLkQ4H/5SdWU4zfkT+NHyifHfwrWUl82SiFPgu1S/7Xns1DMxtXC2rDDqrZe316lpMZUUzRRgrZhH9dApw+XOdCbisf4a2u+BHU5cJsDlxJcMbAoQZ80zsAZkyfjRwvLufaheZr8ciFbAp1UXiGIkfY/G28Y7WL9YKFIW3MuROZCop+ftq4cewkSGQWZjRuDHQnupHEpPgtZof7HILmN11loTMEdc3k9Fw57Pa8UAgdlfiwPtZI67LCpzT8XTkPgzsA8G2+YIDT0QZWC2RxoZeBZ8svAmAQ/EpRKeZZCHhu/FGJrzU/V68OPFp46e64DbUOtBEdSltr5WmjO8d8LaJXyqjEeg8hOSV28MwzMMfAr+cmFXMnvoI5LeamUVAmyhklpzYXIEOSG4EaCYRZGSy/fl86XoKqXymkMdkvgU4I6aVzqTwjCUic4Nl4uJGr9l0JzrFb/8qoE/xLIsOOhuJIS6x9f0t9+LpI9A4lS3mz9OXZa6JNi5PqToCwWVzsvpijG9qtkz4xLUFg6LkG1Blalfsbqbev1Ur/s/FjdEmRp/Lv7odY8bX5t2ef6VSup/knZP+lJcDYI4zlQKeVdGzpZ+BtECI3BZC5kavxJ0ChBmjQu+R8rUMr2odcQKsFaad4SYA3DOAO9NevIhc5c6CudJ0FWyD/TL9YvA605UGnn5PpPQZgEyTHIHYTXWdiL9S8EVzmKqcZ/ClbZenKhsHaepXmolNRhUkolqNRAoHvASH5ZWIVdKIeQfwaqU3FL5ktQxvbR9RPKJzcOM0+KVzLO1tVvuxA8+3DBnIhTkMjMZ/JI7Y+cGKk5Guhl4K8tf7XrliDIr6MkfinE1pjP5K+BzBS0aSE3FypLoVSaPyzQmsqTgWQN9PUSTmvD4qD7i8GsWkmVIG0YxxmIk+pi4ZRVPln4Y/0xMBd6Q7N5lPiXIFGTl5RHzXEGplhlL9bnFNQxJ142fsxXzflMv5iaXBsNFGp9D4s9A89t1FIKj+5JswSKJcgLQWNtyGT8aSBY+hLRxviwQCkD125/WAjVQBwLq6xdKl82/1LFsl/zpbgqJRWNjKmpEsT1e9zPXQOV/kmRgSZGJQ3lVAqdvYBKpn4JBlN55kCrFK+X4wyMsfDH2rn1MfFT8JszvzQ+A8k5ym8bcDbsPmvBZawPpf5rzNfsIxZyNZDJQqsEmyk/Uj7MeCi+1A8WmhiYZCCO8cPUwSqurJ0Gatn8liRYleDUjquVVP9k32/4ZOLXUEpZ+AvlkxM/BdGMv5z5Mb/aeDmQWQKtOfE00Cr5Z6COhU3WLhcKtf5TMKsBAQZCa/iTfGiU1xAshfrn7//cv6V4EnRIteeOl0KjH7e0DgmiSuOx+WnsSmBUgjRpXMpT6mcvoFSC8RS8MfX780vgOARXjD+2jyy85dStgeDSPNz5sX8jHylOUkmNqaZwzMCh25BBsw/VkFsXA3EayGX8pSA09IHIxpfgrRd+SqAwlp9Ul2a8JL9c6NPCpdY+F3pT9TDwrgWnFGRqfS0p9gz81uhFLZiVoCqWq3Yea6+ti4G+XimtoV5JdTP5x/wO8uuxunOhMwaJEnT1ep6Uz6CO27xEJXXQ4LJGPgwESnFyIbcULmPwwcJjan6sLzVelyCwTSW1BCpZ2JPgWKo/BHsMOLD51YLJ2pBY2x/TM//Ls/shXVNpZeCQjaetq8ReC2VSrFJ/NeZLObrjEqS5kNEr2JSUxtLxVH9i/ch5PaY4al8vgWEWVlmYZO3YuAw05ii3jN/U+6DN+a5vP86YWZOaC40SjLJQqIHE0ElSyqMUblPzJYhj8pUgrARCQx9IEpxJ0MiMp/oi1euOM35Yf7l+c+eFIEpzwq8Fx7kxWQiUjofc+DXm5cBujbi+j1QeOfEkRS/mMxdatfFY+1p2Gj+5UCnBbAz+cudpYZKBrxgUal/PhcYUlDL5S7Cngd4UVNbyI+WbO87OE5VUCY58WJBgq43xEATUjiP1QYIAKR8tRGqgmOmPNn/JXoKu2tDKxGNgUYIVZpyNo7Vj7Nn9EjvJSfAvwUjpfI1/H1akuUvqOAO5NXqTC48MDDP5sZAXilfTP5uHf5JO9SEXHnPhsuY8qR8hWNHEj/WRfZ2100BfDqxq/KfgVIK/XsWxeUj5SONLzJpUDWS6B4AGBnPnaSEyJ44WgmvZl8JjCcymoE6CKWmchUHWD+vPP1m17b80Xmp+PyBTo6zG8vOPK+nLg2TPQKSUNwNZuTa14NM9Ofr1aHKToKcUenP8p/Jn/Ul2vRjPheHYPO3rDNzFIEv7eqyfLDSzcCtBWC1orOVHyrdX4zaOqKRKCuAwjDMQKNWRC7nsPC0UauCZqV+CpBJYDH1Q1fYnwXDNcQlKEEtSXKV+l8JhCGoYENBCb8xnbnwpRwnWauUv5THI4wz01sy/FsTm+tHMu/fee81///d/m6lTp5p1113XHHnkkWadddZJtkOCwxAUtwWtN998szn88MPNrFmzzLOf/WzzxS9+0ay00krBcFLeKcjSKJmhLx9uQto8cuy1MMzk5/fnoYceMt/4xjfMgw8+aCZNmmQ++clPmvXXX3+xu9M1sMhAuRYKNfH9PvTrb7dGv17VmlT3xCtBXa/HWRhk8mKgLgQhzGsauNTCHWMfO4lroVFrL0GiBHUl8VJQKUGNNN5L2GTAgs1Xm3evYDQFoUz9nY2+AxrI03g/55xzzNFHH20WLly42LQ111zTvOQlLzG777672XzzzZNf6iRoCUFiTKn95z//af7rv/7LPPHEE2aVVVYxX/3qV80mm2zSxGfjtGHHQu0111xjPv/5zzfmACTkjzpyoDIGMxJ0L1iwwPzqV78yp5xySvJweMMb3mDe9773jdiklEtN/lo/GsUzBY3XX3+9+drXvjZSD2rbbrvtRtXHwDIDnbXgtZafXsBrrC+ikurDBQN5bkFt2LvQwUKXNg8N9OZCLWJIeWnhju2H1m+JvQSJDFz7Nm1BrVSnFu5YaGTttPFDfWOU4FAcH2Y0wNKWPymHFPRKiqPku61xf/9IecZOwrXyS8VPxTjmmGPMaaedlkxj6aWXNu9///vNHnvsYZZZZhkq5Vyoxry77rrL/Od//ucoSN10002DcduAURyPt99+u/nsZz9rZsyYYRAbau7KK68swg4MAKmf+9znGlsLqauuuuqo/KXjoVRBnTNnjjnqqKPM1VdfndxfL37xi82hhx5qJk6cGO1vaICFSjs3BDcxOIu9DvD+5S9/aS644AKDY/K9732v2X777Ueld99995lvfvObjQqfUlI1+bgB2LoZyE35TUG+NK/WuFuDVM8oJXW11VYbyUGCp0Efj8FGTt79gNCUchh6Y7P2ORAbq1/zugR/EqT1S0mV8g5BYOqTW6oz5C8XKpkzfgjimHluX2IQo/ETs+2U1RpdHO2jbei1/r/97W+b008/XSwAEAOF6gUveMFisJVS2GKOU3ApKalisoGHj2vzANxZ0Nxggw0aNdQHzRgMxJTUVN650BqDQBZSh0lJnTt3rsHx+ve//70p+13vepfZddddm3/nwmOsfxKU5c7LzVPKp9/ji0FqDsS5b5B+zHdP4iyESXmiphAYMfNCczUQ2WsILYknQZwEZSXwKcFgm+NS3SGIY06AUr98H23bl8bTwCfTn1KbEmXVhzv3ZOIex/6XitjfDCzG8i3tg2Z+rnLpKqkve9nLGjBbdtllDSDnT3/6kzn22GNHlgIcdNBB5m1vexuVFqtw+vsH8xglVVuvBIF+HlddddUoSAWgA1KZugZRSd1ll10M9l9sY+EpBmfa11NKYUxJ9SF1//33N6jL3dg6cu3aVDhjdafq6yecurFVa1J9+EoBmwRz0nguJEp+Q+O5SikLsYz/GPSwcJuaXxJfgjEJknLyTymHufGkOliolOKzfrR2vbKvDaW9VkI1EEoR0QAa5UBvzTJYiAOkWiV12223HYFU5IIbfwCtN9xwQ5Pam970JvOxj31sZG3lmWeeab7zne80ELvTTjuZj3/842b8+PEjZfzv//6v+c1vftOM77nnng0kuSe2Rx991Jx44onmvPPOa2LhJql99923ubyOG6dwqR2X2KFiupf7cUI89dRTzeTJkw1ulAltG2+88chaUIwj7hVXXNGA96233moAPCussILZZpttGkVuvfXWa9zghpvDDjvMPPLII0G/sPuf//kfg/W6MQXZV1Jx4xTUvz/84Q9mypQpzaX1l770pU3ctddeu4mDy9Swe/jhh5uav/CFLzTrgN1+3Xnnnc3r6AsU7c985jNNDaHtqaeeam4gspf7LaSmIOv88883P/7xj5v9hXWc2F92f2Ie9hVqwDiOhQMOOKDJD/sOyyFuu+028/KXv9x85CMfaf590kknmX/84x9NeqjlP/7jP5obyUJfFtF37FP0DmuR0SPMgdK79dZbm9/97nfNuGZba621mrXNuOzv1g3/OOYuv/zyZj+jnuWXX745xnbbbTfzwhe+cFQY1Id12+g/1mhj6Qv+jfcNjiVsmLvXXnsttna7BkT2G17dGmL1ZK1JdT8k/ZN2KSSG/DGQlRM3dFAyfnLyiUFSDHpYuCudL8EbmwcLUW34K4Xakvls3Vq7ftin+hD7AG8bQtv2rzkxjRXbEGT6fS6p1fp3L/f7kDpz5swG2OyJGID65je/eSQsIOQHP/hB8zfmYg0nVFi7AWAtAFvAtWM4yeMOeECZv2244YYNfM6bN2+xG6fuvvvuBpxD81w/Fm5xw9Xs2bPNt771LfOXv/wl2DKA3qc+9ammBiw1APwBBEMb/ALI4Nfd3P3lQirsn/WsZ5k77rhjMXerr7560wMADk7yAFD0BRuADsBuN/j/4x//2NwMhQ1rST/96U+P9NuHB/9yv6+khmD1jDPOMD//+c8b/4B3f63qT37yE4Mb7bDtvPPO5gMf+EDzb+SOOh544AHz3Oc+twH4v/71r4vdjAfwxBcZ5G7zxf/xZQOKPb44+BsgGfvj0ksvNYBozYYnKuD4xfFktxtvvNF8//vfNzi2YxvWue63334NKCM/QO1XvvKV5gvGFltsYdZYY43mC49/s+GECRPMhz70IfOiF71I/K37GvDqH3+hetg4rJ17PLrxhnZNKopglUy34FpKKgtbLESy/mwtrD0bX+vXtZcgL3SAp/KX/PVzXOqTX2usTrZ/IX+lMKn5MA5BomZ+rfxzY44FZZWBypqQGet1Ko/QnJiSCmBwL/dD5fz617/eAJfdTj75ZBpS3/jGNzYqLDbAJ1S+iy++WDxkXCUVN84AfC0oYXnCjjvuaJ588skmV6iRdrNKKuYfd9xx5oQTTkjGguoGhRQ35AC2YwotgAeQikv/jJIqFfiKV7zCHHLIIY1iiTxRBzYopYDx5ZZbrvkb0In+W2UUd60D/GNbSkkNzcFxA2U8BqkYB6See+65zXQLqRbiLKRK9UKlBPzauqC4QimHWhnboIbiixK+FGk2F1KR5/3339/0EEAlbe94xzuaqwPYXEiV5j3vec9rlGRbnxb+rH/tvH7bD+Wa1BwlU1JI7Q6U7DRwGDroJP+xPFL5Mf3Q+i2xlyCS6YsbX/LX5rjUB7+WfkNp7EuJ9AFYC0Zz48fy80/WnbIq7cnFxxnI1XuNzwgpqTFrqIa4236zzTYbMcF8DaS6SirABOABuMSGS6yALqiwl1xyifne9743Ai3uI6ig2EHxBIziUjCgEuPYbrrppgYuAWf//u//3lxKxwZbqGlYWoANN9rgrnCop/fcc08DSPg/tgMPPNC85S1vaf5d68Yp+AIAQ0HccsstzfTp0xvQtrAJiD7iiCMMoBp9AZiiBqhyuPxvb1SDwovHWtklEF/60pdGqbmSkhratwBy+ERe2GooqfADv/hSsvfeezeKIu7Iv+iii5oY2F+Iiace4EvHz372M3PhhRc2Y7gp/MMf/nBTM1RKLDMBtGNZAY7B1I1Ttj7sS3yJgFLqQyqWDKBGbBiDX6i6yPeWW25p8oRaig37A8faiiuuuBikwh6Q/ta3vrWpD0tarEqP/QmFG1/q3K0UIq2vUj8157u+6F+cQiHuCViCLe247z/0N2PDxGWgTvJjd2wv7Jh8Y/kMwusSRIY+5CTYYWAw5FfqhzvOKJZSnm350/r1e1EKpaXzY/uG7Wdq39Yc00AyA4MxyK6Zc64vrVIqxXGV1JgtLnvihIxLoFYhgm0IUmFr+wcYs1DgKqlYAvDd7363CQdlFo9KwrpBOw83LQFAAWuukooTIQDAhVT7WCisfbSQChC1a2ex9hCPJMIGsP3yl788ArZ4DaoseoDtNa95zYiq6d/8xN44hf1z7bXXjjwnFfkBKF3Atw/7R33Y8AXgVa96VbMsAYCFZ31iw01qFrZRB+AdG8AKAOUurbD7zoIDlFd3TWps3wLYsW8wD/vqF7/4RWNqL/cDlu3mK6lYm4kNSqOrpL7zne9sVF77+Y8lGug7wBGKMdYbQ3HElw68DoUTG74k2EdKhWAKkIp95d7d7984hR+CCEEq4B6v21hYSoEc3TjYL+jZ008/3fQWxxr2m6+kvv3tb28g1daHmDiG8aUL9UEZx7KA0FYTEl3/tf3G/MVeF9ek+icN5m+3QAniJH/WF+NHE1fjl4HEQVNYU/VpoFGCBrZuNx9NfP/N2As4jX3o4nWpH7G+x3yy/tj+hfrFwHat/FLxfQhK9Tl3LKW0xuKX9Cc3T808Pz8Ghv3jRRNPsg3FD81hINXOw00xUEChQsK/RkkFCB188MHNPKxjtQ+Zh0+sOXSf0wnVEODm3zgFeABwYg0jNvdyPy7n20v0UC0tvPzwhz8cueEGN+BgTS2UMHuyxVpRKGHYcDMTVFcAiqukQvWzkOr30O2zHZMeQYUTOuJYYMLaTnvpHutOcdkfGwAJ8Id+o26sy8QGOLT2PjTYHPzL/aF9r1FSEYe93A8IxbpMuwHysN4Wa1axYX9jHKqnhVd8+cE8fJFwN7c+5hFUMUjF61hXClDG/sVx7F8ZmDZtWqOs2/XOWJbwb//2b4tBKiAUr2NDfjhOMc+qsPiVK//mq15BZOj4jPXT5u/+39pq8x2aNakoMAQopfDqfpi7DZf8svNq2DGQHIszCK9LUCqNhz4EJbgrHZf65o4zkCPl49cowXgoPpNHKE7OPG39oX0o7ddeQC2b11i2Y6FT2wN/TSrUSAADLrfipI0bdewaUEANLkdD9cOWq6SGFFb3pGifkxq6ux+XgHG52KqQfr0AVyhguFsbGxRbrLVkNkAq4AUQk1JSU75Qh6ukAnABR/YZqxgHtLmQCui0N6RBJUaPsSwAKiZqxY06eA37wyqzuBztw4d7RcFXUgHtUCpjG/KqpaTmQCouv+PY22ijjZoUQ5BUoqTapR12GQD2M9YXu3GwX6C2WthMQaoLoSlI1cJe7EtHqZ+25w/FmlQG0iSoZBU/yU8N6IydnN3X2XwlmArVkwuFTN5MPlJ8aTz1QS7BHTMuxWegjoVS1i4XCkPKInNSrQXBKSjuBYRqlNVYPsz+1vTUt/X9x/4OwaQLDyU5SHAk9TE0P/UIKthD9YPyhV9gwobLpLhEjE2rpNobp1xI1Sip8+fPby734tI31nlCYYRChg0wCLUWMOaqsrhEbpccSL3H444++MEPNr+qJSmp7n72/UpKKgAUPbXKoquk4qYyPO7osssua9ziV75w6Rg3/GCzd/W7yypCdcVunLK2IRhKrUmFfZtKKiAVcBuCb5vzsCipUFpDP3rh7qdSaIztx1K/ufNbe04qCm1D+ZQgkoUyyY8m/xyIjsFcDFraglYGKkMfVKl8JMjT+GPyk+IxkFEKryGoS524BhVOS6E21Aem/9JJPjaegif3w1bav7nxB2FeCl5j/amZdyg+/LuPiQo9RgrKE4DKPoZqn332aW5ygj9AKi6nY8PlT9zoY5/bCaDE+j57ad6uScU8XOq38/DcUSiN7lMDAGh4DcDmPkoKahgUSJwQ3XWn/snf/VKAWHj2JzYowFjLCYUyBZmwxbpHqJdQlPEsUyhsbo7+vnFP7oBUXKbHhjm4pL3OOuuMTIEajF6hPmxQSwGfdsPjm+zvz0NZRA/ss2pjd/X7cCEpqaH6XSX1+c9/fqMqW0UaNzkB+P/85z83aWJNZmxNqqukIg4UStTrXu7HzVpQhrFe115eh9KL57OGNvgBpEIZR3+x4cYsrJV2Nxwj9rK+e+MUnoeK120s3L2PGtzPH/iFf+xz3OCFJSe4AQpKqX0EFewBoZKSKkGqG9c/fmv+XSOOe2zFIFZck2oTiUGdf7KV/pb81RqHn1xIrg2doTcGA8mxGjSvp6A3VqcEfUw97n6s6S92fPg5SVDCjDNwhbVq+ADGh737/EP/b3ww4QPVxpXs3XE8pPp1r3td8ANWC7uhPjF1BoMr1ujG5qfy8eGH9dHZ6TrQlkIbu9xv4QJrPXGHtX0mJMANNxhhA7AAwLBhKQAUQVy2BkTirm17RzfG3RunAFwAXwtpuLsfc3HTCe7ux3Ms7SOJ3BunoG4CgGw8PI8TIIJnc2IuABnKLNYa2vcwYuEyMmJBfcQd3TvssEMzz9aIG7XwkHo8vN6upcSvXtnnpQJqAbd4XBQ+H3DHN9TW2OYqqbABiOOxRAAXrEMFgNonCqAG3N3v3g0OoEKf8YB7d7OX+nGne0gJha19PQSp/o8puL4xD18O8MXC9hc3bWHfAECw7MOuicU4C6mwja1JBXTi+bVYHoHNvbsfUIwbro4//vgGRC0U4hFZ9nmpAF2o89gXWK9slfXQjVMYx1roK6+8ciQWjjkcOzh28SXMvbsfxwGeNIBjxr9xykKq/VzXXO63Pc9VLAd1/sCsSUWDcqHSfUPUUlJZ5bINOwaSbc1s/F7a50JpzjypLs04A2t+v7HGCApEmxtUB6gATH5+HrkQ26aimlMH29+UsjpWoDcFlf1UTv195Cqp0v57znOe00Cp/XlQrJ+E2mQf75Sa7yqpAFDcSGPVwdQ8V0mFEpf6NSjr59WvfnXzyCeogPb5ovh1IWlDbbirHRsUN8Tyn5eK2gFB7gPiXTjEv10lVYqJG6CwfAKgZDcAGpRmLGtwt9Bd/TFFOEdJRX+xX7AcQdpYSE0pqYiB/WJ/tSwWE5+t9jFZeFbq73//+8VMX//615v3vOc9DfyHlFTkAXUcsQCsqQ1fSgC/uDqAebWUVFfht/FLYbWWn9I8BmJNKgNlkvIojcdgpdY81n+pXWx+yq8G/iSoyYFiTXy3jpx5Un9Y/6wfXFbC7zzbDZfe7OJ4vFbjbyg0MSVVW4//ASrtb+mEUgtmY3FS0Cnl1o2HO8BAbo3esXf3Q70DtLlrBu1zLnFHur9B1cL7Ac+PxEneVVJhC/USsBd6iDseog6VDaqqq6SiJ/hpTPvTnan6ASz2OZ2AaKiVdslCaB4UMzz2Co9GwobafvrTn5rTTjttlHkMUl1YcG+c2n333ZtncOIZqP6Gqy8AMKip7ny8n/AYKlwKt2ozxnF5HX0MwY47H//OUVJRM37K1q8Z/gD8WC4BqMQSEBZSMTempGIMy0KgluLmNv8XnDAOeMdxZ5VUrEHGnfT+A/ktpMbu7rf79Oyzz25+3hW1hjYAKh6hhasF9jwaUlLZu/slxdvfb7X+ruWHhdcxuSa1BvTaHdELiGXyTeWjgTkJSlglOpYP87qUrzSeOoGUXsaX+uPX1ysl1YdUNk+/V7nz3LprKqH9hlD/pKxRYhnYq+UvdczXHmPqYmLiF4TweKMQIADIAKW4hI/1qu4zM61vQAYuv2JZAC5PA/Zwhz2+FFrAgBq55557jvyMpp0L5e5HP/pRA2RQtwDC+DlQXFbHTTpQzXBnu1Uu8RxR3ED0t7/9rbksD8DDEh3sP1ySxjM+rfoIRRRLA+xzXQG9+IWrs846q7mMjL/HjRvX3HCFu/oBxrjkbj+b0F/YoC70CP4B3rgxy/5kZgwWUQ/WmcIHbsR67Wtf26h/ADHUgJ9DhR9cxg496xT9AdgDUu0Na/5d/TEF1fYWcIveYk0w9l4srFAAACAASURBVANg2T5zFTYxeML+xDIN9B77DfsTvcQPJKBeqM1QmaEAYx/DD2rCEgY8ZxT22C9Y02o3QC2+JKDvgF1Ap/scUfiAqg44Bsyj77DD8YCb2bbaaqtRV3Bh89vf/rb5CVnAJp6xiy8lAFnkjGNk6tSpDfxjmYa7lAKxoLbiOIGyapd/YakB6sR+gT8X8vBFCgosvuTgPfCJT3yiWSZgNzwfFc9JBSDjeMO4+3irUL/7Ba+x44aF0Zidek2qf5KLnfQkuKs9jp0VAhQmDgOJrILYhh2TnwQRqbxq+GfgNAcuJahqe1yqy0JqDcU0psDmXO6X+hLbF7WV0dw8GAiy73kGqqQvL2y8QbRj6m8z71D8nHgSHEk+c+djHkDPPmweAIrL+u4G1RZqKDbccATFzf4ilZ+XNo8YVLgwk6pdiueP4288L9X+FKh7V38oTm5+KVhiFFu3/hr2LERJfZegKza/BB5D9dfKQ/LT7/G+rUktgUr3jSRBaAwyas1j/afstJDo1x+ar40nwRgL35IfaVyCmn6Pu/mj7/h23Ys1qbVunJL6J4FAbeWztj8pf+24f3KorYymTr7aXGvZ14LOEGSU1CvBWKx+qR6oa1hrCBUVG6Dtox/9aPMoKuSLZ6tCzbI3JOFyLZ5ziRuqsLF5aexqQqnvC2olnhBgb57y7+qX8qwFnwwMMnAmwSwLhym41Obh9pyNn2tXa54Eoyx8S3604z1Zk+pCVK+UVxYeWfjKtWPr1UJl28qo1n8N+Ax9MEtQVTou5e1Dqd8X3C2LNaN2a0NRxaWv7sYpDsE0EOmf3LgIvbfyv4SGoMuv2z9ua2YtQZ82Vqm/3Pl2Hi5D4/FA9ocFUvnjkizuzMcSBQaKS2BTgrjccaz9xCV0LMPAMgM8wsn/NSYGsqT4LDwxkDlWlFQGdtm+SbDXS6jMqUvK344XrUlFEyRFsu3xEhgNgZiULxuvJnS6HxgMlDH2bUBoLmSmPshL8kwpzKVwaufjEr19pp9bBx6abe/mxc1VWPuGmx6OPfbY5nIhToxY+4RHk2DD69hc4LX+cJdz7Bl/fu+k4yPW6xDcaWHDfh740JDjR5Mns59r5jBsvjRQW1JbLiz6MUv9SEpgKB7UUqiLqacJYJ2pVR3dnz+VehaDDgnOUn0JxZTqxjg+d/BoJvvIJzy6CssbsE6TmZ8bVzMvlkfN12P5MK+n8mDn59ixcSX4c487Nw9pXr/G1WtSYyd3Ce5qj5fkETqpSfmx8Urt2pof88u8noIAVmF24+T4k/LUjEvxGeixdYfWpAJQobjgkqGF1RtvvLF5fMxee+3VPDcRd4zihAEohQ1uIsENAPa5fq4iizWpg3y5XzpJp8ZTymeJ31pzfYVAo9Sm4NB/P9TKt4afUkiM5VDLrwRTudALxQZqKm6CwjNH8f7Ehgfu44Yr3P3u3iijhcwYHKTy1cBdyI//Gm7mwY1XeFYrbkTCI6rcB8+noIWtN6UExhQ3jVIq9ZFVIllY08Zj4+falcBqm4on208t7EbXpCJgCtxyVUgJBnPGc6CThas27Jh8U7AqQZb7QRNT1rSvSxDYluIZ8yvloxmX+pkajympNv673/3u5o5d3JULULWQaqETJ0T7mlVV/RNLL5RUH5qkvkswVEuZzYnj7y/mS4cUZ5DHY/UykFyjrlrwyUIQA8GaunKgl/HP+o3BirYfUjxmPAeKmfxjfrWvayCXhbkcCGVgj4W22nYSBLLxJD8lkJ36MuT7Da5JdT/0fJjR/p2CLR+mSv7OjcPOY+1S8Bd6Q4agvARiJThjoZuFljb8SdCYOkHE+q+ph4EaGweX8lNrUrHWDY8vwSNicPPFr3/96+ZXYqDS4PEz+IWaCy+8sBnDFlrTijWptZTUUB+Yev2etwWhg66sMnAybDYpmE0pXGydpRBbcz6TswRzvg/WXmOXylPyI40zUJajbOb6lfJlYYiJz0BxaTx2PgvRGn8p+GsLTrUwq7UfujWpGlgMnVil11joqm2XqmusQGspfMYgn4EsSRmU4DYGuSkl1aqoeGajv9Z06623bm7AwPPv8LzG0DpVGxNKqoVUNs9BhdF+Q2gqPgNrof77x1/u35r4/v5l4CvXphQSY3ElOJHyzZ2vnZdjXwKZLkwwXxJiECNBW+m41BcWrkLQz8CklD8bPwWLg6yY1oLOWn608MnaD82a1Fw4ZZXNXOhk/Q8ThMZgMAcSS5YBpD7oGeiU5rNwm7Kzj6DyFVD89B0eVG4B1R+Hogo11V7ux1o4e6MVgNa178Xl/lrKaNsQqoFMCXLG6jgDuzVrT8XLiVMKxRI8haDIP65qQKYEUTkw2k9olfrKQmG/oVTaLyF46hWsMnFy82P3DwuPvYJb+jmpSCh0ado94ELgoJ3D2DPKouRHA71MPNZfzK6fEKupz94VGvsQL4VHyS+eUaiBaKnfvi8mf7dfISU1paAiHn6pBHfr42cjcenfX6fqq64lSmqoPgbOU/uhZH4qn5p+WTjyTwoaCGZgsJY/tp6adrXhMwRlDHSVQiULRbHeSUplm7DJ9EfKr63x2tCqVTS1sJmCqhgcMtCY49c91nLhsQQSmbpKYbUkP7c/1deksrAmQaQ0nhunjXkayAvVVTJfgjBWIWb94FFKuEvdbm08FzT2y0sHHXSQ2XXXXZvQWphMQVfqxB5Tyu0cPCcVUOr2Aw8Gx+V7d7OPoQJk4+fxcIc/bpRC/6w9lFX8fB9+Js/1h58cbPsRVO7+rwGLtZRZCbo0ECj5GtZxBpbbrK1U+fRzk+AnVkuv5rFxem0nxevFeGjf5EIyC28xGKr1egqemXpL65BgMRcGc+dJ+dQeH8g1qQy0MRCbo+yyEFtql5rP1M9Cpf8myoFWN59PfvKT5r777mvznBf1feCBB5rddttt5Hl+IUMJKqVxqa9+TFzuDz0ntWaDXCU15petK3Q8lEBpChJr9IDxX5J/jRwH3UevIXYsQCuzTyXocyGAUUQlqNKMp+JJeTPjqf7kQJmULwODUn/YvEqhlIW/2nZs3lqIZPPU+mXtB2ZNKhqRA5W5yiQLa7n+hwlCY7AXet1Cai8VVOSBeG95y1tGlFS3vylIYeEt185e7m+zHzUu95cqm6XzGbjuB2z6J0eNMsvAXy1/DDS1ZdMmdGrgLQR9pfOZnknQ5vtglEMmbzYuEy8HKiXok8ZT0DRIUMrU4faPhUEW7lJ2oT4xcJc7j/kywMT3+1Xy90AqqW5BMXiQlNRcCE3BJQNzbNxhgtixpKTG+u7vWxZaB0VJZaE9VWcNSGT7xsBB7P0Wg8Ncn2N9HgPTNXtQC2pZSAtBov/lgKlPG4+1b8NOgk4JAqVxyX/OeErJzMmHVUZrQigDfzXgNAcW2bgSZNbyI8VhxwdGSWVUVDSv33DKQvMwQSgD39YG6ycHYU1qCLZSH5yxLw85flyYC61Jja2pRawcxRVrUv3npObCYO68XAiW4CClNEpzezHeltLq97MXtbAxakFmLF6p/9z5LCyGoJfpHeu/DbscaJTgrXR8WKBUqjMEU72A1VxY7PU8FjZz8xoIJTWk4OTAKAO6Ib9M/BR0MpBXqrDG4vf69X6vSXVvnGKUPwlOJWiTxnuppDL1hqC7dF7O/BDU+nDBnPhLbVIQLCmM7oeqdByV5On3N/Z3Kt9eQm8uJA47tLJw6R83MViT4CjHj6RIlo6H9qHUl9z621JKpb6XxmXnx/omQR8Le6ydFE9Tj3t8aP3G7AdGSWUhMBcyGYBFDrn+2fy1UJmj3Kaggq0vlmc/16TuvvvuzY1TqU2CCQk6pf3jxwak/uAHPzCrr766mT59+siw/zce2P/oo4+OjMf+tvlh3PrbaaedqF+cyoFJth+xnrethGogswQUx/JcCcYliND2pk2I1eQiwVMKmrVxGHs2H2l/1PSTyjsFJxLs5vqNQbAGjlPwV6KAauG2DQhl8g/BXu48Zn/UgtFYfwdCSXUbwUKZpLSy0MjGY/2V2kmQ1G9FNqak2meD4lsPHlN17bXXNqUcffTRIw+pnz17dvNsUFwix68trbnmmsa+hp8IdX+F6ZBDDlns/YG7+62SKvXJHZegnYE7CX7ZeFo7vwlaqNTap+IxfZJO1m1DbUl8BuZC/fT7Evtb6z9l7x9HUt0l40zetfzn+GGhzT0J+schE5eNw9pJ0BPKVwNrvq2UFwPHOfFL/DKQJPWRVQJr+WHjtQGxTL+0UBnri9ZPrv1AKamM2lkTTkM7lFUaWVhk7VJwG4KDFFxLUObWLUGMn39oTeqhhx46AqJQ/4444ogGUvHQ+je84Q3N79Zfd9115uCDDzb4VoR/47mfxx57rHn7299u7r77bgMoxd/jxo0z73jHO0ZSdNdwDuIjqKT+5UIp67cmxPowwpy4S+NrY3TKqtyxtqEylgED1XL2ZuQRcxJUafLQxq1pz9ZRy07y04vxVP9YiGOgMaYQal9n4I7Jx/WjgVBG6cyFxV7Py4XRWJ59UVJj0OXDU+rvFNTVmMf6L7WLza/1ugQ7WogGTPrPSQVczps3r/n1JCijVknF62uttVajnkIptX/ffvvtZosttmj+3meffZrfr8dlc/srTLANbSElVeqTFhKZfqW+BJRCmxS/1H+oH5p6asWPncQ6CGXwqMyGUXrLIoyeHYJXjf+a85m42ngS9PkxGWUxBC0hP6xdqm4mnxjEpeKnYDR3XiwPTX41IZnJh43Xtp0Gmt26JOiMwaU0jx3vmZLKwpyklLKX51n4GiblNPSGYPvBwprUt9iaVMDm/vvvPwKpWFMJqMQGaAWEQoUFtJ588snNZXus2wTUXnTRRWaHHXYwJ554YvMrTNhCd8FjTeqg3TiVC239gFHmBJ1bD+s7BaGsjxI7DQRLiqT74ey+bxgILM3Dfz+X9ESaK/VBghyNf8lWAyOSrxy4ZKHQ37+lkKiNm9MnqR/MeG5czTxtHrXsWYhMQRujmLJxakFnLmTmzmPh1Prvi5LqHpAsZEnwqoFgRsll/ZXaxeYP6ushJRW57rzzzs3lfKuk4jWsO8UWU1bdeZdffrnZcsstF1un6h4rkpLKKIIxCPdP+oyddBLEeNswqvXv51xzvg8zTH8kGwZqmf0uxRnL4ww016xfq0RKsUv9aSFagho/X9a+13aaeBpIdOEkVxHNnRfLU5M/C4ExCNO+zsbLhU4WFlk7CSJr+ZHi2PGeKamSQsfCXq4fCwyhk7T7GgvNbL5a2MyJr4Xu1Eld6m/sOakWUufMmTOyJhWX8ydNmmS+9a1vjVzud//GjVKf/exnmzWp9nL/n/70p0YtxRIAALG/JjXnxqnUSZCFtFK7mbPnmWkzZpvpM+eYx2Y+ZR57co55YtZcM2P2PDNj9lwz86l55u6pj5un5y808xcsbP7/9IIF////hebK7767KYPNIwTdOTDHQKIEGaHxkN8cP6Vz/JNlqcLZ1vzSOkvml0JiCuoYhTCWOwthpfG19WvzkiCa9VfqR4rD+NdApBb2JDhOQZ4GillY1ObP+mXtcmExdx6bFwufbB49UVIZiGKU0hBASfNyoM+H1thJNseun9Aa2w8aaGWVVNw4hTv7oY7+9re/NQ888ECjtOLO/gMOOKBpA8Y33HDDRmndcccdR26msutU/Tv8rZIq5cvAmKSUSvvJh8AFi542j8x6wExr/ptizrt8jnnkkTXM1MdmmYcem9WAZ8n29x++j5quhVjfaen8lD9mv1BFJow0kFgaq1/zQ9Ak1d1mrlqIk3KRYImZL9m449p4OfZMPqxfBhYlKGt7PAarUlwN5PYCSkP5xvrPvq6xY+Jr/DH9LYVMFj7ZOK0pqUg0Fyp9+MuBXE18xn8MWiTlMXTSzqlPgqbSPHzoivmzkOoqnFBMN9poo1GlYp3pF7/4xebmKDs2bdq0kUv/hx9+uNl2221HbqoCpAJC7WOpjjvuuGaNqt0Qz12TyuYr9U3aP6HxGXOmmykz72r+e2jmPWbqk/eYabMeHGW6zJPbm1MvWI45N1E2MUjNhcpaSmZufKpoTzn2YYj10dmN7gADuTV7Vgqx/ZqvgUb//ZTqX45fyd8gjkt1snDl16adV2qvraNGPLfmFIzXgs4cGGbrZGE0Brc9UVJzoExSSFloZJVUFvJYfxIctRkvpViF+qqxjympNU9qMV/9UlLve/w2c98Tt5n7n7jd3D/jdvP4U4+I5U54+oXmpDM3FO0Yg5WXn2guOfqdjOmITSmEls4PfYnoB2RKCmNq3P3QZJV31U76f2P//Rf7OwWXfr9z8mDnlEJjCDo0kNfmfKYHErSwUOUfX7GTfo6dBK2SoimNS/5j8JTjNwVDMbjSxElBIANvMbiKvc7CHTuf9ZdrJ0Fmbp6SXzvempKqgTAfYlN/a+A09EapBb9aCE3BbQgS2f5p82DsU9D61a9+1VxzzTUjrc35Lfrc37aXbpxKfXCyih/sAKV3P/4Pc/djN5m7H7vZPL1gLnPuGmWzzKJVzamnvlI9LzQhBalsXbFEas5vA0I1kFml2WPQSQpuUyfz3FYMMsQyNeVAqKaPNWGUicvEy4FOBs40sCj5k8ZZCNP6kY4HCbZy4sUg332drTc3v7bmSX798SpKKgNZEhyyUCb5YSGWtWtLOU3Vy/TTzb+GPQOvsOm3krrLLruMev9KCpcEYRifOfdxc+f068wdj15n/jn9ejNr3gzmXCba/OX8t5onZs0T7SQDQOrF33jmBw6keiRfNeenvsxIeTDQ3Ab05uY1luf1CmJrwWuuHwk2YvtYgjx/HmvP5iP5q+knB1al+Ez+MShrUymNwWOsntTrDFSm4jHz2fj9hlcJQtk+WD/VlFQN9Lk7JASdDHSVQG1N/2zdLAT6BytbZ4n/FGz48UNrUhG7F4qqXZMq5cvA06Ozp5hbp11lbp12tbnnsZtbYZDbr9nX3HbfzGLfpZf7NQmklEuNH/d4jEFQjj/tHI0SG4Ni5njS5uXa+/5jf6dg0u93ST7S3FxITEGgv5+kHDRQI/mSICsEoYyCGTsZM31I5cxAn6Rgtj2ek78WDqX+srBWyw8LkSlIi0F56PNCgkE2H8lPKl8/r9TfuX6qKKluYqzyKCmiLJz1AnIZqI1BItuP0End72vojV/Lfyx//3VAKr7Z9GPbb7/9TEhJZaEVYPqPh/9mbn7kCvPgjDtbL+HRO/c1l99YB1Ktkho6TjQQFYK2nEbU8uPHZqAyJ99uTrwDtaEzBXUauCuFQ/ekmAPBbcFrjt8c6AvVH/Ij5VNjPCd/LWRq4U9rz0KfFnq1dUpQyfrLtWsrfsxvVSU1BJZaGC2B0xjEsbCXY5eCUyYfFg5DJ/Na/iXI08Rh6pHi1Rx/6uknzQ1TLzU3Tb3M3PN4O4pp7AN43tQ9zHmX69ez+v5ylNQQzOaAWunyAA2E5uSnncNAcEqxDPWjhhKqzcvfv9o+aOyZfmj81YbYUsiWlMlQvky9EtyxEJljJ0HhoCqpuRAdmzcIr7MwmIJmpg42jgSZbB698pOlpDLKohZOWdjLVU7hn4Vopr5UviXzGcjTQCML/SzUxPwxeUvwmfpgZeK6/m9/9Fpz/UN/NjdO/StzPmnFZumZO5rTLpxQ7Ntdkxpzhv584Ld3m+XGL/3MfxPw/6XMsvbv8Us3/14Wr437/3+Pe2Z8hYlLm0krTTDLT1iq6ppXHx6KGxFwoIG7NuIPgk8GInOURLa2VHzWh2tXAzpz6mWhcligla1HgvTccSk+C1Vsv7X+2rKP1c3GY+1yYZKdx9pJsCqNS3FoJVUDee5BxcAqA3WSn1JoZGEu5/J6CVRKShabNwORsTwluJTG2/AbqufJeY+bv0+5yPx9ysUGl/b7vU2Yt5U56ax1i9Ngb5wCpJZsK0xY2jxr5fHmWSuON5NWGmeetdL4kb8BsvYzIAYlJbHd/dmm/xo5jjUfDOSW1DwoECtBU6xG7TwJ6tyTMrP8QfLH5ifZ1RgP9ZDxmzq+SqEtBkH9er20nhD0hY4jNo4Ekf32k6Wk+hBaAzJZ2MpVUjX+mXpKobgEGkugV4orjZdAswSzueP3P3GbuXrKhea6KReXnEurzx23aJI55dQXF/tllFQEOfD4e4pjxRyEAHbdVSeYDVYLK8UhhbO15BzHOcpq6rjrRc5SDD8/BipzlEQpDwbiGOiS4oTqk+a44xIUMXUw8dg4rJ0ETTlwW3JZX8pHqis2zsyrCbssZDH1xvJijj82j1Tf2Ph+PjnzYv3QQq2m7lDetJJaomS6gdvyE4MrDZyGdmQuFMfy0b5eAoVMPUw+ufAI38xl+tQJITUfN0Bd9cB55q7HbmTOKX2xmXz27mb23PlFsUOQGoKxUiU1J8mVJi5jnrv2sub56yxvnv2sZc2klcfnuFlsDgObVQItgU4YyK3ZllLo1MKZn3tp/NhJNhWH6Z8EaxI0afsi1SHlw4zHYEiC5VS/WMiR+jUofkrzYOfn2tWaV8tPUEl1oYS9vC3BZy4s5s6LAVJt6GT7w8BgLajU+pEgVOOPqVOKJ41f8+CF5soHzm1+jnTQt5uv2Mf8c8qTRWkCUi866j8aH6kvLW0qqWwBa6043jxv7WXNFs9a1my21rJmrRXHJaemYJSN2aadf3Jl4DkFRTF/bdag9d02xJZCoxbOakGrBGmhvBhlOcdvDtRJENfv8RTU5EAuC0lS3aV+ejWfVWDZfHy7WvMkv/54VEnVQJ77hmFgNQQh0rwY/ORCpwZ+mXwZOGNgT6ucau2ZPCVIjNWRM0/Kxx0HmP7tvjPN9Kemas+7fbN/+LZ9zZU3lz2GahAu9+c2cMPVJ5ot1ppoNl/rGWhdfYU0tObGcY8TBrLc93/quC3Np8Z8Pz+2PhZ+SnOsBZ25kNdrCM2FZHZ/1LLT+GkDeqX4gwClIfjV5sXCWwyGa8/XwCpTvwSVbF2Sn1je1JpU90OSVQ4Z6AyBojQvN34KcksglM1HgjEWmtvwkwOXuXAs5R8axyX9y+47wzw+5+HS82nP58+Zsqe54Io5RXGHSUmVCt10zYnmRestb7Zaf3mDNa0apVLy3Y3ndYCB3jzPo2el4mj8l0KxBE+l0JvjX4LE2oqsFK+NcakvWliLwdGgvc5CIwt72vokOCyNK/lnxlOwTK9JTUGee0C3BZksxLVhVwKxEpSxSrAWsrVxXfscaGXiaf1e99Al5q/3nmqmzX5Qcw4bKNulntjZnH5RmXo4zEpqamds+f+wutUGK5iVl12mlf2We3m+l0qr/76I/c1AHgMzpY0uhcRY/Fp+JRgqhVD3pM70OycfCRJrxo3BoQRD0rhUdwpKe3V5n1ESpf2thWsJ2pi+uscHGz/XLpQv07fcOv15iympNWE09EZjINaHXgYSNXDK+GP7wMAZU0/Iz6xZs8TnVrJ1p/JcYYUViuJI8CmN+8cJnnH6l3tPNg/MuKP0fNr3+RPmvtScdPZaRXm4SqrvyIWwQViTmlPo8hOWbpTVrdZfofn/UkvFvWigMyeXsTCnBHJr1F8LNkNwwMBZCkKZ+rT5l9jXgtFe+QnFYWA0Bzq1sMbYM3DVNpTG8oz1MRcSU3FqQK4m31Q8CWZHKamrrrrqYndj50AlA2Vav6XQyMJc6eX7nPkxaL7qqqvMt7/97ab0ddZZx0yZ8q9nf9b6+xvf+IZZf/31F/vsifWLgXIJSmPjuBHqz/ecZG6ZdiVzLhkKm/EL1jMnn/6iolzH0uV+qRGTVhr/DLBusEJz89WgbbHlCe77wv3Q1doPQr1a6NLmXMu/BEexvHLja+Ox9m3YlUCrlE+NcSm/GAxrXtfCYE17TZ5tQygLq6ydBJW1/ajXpLKwKEGoxg+jfGogNHQA9Wo+A3nWBpB6zDHHaM8BKntA6nrrrddXJXXegjnmkrv/aC6//0xV7sNifO4ZbzJPz1+Yne5YV1JjjcGNVs8orMubtSOPtkopq+6HpfSlK3vnDMDEEHRJinPNtJn4OfEkGJJ85s7Xzsuxl3LHOOvXhwbft+SnF+O5UJqjwMb6wSp//udGLpTFYE0Lw6l63L7m2uXOqwWjUvye392vgVMGJmvDZY4S6uaZMz8G4YDUE044oRUF1eYMCJ40adJirY7VwUB2TCnFXN/vdQ9dbC666/dm5rzHmM/tobS54bK9zb0Pz8rOfUlSUmNNes3mK5nXbr6y2WTNidl97CaGO9AWZKZgKeeyfQgecvxIUFaad45/5thk/TLQKkGjBIfSuOQ/NC7VJ8EMC+faODn2sfqY13Ngugas5kJn7jx2f7a2JrVtGNXAKaPEsvkykMZCaywv+3ovlVS3LgkyUx9Aqf3i+n141n1m8l0nmDum/535fB5qmyk3v91cc9uM7BpWXn6Cueiod4jzD/rdvaLNsBu8ctMVDYAVj7SqscUux0tKZK/Ha9Sa6yMEsbm+JDgphc7c+Zp6JGgJwRLjn/WrsZNgUYLNtsel44GBuhgkMa+H6ktBYsy+jTxZWGXtcmGy1/N8eK2+JpWFPQ1k+tAXOiBKlheUQmzJ/BT0upBaaw2qjWf9uZf7Y32VoFUa9/1eeu8p5qK7f898bo8Jm9n372UmXz07u5Yl9XJ/qmEv3+QZWH3OpOVGXRYNXQFIHZ/ZO2WAJjJKqA/VNdNn4ufEY2Es5jt3vhbKtXFYe41dCYxKMFc6LtURU9SkuFqYZPy1BZslfmtDKAudrJ2//1iFVJpnxxeD1FzIDEEn81oILhno00Au44+tOwWVGNPUE8vLvj6oSqoWSm3PHph5h7ngn78198+4PeecNbxzHtvNnHFJ4pZ1oTKrpEqwtSQoqX6rXrrRCg2sPm/t5Vo5Plil1f1cSEFOzF8ryWc6bQs63ZNeTWiWIKgNiNW0loEwTT80/krgVeorMx6DM0mhlfIugb7Qcej608IvC2VaSGbhlLXLhU7NlswcRwAAIABJREFUPEZpZuHUxq2upMbWMkpKpwY6Qweo5D8FoaUQWzI/Bb2A1BNPPLHVNal4egDWpLKX6f3ex/a3f9K+9L5TzMV3/0Hz2T5mbMc/9XJz8rmrZ9eTUlLdPg/rI6iyG+NMfPGGz8DqC9ddPqqs+vDln6xq5NGGD//zhYFIDfSU5pyC8hzfpf5qzmfyl2DN9yFBpgRRWn9SftI4A1cSdErjtaFUE0+qvxRCa8xn4I+Fydp2Iehk8mVhtZqSmoJA9wDUKI2peWy8UrsURGIstx7Gb0xJPfroo80222zTuJg2bZo58sgjm39/5jOfMWuuuaaZPXt281SAc88912y99dbN6/fee6855JBDFvsssJf7/QEGPlMfLLYvj8y+35x75/+aex7/B/N5PyZtxi/Y2Jx8+vOza4OSOvnr/zFqfmj/LIlKqt9UPAkAsIofCui2ZzrAQG2bvSqFRi20xWqRYCQ1T9OfNiA0BV3a/kj59Wtc2j9a2EvBmAZiY360/ksVz1S80PEpQSDrj+17W7BaRUlllMQSpTO0A9r2F4NIVilmIFSqK7QmFYCKDXB56KGHNrB6zTXXmBkzZphtt93WHHvssWafffYxDz30kPnoRz/a/I3tsMMOCyqyPqTGFNWceq6dcqE5587jzMJF+Y9f0pwcBtd2GXPGKbtkp9fdOKVvHZYB7Pr8Vc2Gq09QTfYVyH797b7fJGhQFZhhXAsya8NjCM4YmPPzkOCoV/ZsHm3YpQ4L6fjLHZfqYOEotH8YaNPCZy37FKwyCiQLl/2yqw3HVZXUEOBIMMlCX7+WA2jhjK2H8SutSX33u99t9ttvP3P99dc3ULrddtuNQCqUU/uaVVVDb1xA6rrrrpu83C/BtD8+f+HT5pw7jzXXT/1zxilxbE655i97mSmP5t08FVJSfYjBcdcpqaOPnfHLLGV2ef4qzX/Ljlt6bB5Ygap80aDXSmptqC31lztfgqhhg1e2nlzolCBOGtfCWz/8MfCrrUML47UgkIVYVgFm65Dy98eHTkkthUAWdmMQWTqfgVNrI61JtZf9zzzzTHP++eePutx/0UUXNdB6zjnnmO985zsj7y3/KQF2TWoIejRwavcLbo466/ZfGFzm77Z/deC+G/c11985M6sl3Y1TWW0bmbT+qhMaUMUTAWpvvvJR+nft/HL8paA2x18K5nKUz1I4dE/OOfEliAvlx/RNA5FM3lKemnip/FNwIl1WjymH0rwYLObOY+CTgeISPywMsnDZL7sQhDIKcQxeaSUVBecqpQzsSIprChp95YDNNWaneb0UmmN14fWrr746+otTVkV94IEHzAEHHDCqxTvvvLM5+OCDzeWXX2623HLLxdapusZHHXXUyC9OpT6IUnBu+3/NlAuay/vdtngHZt67t7nk2rwH+qeUVDfSB0+4r2t9ogPbbLh8swRg49UnjPpRCUZpDF3292FH+js3TkoJZGCl9kGRq0zG8mjTH1N7bnwW8rRQzPrV2EmQKcFd2+NSflr4k/LV+iux77eyWht+aymmLERTSioDgSWQ6R4ArFKpsWPyrwHBGrhNwan1E3tOaghQrUJqb5TCpX5c8rdLAN7+9rebu+++e+TmKf85qf6bMNbfWN7n3Pkrc82U85lzwhJps/DRN5mz/pK3Nle6ccoe393lfvnQWmapfy0BWH7C2FwC4H/eMXAsd463yIW+tiC2NB9JkfTzZu01kMl8GdH4y4HCGFRo65f6w0IQC/85/kqgVOqTRmlkFUjGjoVC1o6F35hCKu0/O49WUjVQmIJOVnnMjZeCzdCBx8bpB8SGlNSUgoocsQRgww03bO7433HHHRdbp+rf4e8qqSGYl2D6yXmPmdNu+4m554kl9+595vQ9bvarzSnnrcyYLmbTKalZbUtOWmeV8WaX561iXrXZSs3d7+5xzkBdSFltc179DvAeU3XxXuKWNSDS3x+avFi4C51Ua8KjdNIOwSAbvxRKJWVSGi+NXwMatfBYy77fSioLnawdC/0aGHf3rz+PUlJ96GSUyVrKail0DjKEorZUfqE1qb/+9a+by/PuZh9DBSjdYYcdzLe+9a2Rx0999rOfNauvvvrIY6luuOGGUXf5+2tSQyfr0AcE8r73iVvMabf92MyY+6jmnLBE2k6Y/2xz0hmbZ9Xe3TiV1TZqEh5ZhfWqtX5mlQpa2SgHjiun0LhrC2a1EJkLc6XztHmy9pLyyMJtrXhSPrnjUn4pOMqBZBa2asFqCgJjSmg/FFIWVlk7SUmV/NBKKguLITjNgVo2Xg07Jr9YnDZfT61JrXWSsUqqBk5he+PDl5rTb/9JrTTGvJ+lFy1rTjt1h6w6AakXfm2/Zm7sSgTGujWpWe1tJu219Wpm5+etku9giGeWKplS6bX9l/qTYCgFq4xyyUKj1k6CJa0/qQ+9GA8dO0zc2vNi/gbh9VKYZufn2rU9T1RSWQgMKYLMa6zS2S87LYSmljPEYDj0OuK6kOrflV/rb+YRVH5+l91/urn4nt9L56Zu3OvAFRftaR55Yo66L93lfnXLsia8bOMVzF7brGFWWXbpKjdW5Sic7DKCrAILJ/VCKdVAYKwcCXJ6DaG14TGUf2rXSv2QxjVwLOVREy6lvFh4kvaPVsHNiVsCw2y8QbHTKqudkrrUUiOXqdwDhYViLcRq7AdRSb3grt+Yq6acV3i6WzKn33XdvuYfd+sfQ9Upqb07XtZdZbzZa+vVzQvXXa53QVuO5H/JLFUitenWjsdCVQpGNTVo47Vlz/qV7KRxCdpqjteEVqkuFtLagN9eQGgsb7buXLvceWy+opKae6MTC3m5ywNisJcbVwOPKZhNXY7FPLZe2AJSTzzxxOAvRdkcShVVrF+dNGlScm2sffP/6Iyp5oapl5sNnvMnzWd8Z/v/HXj8rn3Mpdc/qe5Hp6SqW1Y8YY8XrWZ2e8EqPVNU3c8f90O/hrJY2ozakJmCx5x6S/OT4CbWP3aeNr8cv6l9HIOImrAprQktHa8Nsxp/Y0lJZda4tg2dRUrqKqs886EsQVhqnIXH2jCp8ecrCyF47Be0unH7oaT6J0vb12NOfshcdfszz/l85UtvNDMmnFR67lvi5s9/5M3mnL8uUNftKqmxydhP3ZpUdWuTE16y0Qpmr61WM6stv0z0S1yNiDGlMwQRg7QcIARfOZA57NDKQiULhaF+SBDK9J3Nk4FaKZ+ccSk/Fp7Y/mn9xfLL8RODZOb10njs/Fy72vPoy/0SvA4DnIYOABZuU/VpoTdm77/+z3/+c0TJmTBhgnn66adHShg/fnzzt83f/m0NUvaIY8cnTpw46mkBfj/wdJ6v/f5Bc9M9T41q3+tedYV51JxT4xy9xPhYZtbrzKnnr6Cut7vcr25ZtQmTVsbl/9XMi9ZbvprPXjuKQXBbkFkbOlP+cnopwVBp/oOgnNaAVqlPvRiPQZukzDKw535p0EA1U7frLwW3jLIp5alVJnvlj4V6Kf8opOZCZ+7yADZeDTstVJbArfbyf6y+ktdD9Ur+ML5g4SJzxPFTzJ1Twjf7bP+6yeaR+X/JOU8skXMmPP18c9KZG6trZ5RUOP3Qid1P0aqbS07YfctVzRu9y//uh31I4ZTGU5AoKabu+1dSvsgSaTMthLGOa/nN9SPBR6wObf9ZezYfjZ0EYxL8sfCbC5dSfA18amFsWOxZpTJWDzs/1672vOCaVAbiaiqrTLwacFoCm6n42vxj9prXJchMKcQMtD69YJH53HH3mwcenZc8x+ywwxnm4bnXsOehJdpumUWrmFNPfZW6ByFIDX356S73q1urmrDNBsubt229ullrxXGqeb029t/fDAzXzDEXElMQ6EN7Tr4szPm+tfNy7Jl6WL+SnTQe+nLVS+jMhcXceSmoiimdGpiO9Tv1ugbG/fw1kMgouRp/TN5Svv74KEjNXZPKQBp7Wb0NOya/HAjVQGUpNPo7n+2TWxcDp7Cfv2CR+dTP7jOPzpzPfHaa7XY4wUybextlu6QbXXrBHubxJ+eq2rDS8hPM5K/tF3wKheuoU1JVbc0yxuX/d267htlirYlZ8wdx0liCWE1/WVgbNGjVfgmIQYYEdcMAqxpYlOrVwmTMn9YPC4E58XKgMRUnxx9bXwxen3jiCdPcKTV58uRFq6666kgOjFIaAiVmHoLUsmOXF+RAaGiH5MBh235Y+HTziPVt4UJjDv7xPeaJWfwNPquuPNe88CW/MY/PfUBzjlgibe+4Zl9z6326x1Axl/uxPzsltTeH1PITljbvetmaBsoqttT7LzQeUzpDUCBd9mcuv9buSttQq4WwFETm9EcLr72wT+1DNr7GTorXj3EpfxaGQscLA18M5LbhR1uXpFSWwi6bT67d0Cmp/YbQVPxhUlJjkO6/ftgv5Uv8oTfihus8YdZ+9rFm9vwZtc+JY8rf9Dv3MZfdqHsMFZTUC7/6700fUmucOyW1t4fKfi9Z3bxui5V6G7SFaKVQKKWUglppbuykX3L5P7deCZJitUhKZujLiQSBDHyz+Ur5MeM5iqYEfdK4VB8LSVL/tXE6JXXRqMOX3Q8huMZx1Ze7+2Nw51bGKpb9hlgW/vwPHe3lfy0sS3mFxo84/kFz2wP6X0Syvp63+UNm3No/N4sWLcw59ywRc+ZNfYs57/J/PaWBKZpRUuGng1Smm3Vt3vxvq5o3vbB3z1Nl4KRuhYt7y4U8Ka9afnP9SDCSglDNfmHj9NNOguR+jEv9YGGoNpQyMB37ssW8nlOX67f2fNZfrl2xkhqDn1qX71n/KTsGgmvO18arYS9BqBaCv33yVHPtnbOl84g4vs2/3W3mrfy/ot2SarD0zB3MaRcuqyrfVVJDX3bs8dRBqqqt1YyhpkJVbWvzPy9SymRseUBbucFvKp8acSU4kWLkztfOa8s+x68EkZLyyUC3lFcMUhiok/KT6mPgT8ojNq6tO8e+JP9YvFxoTPWBydOPq82DXpPKwqNGAQ0V2AvY1UIik2cJNGr9h/Ivif+Lcx8xF12vWyeZ+pB4xUv+YWZO/KN07lgixyfM29KcdNb6qtr9G6di+7+DVFVbqxpjfeqBr16rqs9eOQtBZhuxa8Fsab415mv6I8GaCwE14NDPTYrPjEvQ2PZ4bSiV8mXgS4JcFsa0fkr9svNZ2NX4c/vK+s+6u5+BvH7CKpNfCrq182vZx/zUhFK/7t9dPN2cddUTms9cyvZ1r7zKPLrUWZTtkmQ0btGa5pRTt1WV3Cmpqnb1zRh3/B+649rq+P77O/Z3CvJK1miqE/YmlEJfCKpq1CMpWLG6c+vRxmPt27CToI+FZclPDPYkSJTGc+Nq4DMGj9L+8KEtx16TJxsvFyZTfWDyDOWnmadSUkPgKSmfNdaMugXV8KeFylBDWQiPwXDJ67Wg9YTJU8yZ1+SvQZVObtu/9hLzyIKLJbMlbvyic95iZs3h16V2N04NzyGCR1R96Y3rDlTCOdBbs4Bc6KsNke7JNgeCJdhIwTbTT9Z/G3Y50BfqZy6UlsZnoEeTr9ZfL+1Z2CyFS3Y+m0+uHaWkMlDHQlsIahn/Mahj46bml8QvgU0t/OYqraF5Dz30kLn11lvN9Y9taq7+J/+4KebD1rXZYfuzzMPzrtJOG9P2t1y5j7nzQf4O/5SS6jbqw7/vHgE2CAcOHlH1zT2fWdLhK0KMQtXvGhjFtmaOLHQtKdCqhfrYyZ+Fshy7tqBSUlBD49Lxk4IjKV4v4TMFhZq6c2GQhdLadlK+USXVfsD6O6mWcsrCZaecNo+xXWyL9Y+B5scee8xcd911Iz7vnLWxueSW0Y+NqHkS2m6HP5hpc2+u6XKofT18277mypv5NcDd5f7h293jl1nKfG+fDaskzkCjrwzmKIW5yWqhio1Ty68EMQz8sjnDToLGHCjU7E8pPtsPya4X4zFIzIHLGFwN++ux/SDBX626/Ti5cWN1dErqUksFH8bNQjQDhRrIjEF5SRxXSZ0zZ4659tprzbx5o3/u9MF5G5hzblha81lM2664/Dyz9ct/ax6bex89ZywbznlwD3PBlfyvTnVK6nAeDeusMt4cvts6A588A8E1i6gFnyHYy1GqJdjyaw/lv/TS8c9Obb3afKR9U8uf5EcaL81Tgu/Ulw0ptjsu1aHNo9Reyid0fDL1auFWisPm6fdjxozws9WtnWpNKpLslNTRu+qCCy4w06ZNG3lx5ZVXNm7T/b/x07Op8dD8N7/5zYsdc7kwCwUV30xC22ML1zanXbesWbCwvqq63qQZZv3n/crMevox5v0zpm2WemInc/pF4+kaOyWVbtXAGW653nLmQ69Za9TnpvulEQkzkNhPpZSBNI3SJ+0kLdSl4KQUWtn50pWtUI6akzqbh9Rb/3hj7HP7y9anhctcvyXzYvtP079SWLWxWD8au9hyAqa+kJLKHK923syZo68q+v4WU1JtUgyMhgqQ5rH+S+1S8/2TRAi+Y/P9108++WRz2mmnMfsyy2b8+PHmZz/72cjcXDjFvNtuu81MmTIlmcesRaub829f1UyfWX+d6nM2fdgsu94vzIKF/E1DWU0b8Enj52xjTj6HvwsckHrBV94+qqrQcdCtSR3MHb/Ds1cy+2yzWmvJ5UBva8lEoLsk3iBBa6wOV0nV5psLT7nwqN0XEuxI41I8ab40roXc3Hy0edSyZ/1oj6MQXEq9wXgsH02ebhxfSfX9jFJSofJJkMleBs+1G7Y1qBZS11lnnVEAWOtvC6mpfoag24fpBx54wNxxxx3MMWieXmoFc+l9a5u7ps6n7DVGW73gHjN/1V9ppow523EL1jGnnL41XVd3uZ9u1cAa7r31aub1zxnMn1BllNyajdVCnBS71F/Oyd1XjlOX+23+bBzWTuqLNq7GX8qWhRUtXOb2pWReKEdtfbXsWT/aektgtYYCa5XUUB7wH1yTGoIeCV59KEr9zfhn/cXs2orv+x0GJRXfRNwbpZgPo0VmaXP1I5uYG+6tD6ovf/Et5sllf8+kMWZtzj/zzWbu05xaHVJS3ePQvp86JXWwD5d3bru6edWmK6qT9D8vGaisefldSpjJR/IhQU9JPTUgVso/pqRK8zCuhQrJZxv+pP0j5VQyn4UzP0bteVp/texZP9r9XgKnJfDux1UpqauuuupisSU4ZZVPjbJaCrEl87XQizWpv/3tb0f6VktBtQ432GADc8QRRyymcIcgJXTgLFy40Fx99dXmqaeeyvocuWXmpuay2ziY0gR47SuuNdOXPl0zZUzZ3nj53uaeqbOomqySGjquXQcdpFLt7KvR+1+5pnnxhsv3NYfQybyXa15LodHmrz0pp+rW7JBQXPbGKSZOaV216sz1w0KV1n9uX0ryKYEx9zhl9rtkz9ah7VNMwdTEc+vTzospqdZn9prUGMyFoLYEGjVwGzoQ2PmpelJwcMopp/R0TSoLp7buW265xTz88MOa98hitvfO2chccFORi+Dk7V97qXlkwYX1HQ+Bxyk372uuuY17DFVKSXVL/cgfHhyCyrsUP/LatcwL112O+s175gaEtjs66EopA92aHrEnWRcqlllmmaJHT51xxhmNuze+8Y2aVEfZauEkFsj6wVNgfvnLX5ovfvGLJiRgafsU2k+pYnP9156n9VfLvpYftu9svNoKrEpJZdekMtDJwiGrxLJQHLPTQii7BrRXa1KZuvz98uCDD9LrUKVPxkfmr2dOv26cZKYe32H7c83D8/6mnjfsE2bfv6eZfDX3a1/djVPDvrdH549nqB683bPM5mtNrFIYA5Ell8u1SdZSSl0IrJF/LsQx80pvnDrzzDMbyNVC6t///nfzt7/9zRx44IGL7SYmb3fS3LlzzQ9+8AOzxx57mI033nhkSPIjjUvHjzSfhafUlxUpB3c8Fk/KMwX9JfG19bP2sXo080N1SfP98dSaVPhf7MapUhjslNRnOvipT33KvOENb2j+PX/+/JElAfvtt58ZN26cueeee8wBBxzQjL/73e82e+21l/nDH/7QfHN1N9w49dOf/jR5uT90oMyaNctcc801mveGaDtj0bPM2f9Ywcyas1C01Rhsv8NJ5pG5N2qmDL3tosd2MWdesgxVR6ekUm0aKqM1VxxnDnzVmmb9VflHkfWqQAZ6a+ZSC2pLIKIEghE3drk/dXXju2/71zN0XSX1xz/+cdPec845p/n/5z//ebPVVlsZPOP66KOPbpZvrbfeembfffc13/zmNxsbPLrw8MMPN+eee+7I3Pe85z2N3RVXXGE+8IEPNK//5Cc/Mdtuu23jDzF/8YtfNK/vuOOOZvr06YudM7bZZhtzyCGHmIkTJxqAtLXfeeedzfvf/35z9913m+OPP97gfINfMIT9Jz/5ycY+tkn7SRqXjj0Jkvz5Urwcf1KO7ngKimv4CdUb8svWGVJSmSs+sT53Sqq3N2pAtKtYnn/++c2b1G5Yk/qOd7yjAVS8qX/961+P3PV/7LHHNoCKdawWSvHm3n///c1FF11kjjrqKOOvabVrUq3/mMLrj+MbduwhuZoD37edY1Y2F9+1lnlwer0bqpabON+89FXHm+lz7y5JbajmjntqW3PKuWtSOXc3TlFtGjqjzdacaD623bPMxHHhX5WzBTHQ2Ms1pamTfAnsMVDDnAyZ/DQHC3PyjimpKUj93l7rNmnAv6ukAlLx7G3AIZZrASbtv/GUFldt9ZVUzH3kkUfMoYce2oAixkOQisv3ANZPf/rTI5fyfSUVAHrSSSeZD37wg+bmm29uckQe2ADLOMfBD5YDHHzwwea5z31uA8277bZbA8HsVhsSQ+8bNhe7P2IQl3v8lcRnjj8GelPvi9z5ObDr7+9qSmoMkmpAn1uoZplAqEHs/FQ9LoT6MXz/oTWpgNEVVljBHHnkkc2vO9kNr2O7+OKLRyD1da97XfOaVVX9eIyS6ucLlfbee+/VvC9UtguXmmgun7K+ufWBeqC69lqzzCYv/JWZOe9fP4ygSmrIjMcv2NCcfPoLqawBqecfuW9jG1seg7FuTSrVzoEyeu3mK5p/f3F7z1C1J91Bg9iSnVCqvObOT8FUbSX1ZS97WQN6uGnk+9//vvnwhz/c/PsLX/iC2XvvvRtQRT54agsu94eUUvQ4BqkYs8Br64JS+8Mf/tC89a1vbS73A1KxnA2QCmEFAsrWW2/dxIXfK6+80uy0004G58CDDjpoRG2Fb3sV0YefFORJsBo7ZnLnWX81lUwNxMbybgtKY/Wy8UrzjcUpVlJZOLUnUAnqhnENagqG/TWpeBN/5jOfMWuu+S+VbPbs2ea4445rwNVe7scHxNSpU82GG27YwOxDDz0UfM6q/zD/2P6wr2OHax83lXvCuP6xzczV/6wHqptvNM2stNEvzdMLuLWauXkPyryzTn2jWbhI/nWv7nL/oOyxdvIApAJWB2VjlNuaueZCo59DDVjRQIZ70o/dOJV7uT8EqfbmJSirZ599tvnyl7/cgKRdk4r63cv5KUjF+Qebq8paJRWQuskmm5i77rprBFJx/rLLBFy/GkjV7i8WnkJ+c47PWrAqwW8KtkNjbB9YuxSsMsd/bVhV/SwqbpySICiknLqN7RWEliqmKfguUVKxVgeXPgCmgM+11lqr+RuXYFy1FGtWt9tuu+YyP+b461RtflolFcrtk08+mfMezZpz56yNzSW3yKDFOt/yefeZhas/oziP9e3aS/cyD06bLZbZKalii4baAJf7P/a6tcyma+bdSMVAZRuX4VMn25rxakGse3JmTsYh+9i8kJKKvD/6x/gv/KXWpKYgFX6xjOzVr351o67G1pwif3vJ/kMf+lAjgthL8+7lfnvDdEpJtZf7sd4Um72sDz+dkvrMkaL9klQKe7VgmIXb0nxbU1JZ6GShkfWXgsjQh2Ov4vt5+WtSsQDd3mkJSF1jjTWav7H2FJCKSya77rrryOX+17/+9c2NVXYJABbLf+c73xkp0V+TmvoS0fZl/thJacq8DczZNyxdDRS23fo2M3v5E6r5G1RH99+0r7nuDvkxVJ2SOqh7sF5eAFSAqrQ+tV7Ef3liILdm3DahUwOfGggN1e/W0YvL/Zdeeqn5+c9/3qSyyy67NOcVQOrnPvc5g3V99sYpV/GELdRVnFdwE9WkSZMa9dS/cQr+sGTA3kyFv6GS2sv9WN8KP/bGLPfGKRZS/R5KcCSNp74k5RyvtZRULaxKsMn2QRvX98vOrw2r2UoqC4ka6AyBZO01ram8QwqpJn/49vPFm/j000c/lB5rT6GgHnPMMc0HAy7xX3/99c2ic7scAGtG8Xdonap7h79VUlNwijF8SPXqMn/oA2D6wrXN6dctaxYsrKOqvubl15nHljk157NmaObMvPdt5pJr5R9ZcJVUvzj3+O3WpA7Nrg8m+prNVjD7vWT15PNTcyCsdldqQ2YIXmoosexJt0Z8QGooHqukMvsot54UzDHHEwtJudDYtn9tXtp8cvdLTShmj5/Yl60250v9tJAas1vsEVQstNVWLll/EqxJyxG08yV7e+OUe1c+vmV+4hOfMMsuu2wzHQrnYYcd1lxusVBq/8bjp0KPpbL+2Mv9N954Y/Otup/bbLOGOe+2Vcz0mXV+oWq711xmpi08v58ltRp74aO7mbP+kr6zGwl0l/tb3Q0D5bzG+lRGGa0BgVLjUnlIc1PjpZCcOz8FI9IvTpXUWwqZbGwJtqRxTRxp/7K+XLvc/CSIksZDX3I0+Q87rGr77tervnHKb64Eff2CWgkeNQptTGENHWiMkqo5QCXbkJLq5wv4vfP/2DsPKCuKrI/fIWcQkJzUVdQViSZQURQMqGt2zQHBnHPYYBZ3za6RYEJXF0WSgoJj+sQAShAJJkBJM+Q4Q5j5zr+GetTrqe4KXf3mzUz1OR6HV1W3bt2qfv3rf4X3yy8qUxlJ35pTl/5vUQv6Lc/Nhqo+R0wlZBWJAAAgAElEQVSivK1TMuJ7piuptvEQGj1JvbM7SkkVfY5SbTLdNl+fXQQw3X/N4VifWoMZ0FG67GrSL6UDvfrWSud0DbO2EMo9s3no8o1TSfSXqT+qvtC1p5tPp74koFTsL5UPJjBrA6U2/V7e4VQ3/qpxJCqpsjhmREnVgb24SqouLJvCrSo/juYInpMKaORX8NxT039jTSp2cYbFB+tZp06dyta1Zs2VU5Wm5XegmQvd+HRkn9GUXzgza5rnypHq2/ag98Z3VJrzSqoyRBUqg+n6VB2IzIRyKoM8m4d3sDPjQmeUPZ2Bo1N/2MYpF+3PlnioYEMnlsijgkBVelg9rsvZttfUj8oCq2FQK1NSxfsmDVLxqxWulFM4lIk1qGUFp7xtsjWpujerTr6gkhqEZiioIhTr2MxUnrnrd6cp8+NP/VevVkQ9D/8vrSzMDrXYVfxyqCaNG32U0lz92jVo0kNnpda8hRXwSqoylOUmA9anJnV+qg7UugyUa6VUBsM2/saBkCD0R033m/qmA8WmNjkc6kCzKWSZvgTYxt1lv8viZ9tu03KVHUqDsQ9bk8rjhHS2KC43N7c46ggqXaVTFxp17QWhLOzfZfU5h1RThVQ3f9TGKXQeNmRl87WooANNnh1/M9WujTfRnp1fp3Vblmdzc419+/bT0yhvTfTmKZ3pftxPfuOUcfizugBfn2r6EHTdqExBrSs4i2vHpnzYxikXfWHjj069urAYd/ypyqvSVW2xLR8FizowL4Nzla9ieqZhVYR8HT90Xz504x+Wz2hNqkslVRdCdaE2Clb5zSYGVbf+uHBblkpqNmyW0rkp87e1pnEzqulkjcyzW9tV1Hi34VS4XX22aOzKMmRgwcyzaPZv0cdQBZVU2XiHu15JzVCnZaiaujWq0E19mlGLBvHunUxBZlhYXENWXHsuy/M2J6WkuhhqJjBqA2e6MCNCUpx6dKHIxi+beJv6k2k4jVtfUuV5rKOUVIyTUmtSo2BQ1oGq5QFx7SVVPi6c8vJYkzpr1qzU0obGjRvTqlWrUqEy/TfOVV25cmWaPfFHAHi88eMA8+bNs7mnyqTMuuJmNOHHurSxoChW/ft1XELUtOSswIpwrV1wOn0xIxq6dZRUD6kVYTSUbsPBHerSBQeqN9cl2fq4UKfyzbV9XSjTgWqV70hHfX7jVHikVBCnSlf1gW35uPAlg2CVr2K6q/pN2x/Mn6nyiSqpOkqlrnJZ3pXT4CDUbbcOFIcpZCgbrAe/LIVftSpPVwE1oE9/25WWrIq3oapH51+ooN4b5anpob5uyz+BJn4ZDe5QUj968EypDfF+8kpqhRgSpRox8JDG1LVtncjzU8XvF9OHTtyouYZM7o8ru3Ht6EBvHCVVx75NH+nadTVeVPWp0lVttC2vKmfbftNy2QSlJkq2DGrjlA/2M5RS2cXr1V6TGgZZupBmkk8HinWgT9ZwmfIbVp/J5678CT5sZHHDRqlff/1VdU9nZfr2nJr09ZI2NG9JPFDtdeAsWlv9vaxso4lTVTccRmMm148s4jdOmUS04uVt37gG3dRnV6pWRX2mbtiXfXCjj+rfLqMYFxLDfFHBh6oNtuVl7YkDqUm1L2hXt72m8BXlf1Qf6Ppja9+0nK0/pvGKglVT+DPNHwWDOvdLEuWdrEnVgcZMQWhcJTYJmNSBYR34RB6dOH777be0ZcsW1ZjK6vSZq/egab/GA9Ujen1NK+jDrG6nyrnqW/em997fXQmpXklVRbJip5+wXwM6bp/6WXtuqsvou4baOPChCwFxINXWP1XMde2aQpYp/PH8uv7Y2reFfdP227bDK6nyHmJrTnNySh1N5pXUHfGKgt5sVFIXL15MCxYsUH0/lYv0XzbtRp/NibdGtc8RuZS39Yty0V6Zk1WL69GYMYcrIVU8gko2LmHAT/eX22GgdLxGtRy2iapto+rKvMHxIYO+oJKqNBojQ5LQqQuRovtx/ZFBShxIDYbWFoJUXaRr1xTabP23rUe3Haawa2vXtB1eSU3vGSsl1SuneoqmGGodBVQ3fxiEFBUV0bRp02jr1q2q76Nyk75kS1uaOKtKLH/79BlHeYXfx7JRloWnfHwKrVpfGOpC1JpUsdC17y4ry2b4uhOOQPe2temSgxs7ryXTEBsXEqOgqKygFRundC9bGFLZ17Wrm89lfSpbUemmEMhtqdoZx65Je1xCqat6dezEVX514xtckxosF7omlTci6d37mZ6+t6nPRFENsx8WT53Pef1//PEHLVy4UGd8las8q7a3oHEza9H2IrvzVHNyiql3n7dpRcH8ctVu7uzP351J837fYAWpfuNUuexya6cvOqgxHdCudqq8DZRZV76jYBTUxrWN8klCrI1/Og/bOEqqCqZsfA7GMQkIjHpZkNUXt50uyof5ZRNjnXEh2g3z37RdNvnjtDtpWA07gor7LP3FKa+kZp+Sij7Bz59WJBVVvHE2URP6aH5DWrXe7heqGjcooH16jKC1hUtsvm/KtMyqX86gKT9stIJUsZBXUsu0GzNSeauG1enGI5tS7er2sw/ZoJy6XG5g+tA2hauwjhXr1VFSo/wcP348DRs2LFXV3/72N+rSpYvWmBLt4oH+97//nS6++GJq1KgR4RzvK664gmrWrJmy9dtvv9G9995L69evp379+tHAgQO16omK2wcffEDTp0+nG2+8Ma0uDstWFQgvRTblVePCFDK5D6bl4kJeWdUb12/dOMmUVPHl2yupO0aA6dpUPnBcTvPLbkTuF3b048ulIl9bc+rS//3ekn5bbrecoX3rNdTsTy/T5m3Rh+NnWwy3LD+JPvoqfBOZP4Iq23qsbP05Zu/6dFKnBhlzIhug1qSxcZVYm/JxlVRAKq7+/fuzPQcvvvgi3XrrrQw0bS88L4KQWlhYSI8++igdf/zxDIJzc3OpQ4cO7L+4lwpKVNCoqt+2vKqcyu+olxSVz2K6V1Ll0TJWUsPgSxfGbKbTRdd164nyM0wJNv08Chrj+in6r+PXd999RwUFBSb3RPnMm1OVpuZ1oFmL7Hb+77vnUqrSbEi5anuVdUfQ2Nw6oT4DUj984AyWHrWcxCup5arbrZ3NySG68chdabfG1dPGQxRMWlemUTBpiLWBRpnbtnZ0ykUpqToQJEIqQPLZZ5+lU045hdasWUPffPMNDRo0iDUJ8HrggQcyeP38889p8+bNNHHiRGrdujXdc889VLt2bXruuefo5JNPZvkBqZdffjnVqlWLLaOA7ccee4yOO+64Ukrt+++/T8OHD2fluMIKYH7zzTdp48aNtGHDBjrzzDMJv3TI1VcoqLhatWrF/MTn8Bm+YJNv/fr1Caow/A1+1r59e5oxYwY9+OCDzAZ+tAZ+qaBSNSRV8ValB+3b+lNeoZS3Pxgn3Tjo5uP1GK1J1flZ1GyA2DCoC4PKpD/XgcygDyaQm5eXRz///LPq3qxQ6XPX7U5TfrKb+u++/29UWP/1chOP6lv2o/c+aBcJqWFHUImFPKSWmy6P7ej+rWrRZb2aWNkJfl8lDZlRD30Xa2p1IDIqUC7Kh0Fq8eNHhVd9/aRUWpiSCkgMg1RA33XXXcdgE/AKUD366KMZ4IqQGpzuxw/BPPDAA9StW7fU9Dzq+eKLL+i8885jPr300kt0wAEHMLjE0oBrr72W1QOggP0rr7ySge/zzz9Pf/nLX1IwDUhF2TZt2jDgxIX4jhgxgg499FACmGJfxejRoxmUvv3223TGGWdQw4YNQ+NkCpWy8SYzbgpTYfCmuglV9Zi2L25+F+VN7ltVfVE/i4rYpk33A1JdQGgcKDSBN9Qj29glg8aodplCr4n9sHrFz1X2Zs6cyd5iK9u1qKA9TZ5t1+qeB8ymdTXetSuc4VJVixrTmLEHR0IqV1Jl44aPHw+pGe64Mq7uikMb034ta6edL2jy8HDlflzIU/kR134myssglT2cnzhaG1L5mlQ8h//xj3+wKXis8wyD1FGjRjFYrFGjRirfhRdeKFVSxTWp3CEopyNHjmRrWKF+AlzFC+ta9913XwaUUGO5DVHN5Urt3LlzmZ8XXHABvfrqq2ngCfX28ccfJ8AxvwDUaOP//vc/+vHHH9nfHFRVUKczXqLyqKBJBrk291VlVVJNYd4rqZgbk1xxYVgFmXF2+YvQii8P3MSV9crf1prGzahm1fzePb+llTkTrMpmutBnH/6F1m+Wr8X1R1BlujfKR32dW9emQT3VR1LpKKUuNzJFPeSD9dg8/F1BhPgwtfFDjKtLJVVsnw6kAh6R7+uvv2bqpEpJFf0GqGJaHtCIC2tVxQsKaxBSURd+UIaXgWKKaXtAKpYDcKWVQyeeYViCAEVXppgCUqAK9+3bN6W+ij6YQqVsfMjuaFsYNvVHVY+NPZNvqKD9uPWp2qMbf57PmZIqQpnoRDavQQ2DUxfKaaY2Ws2fP59WrlxpMiYrXN51xc1owo91aWOB+cH/R/b+lPK3fZb1MZn37Zn08xK5Wi6uSY1qyHWjlmd9O72DbiNw1WFNaJ/mO3duu7CuA7Uu6pFBog0sljW0Il7VqlWTr6U0UFLRDmycCkIiV0yXLFmSmnrnazzF6X5MsR911FEpJRV+BQETQIgpdiiegFtMzQM2oZgOGTKEbrnlljSQBKRytZQrqbDx73//m3BuN9bKtmvXjjDbB0i99NJLmR3Y5NP9aI/sM7GdWAKA5QbnnntuqV8e0h1rYfBlClWmkKWb39YPF1CpG0Pki4qjjh1df3k+1WH+pab7dRVGk3ymUOgSgsPgOpOfy9qvUz8WxYtTJDoDpKLmKcxpSJ/82pSWrDLfUNXnyPcpb8u0rA5N/vwz6Zs5+pAqU6T8dH9Wd3EiznVtU5sGHLxLyrYLyDN1NO50uqq+uPYzUd7FdL8MUvEZptf55qjmzZszkAWkYp0nNjTNmzePrS+96aabWCijNk4hXdwgJa5LFT/HhicsA8AVBF3EE3C7YsWK1JpWrqTqbJyCTaimWIsq20xlC3N8HKnK60KULnzqjF9ZHlM/XOXXtZMpWA1O94v9iL+116SGQZVXUt0tJwjC7KJFi9hUjL9KIrA9pyZ9vbQtzVtsfkTVEX3+RysK52ZtKAuW/IUmfxs+3R9ckypriFdSs7Z7E3Xs2sOb0F7N7NXUiqSc2kC6C4jlSmqpjtZUUqMGiAy6uMIZ3BQFO7oQojsoVfZUUOiqnjA7qvpV6bZ2o8qFQant+NSNoaz/Vf2nC+O6dkzzeSV1Rw/oKr9hMB7nc1slFet+Kurh/SY3XTDvzNV70LRfzRTVBvW20P4HjqA1hX/EqTqxsjlrj6Jxn8hBI2q6X3xJ9EpqYt2T1YZ7tK1NFx20U01N2tmkoTYuNMoeunHW3OpAjqikuvZf1h5Mj4sbp1SQ63JMqCBEla7yRSfecdpr65/rcqb2XOXXtZP1SmoYlOnCnm4+U/hLyq6pH2J+GYTG3TiFdag//fST6n6utOm/bNyNPptrtka1TYu11HrvV2nj1jVZF7fqBV3ovYmtpH5xSA0+/IKZvZKadd2aMYeuP6Ip7dEk+89NdRGQuBDosjxvj84vTum23dS/uFAXBfUqGLRRBmX16cZGli8Kpmz8s41nWLk49kzi4gIqZfHShVruq25+nk91mL/2dL8uHOrmiwvBcaBS7Pg4MCkbQFHtN1FUcaTH6tWrTcZopcu7ZEtbmjjL7OchO+6+nGq2GkpFxXZnsCYV5Grbm9Pocd0jIVVVt4dUVYQqbvqB7WvTBQfYqalJK6OqqJtCWZi9JOyofEc66g3dOKVjQDOPLuzo5tOsVvtwfV040ek/Xd/EfKp22/rnupypPVf549pRxdf25cP4CKpgRUHo0oVQ3XxRsBqmUJrCYdL5TeBTB67xy1J+w5Te19TqopY0dkZN2l5UrFeAiLrut4C2NnxNO3+mMk7+4CQq2FJ6GQOU1In3n87ciHqp8pCaqZ7KznpuPKIJ7d60ZhpU2ChJtq2Lgl1bmxwC40zXyx6eNnGJekgnpaTqxM0UPlQ2dWHEVb1x7XgltaRHK42Smg0boZKGyrKwrwOnPA82S2HTlL/0IrCRmtCk+Q1p1Xp9dfSQHnNofc2RehVkKNfsr86gBcs3lqrNH0GVoQ4o59Uc3KEOndfD/LfeM62kulI8eXfFteeifOjGKQdjytQ/XcjUdU0Fka7qi2tHVV7VjrB4uC5nas9V/rh2VPGVvQzqjDEjJRXHTpSVchoGcXGh2QQOxYDGVYLFek2VVpw5t2nTJp3+9Xl2RGAr1aUvfm9BC/L0N1Qdfsh3tKrK+KyJ4dK5Z9J380ofQyUqqWHOYrx6JTVrurLMHLm5T1Nqv0t1p/WbQpJp5a4V2Lj+2pSPo6TaPPxtlOAoCNOxZ+qna+gTX0qixpgpjMledkzGsKo+Vbot3KnioVuvql9N7OjELWhPdZj/+vXriZ2hlJubWxz1s6hREClzTBfydPO5gs1MrkENi0sUtOLcu1mzZun0tc8TiEBxTlWalt+BZi3UB9UjD/+c8rd/khWx3LT4FMqdWljKFz/dnxXdUy6c6LVbHfprt4Zpy0J0HzKuGmgDeSroCE7360CVDpTZ2JE91ONAqgxSTJY3qCDDtF917enmU9Ufd3yqyqvSXcN0WH2mfpjGNyy/Tb2ymOjaMc1ndARVWSqpFVUxNYViTPPjl0X8ZR+Buet2pyk/6U/99zlyIuVt+ca+Qkcli1f3pfc/K62C6SipcOH69/IceeLNlNcI1KqeQ3/r14wa1DLbUCi2N0rZtIE6VSwzAbUqH1TtV5WPA6m6D3Xug2l+le+6MKSbT6c+VR7VS0ucdJ2XFxP/VP2hSpe9pLio31W9unZs83klNSf9sH1TaOSDxaXiG6Wkrv7qHcqr1Y5WF+hDlsmArix5FxV0oMmz9TdTHdnnXcovnF2m4am2uQeN/rBZKR/ClNTgOPLT/WXafVlT+VldG9Khu9fJmD+uIVP20DZRFl1DiAiHYZAeB1Kj2qvTibpwoGMLeXRhVDefqt64/kcpl3Feqmz98kqq3nOXj5/Ya1LDIE0X2jKtkJpCqGl+W2jVKVctfz7VG38ny7q5Xmta2qY35dVqS2s8sKq+56Tp+dta07gZ1bTK1q29lbof8iatKlyolT+JTNW2t6HR4/aPhNSoer2SmkSvlD+b+zavSVcc2jjleKaV0aQgMy7MuYZXMa7YOKV7mcKdLSy5am/c+k3bG+V3VIxt/YxTLgqCTe3a5JfVb2NHFlddO7r5xJc9sT7Vz6KGrkl1AaeyhuvCbVT9MiUyyq6L/DqQadreoF+1vnuDas18t5SZzfV3AGtND6y6DwKeb11xM5owuy5tLFQf/N+y2QZqv++rtGHrStNqnOWfMLZ/qeO0dKb7/cYpZ11QIQzdcfSu1KqhPjiJjQ5+L5WFUhpXAYujvNq0N46SagpxpvlVA1rXnm4+V/XZQnZcP02hKwy+VJ/bts/0ZU23PWFx0y1v2l5uV5zul933aYf5y9akuoBVU0g0hT0xv6kyappfB1Zl7dUpV3/0jVR1dfTRU5vrtylRWGu28Qqr6ttwR3phTkPK/bUpLV2l3lC1Z4cVVK/tUNpatEXTuttsM/7vdPpjRfrJDhxSo8YVvPBKqtu+KM/W+v+5Ph3TsW6pDVRx4E83HkkrtzYQKfPdFmZk9esoqXHq0429Tj5dP3Tzqep0acdlP5pClS4c2rbXBga9krrj8PAgBOpAZFzFNAqOTaHXRX4dyAyLiw60Vl27mOqPuk51v6elb2rQlpa1xpKA1rRms1/DGhW87Tk16eslbWnekq3KGHfe93favsvLynxJZPhj9pk04+f0Y6h0lFQPqUn0Rvm12W6X6nRLn6ZaDci0chr1sHcB0XEh1qZ8XCVVq6N2ZDKFGZVtXajSzeeqvjA7Kj9U6Tr+qfKI6ar6TPtLZU8Xlk0hvNwoqVFwqAunplCoY9cGWsP80IHGoE+uoDusHTV/HE91vrUHo00N2tGy1ofvUFjViqHJTViR8s5cvQdN+1Udn4O6zaeNtd/KeNPXLzqVPvu+IK1eQOqE+06T+iLOBHglNePdldUVPnVqi0T8s4E4E0dc249rTwcaZEqqTjkT2DGJYRy7plBlC5Oq9qjip0rXsa/KI0tXxUeVLoNMEz+iYNLkJa+soDTYVtXGqbQ1qWV5BJUNhMaBW7E+U6h2DbmwV2/Sg1R98fcmYzU076YG7Wlp68Mpv2ZrWlOgBjInlZYjI79s3I0+m6teo3rYwdNpddWxGW1Z0cpj6YMv0o8P8tP9Ge2CClMZIDW4NtPkIWYbCBkUxlkjKnuou7BnCzmy9ulM9/N2yCDm/fffZ8nHH398qbCbQo+q30zbHbd+0/p0oHfo0KE0adIkOvroo2nAgAGsCOoZNmwY9ejRg/bfv/QGVB27qtiZQCuP24cffkj4gZ5rrrmGatasGVqFSZxwlvq0adPooosuSvs5VHz+73//m9Vx7rnnUt++fZVNioLVLVu20LPPPkv77bcfi3XUpTtOgvmijqDCfV5qTWoULOpAod/NXxKlMOVVGt+ibbTL6+cSFavBSTniAhk2NexAS1sfRnk1WtNaD6yp6CzZ0pYmzlKfJXnEYV/SiqLJpmG3zl9148E0ZtLOndkw5JVU63BW6oKulNSkoVOEN5dQbfLQD4MPXagXIdVUuUX+Dz74gMFG//79Q3+D3XYw68ZBN5/KDxM7UNGef/55uvzyy6lhw4ZppsPs8DKXXXYZNWrUKC1eJpDKYamwsJCGDBlCJ554IrVr107VvND+4f6uWbOGXnrpJRo4cGCpNplAbhRUA0a/++47uvDCC1PZEJenn36aLrjgAmrbti2NHTuWevfuTeKPNIk2vZK6Ixpxp8kzAb1hSmoSiqksHlBQoaQmfW1suBstA7DWbEVrN3uFdXVRSxozoyYVFUWf69bniI8ob+tXSXcPs19t2240evw+aXUFldSwcemn+zPSReWmElFJzaTTppCm65sru3HtmCipEyZMCG3eMccck0oTldQXX3yRfQ4FDtdNN92EX4RkUNKvXz8GPwCrV199lfbcc0/6z3/+w/Lddddd1KVLFwZIvPzFF19MRx11FD322GOsPM+3zz770HPPPUcnn3wytW/fngA4UMyuvPJK+vLLL2n48OEsL5S4Sy+9lBYuXEhvvvkm4RcR58+fT127dqUjjzyS2cUM7N/+9reUnXvuuYcWL16c+hzgB+UT10cffcT+f8cdd1CHDh0IefmP10AVPPbYY1MxQRufeOIJ+v77khnG22+/nZW59957U2XwWefOnVm6qKR27NgxFQe0Bz7eeeedzEeomg8//DArc84559CPP/5I06dPZ/9GrKAYvvXWW+ynyTds2EC33norvf322ymIxQ/uAAARl4KCArr//vuZP6gDaunLL79c6gd5+vTpQ+gLxPnBBx9M5Yf/iA+gc+LEiZSfn8/SkB/xQF2DBw8mTHnjuuWWW6hTp04sf1BJFSEVNkXF8pVXXmFjCBdXWGED/YE6d911Vwb8BxxwAFNNEXuMAbw0ffzxx9StWzf2+e+//07/+te/WFxatmxJt912G2uT+BniBTCG0o0xg+uGG25g5Xk/pTqZiCmlss/5faatpHKjQciKC5E25cOgUmy46K+L/GHt1/lcBbu1p71GtX4YI3M/sc82NtqdlrWCwtqyUiusG6kJTZrfkFatj954dmSf9yi/MPmfq82hajRudL+0fo9SUsWMN4zOT2y8eMPlLwJcSQ1+/2RKGQ2LWFxIDNqNa89F+erVq0sPwQd4hF0ATv78EyEVkLlixQq68cYbac6cOfTAAw8wAN1tt90YDACOAAgAxKZNmzJoBWRBjUUZAMnKlSsZGGB6GfbatGlDxx13HINNqIY333wzg1FcAMMZM2bQt99+y6D0iy++YCCDC3kBLgCY++67j0HY3nvvTY8//ngKPgAxgFJMu7/xxhvUq1cvBoOoa8yYMTRo0CB6/fXXWZuuv/56mjt3LgHe8TcgL6ikcrgC2LZu3Zr5B1tQSdE+pL/wwgsEJTWovnIlFZD65JNPsvhccsklrD7AH9oFX0477bRU2aCSCjAESALYsWyAp59wwgmpdnFIRXtbtWpFeOHgfgPaRCUVMDh16lQGxFA6kRegCVjGi8jVV1/NwB9xAPShTU899RRTSUVlF36NHz+ewS7ycyVVHL+AzhEjRrAXCK6yov5ly5axvkVbECO0BYov4giohPL6ww8/MJvnn38+g1GMSYAygB2QihcivNgA4gGcqBf2APB/+ctfGJjCBl4q8O/Ro0fTmWeeSTVq1EiNc/Fe4PFS/Syq1ppUU8gTHbGB0DDYdPn58uXLUzcp7CLAYrD4v7n/+Dd/m0F+vDVF/Rv5mzdvnnrLi4Lm+uPvoGorfi6zp+DGRnuUKKzVW1RKYN1KdemL31vSgrzwnf81a2yngw79L60q/DXxfpr62Wm0fPXmVD1+uj/xkFfICsrbdD/vhLjQmCTEhg2UsI1TUZAaVFLRbihXUFIBhlBFFyxYwB72mA7HBZABAABS+d9QF0UlFNDAywMiAK1nnXUWe8bheQb7Bx54IAPP9957j9mGKovPcAGKxQugsu+++zI/AIYAXw6vUDE54AJuAK9c+YQNQObf//53GjlyJFsrivziFD9vU3C6H34DJk8//fTUdDWgFTbQXhFsRcVQhFSAIqbwOTADLAH0gDiop3fffTeLAUBZnO4XlVK0NQixAOZx48bReeedR++88w6deuqpabAcnO7nkIp87777LoNVbhdtQp+DPQCyiDUuqLHdu3dnMIu/8SKAC/HjUAslVZzuF+8f9DleBqBYf/3116zN4gV1HhegFMsDcMEH+IOXDZTBBSDF2ACkApgxXjCW+NpalIHSu3Tp0pR5gD1eDNAXuNC34lpcsb+QblqobH0AACAASURBVHSYP8CLX7rT9HEh1Ka8KTTL8uOtCjJ9khcGEwZVlJJaZesmavRmycDMhmvjLnvQ0laHUX6NFpVqSUBxTlWalteBZi0KXwbRrPFG2qPz67R+S16iXbVw5pn0w287j6HySmqi4a6wxoNKapSCmmQQXENn0FfRvk074vqH8lxJDdZvq6TGgVQoXwBODoR8Gp+rjoA3pEMRBexh3SJU2CuuuCIl3EB1FS+AmQpSAZRh60s5YOpAKuIpW6vKbQA6dZTUMEiFsgf7eP4Dwo444ggtSIX6CFDjEAuVEDAIZVtcGxumpGIpAeAWEAhoAxwD5ACpKMOn7xF3Dqn4m3+uo6SKfQbfoPKCdQCZAF5cfLzzda0cUpEGIMULCYAZm/igsHJIxfjh6ir8hx0orhg7gGXZpjCkYyMXXg7+/Oc/p40pr6Tm5Ei/rzh8Y3oCgxRvpOJbgMt/c0gVHQlCefU/plG9ySXrY7Lt2tD4T7S85aG0vHpLWlegPl802/y38WfOut3pq5/Cp/53b7eSGnUYTlu271Q6beqJKrN2wWn0xQyvpLqOa2Wzl6SS6jKWScGzS3hVtTds41SSSmrYdD+ggkMu/IZyKpvuB3QAMDC9D3USsAUQAtxhOYA4la4DqSgPRRLqKSBXjL8JpPJY8+l+KM7idD/S4yipHKZgE0seTjnllEhIRX3ihiz8jeUUWPogTvdzv8OU1OB0P1+HCk746aefpEqqCKnILy4PCCqp6LuvvvqKzjjjDKb+Yq0y392PZQBXXXVVGkjKIBXT9VBd8SIAVRex4pAanO6Hb6gHSwAA4HzNafBegU0sN+CnAzhTUnlF2bAGVfYFoav0hrUDkBqc1lB9EZmmY/DxozDCFOPa379JtWeNMjWd8fwbGu9Fy1r2orwazWldBd90tbCgPX08OzzEnToupuKmJVMZSVzb8o+niSXLxdgFJfWDe09lf8t2P/N8fk1qEr1Rfm0+eUrzRJzP9JrWuEonD0KS0Bp2BJVKSeW+Bdek6iqpKA/IxCwoptUBF1wp5RuKoNL985//ZOtGcWEDEU8DqPG1pvwzgCuUPPbds2NTFP4OU1KxHhbKGxRC1CVuhgIk4fMwSAUIA2yxyQZqnLhxCraCm6TwPMXnJkpqUP185JFHUhuXEAuko58AY3zjFF9zyhVDAOBDDz3ElvgdcsghLDZoFyANHME3TvGNUNh0hCl6LIGA8IX4YC0p7GDTFuwgtliDyjdOyZRUpGF9LIQ02EH/Yio9uCaVjyNxg5S4LlX8HHbgJ3wRp/txf/Dpe5TlUMkhVbZxCutZ0R9QS7GZCtfZZ59NWBPMP2vRogVb98pPGQjeh2Ebp3ibSq1J5QkyOJV947mG2LD6XX+el5fHblx+uVRQYRP2sDib3/jB2KXWun54L1Vb9kMiD5OkjDJgbXUo5VUHsFZMhTV/W2saNyP8t88P7PIzbapbsnPR9VV1Qy8aM3nncSx+ut91hCuHvWye7tc92kmnp1zCp41fLqb7ddop5gEciWtSxTTTeASVLVNfeH7TesPqUdlRpav8t22vqt44dlU+B/tXlt+0/rD8ruwEfQyza3yYvwymxM9s1pC6LO8KVjOtpIb5vcsb51POtkKTMZpVeTc06UhLW/ai/GrNK9ySgHXFzeiD2XVpU6H8/NpeB82ktdVGO++Palv3pNHv75myKyqp4jgKKkxeSXXeFeXaYCaVVJeBcqWcyuDJFkJVPx4QdZi/6UNfJ5YipEJd07lUkKVjIw4MR0FpVN1x/XZRPgwKbceTSaxV/puOr7hwGre+2EpqRYFQFczyjVNJKKh8jatsTao4OKuuXkANx95qMl6zOu/6JnvT8pY9aXm15rS+gqxhLchpSJ/82pSWrpJvqDri0K9oRXHJ2X+urpziOjRuzBFpkBr2s6hinR5SXfVAxbADSHV5OL5pVKKWBZjaCoMjG0gI1q2CgCi44vWb/uKUC791/EoS/lzFUWZH5Xfc8WNTXjVOTOGN+2BaLi5kqup15Y9uvxopqfXq1Sv1S0lx137GhV4VbNr6J1NSsWYEi5vFLxysFcLZdFijgzfWbdu2scXS/LBjvnaHHx0hdoy4JlVsBx/sNX/OpbpfPmdzv2R9mfVN96FlLXpSXrVm5R5Yt+fUpK+XtKV5S+RLG/r0nkx524RFpA5656vcU2jluhKFXaakyqq4ccwKBzV7ExUlArpKahRMZgqmXNajgglV/9oouXhmxK1X5ZcIFybxMoUOlR+u7KnipUrX8dMkTrpQZetXnHKytpr2Q9Jwq/vSEvRDdZi/9prUMFjMNISG1Wfqn2xNKhZt4xgNnOmGw3+5Igp4xXETOH8Ox3Xgwvlj2AHJFzZj91rwlACsSRU3TgU7sc43w6jW3PBfJFHdhOUlfX3TfWlZy56UV3XXcg2sM1fvQdN+lSuqffqMpbzCkl8tcXH98v2ZNHdRyUJ01cYp/uXnlVQXka84NnQh1bTFmYZaG2gU2xS3vA4cqqb748CSqn9M4ccUbnTqV+WJStf1P67ftuVV/sWxaxK3pCFT1U5diDeFVaPD/L2SenEKUrlSioADUjm8ckj99NNPpXnFDlIpqQ0m/J2q5c01GaflPu/6pn+mZS0Oobxq5RNYf9m4G302t/Qa1WpVi6lX7//SykI3P8qw6pfTacoPm0pBatQA8Epqub89nDaAQyp/+MhgqyyWA7iCxqj22ATS1i+UC/vFKRs/VGV0ocgUOlT1ivHWzauCU1V6HLiP2/4oKLTxy9afTMCpSX/GHX9eSQ2cjxqmvPLpfnFNanC6H7/di6MboKCK0/04qwwHAH/yySfsVzHCzlkNHkEVHAi7/PciytlSAiKV8Vq36360vMXB5U5hXbKlLU2cVaVUlzVptJn27vo6rd2yLHZ3bll+An30VQkM+41TscNZKQ24UlLLm3Ia7Gxb+DSBYJWSmuQA1IUf3XymvupCS5hdlV+qdJW/LsqrYFrlg5hu608mYNUEvnX7Pay9vHxsJZUHV3ftp24+U7uu82PjVNQ5qRxYAbPietOuXbuyc+ZwxliTJk2k61S5rzg8N+wXp6psyKddRl1tMrYrdN51u3aiZS0OpvyqTcvFkoDVRS1pzIwaVBQQVTu0WU1N93iZCrbt/MUom47LWXc4jcutl4LU9+85hf0dtdzFK6k2ka64ZZ44uVlGGpc0xEbZt2lgEtBqsnHK1Oe4MGBanwzy49pAeV04021vFPTa+KvyT5WehD8ym6bxSRpuddsdFj/Vz6Li/FX200y5ubnF4s+ihkFhtqxBjYJhHgxZ8Hg51TmpWIOKw4WhpuIwXb7mlG+UwiG4+CUMrF/FEgB8SeG3fPnFz0nla1LFeMK/GkumU/3JD9ncSxW+zLpm+9Oy5gdRXtWmtCGLTwnYSE1o0vyGtGp9+i9U/XnPJZTTbGisfqpWuC+NntAhBan8MP8oox5SY4W8whX20/12XWoDI37jlHmsVXFWpevWaAp13G6UAmiiOMaF/ijINPHDVXtM4xnMH/TD6DB/2ZrUMFiNgtgoOAymlZXyqqukzpw5k2666Sbm9i233MKm+Z988kn202/BdarBHf5RSmqtOeOp7tRXde+zSptvXbPOO4C1SVYC69acevTFoua0IC99Q1X3/X+lwvojrPutSlFDGju2VwpSvZJqHcpKW7AslVSXQY+rfMogweThrlM+CSXVFNJM8+v2kSmUhNlV+adKT9pfVf22cXBdztSeV1J3jJykYNNGudVRUmVrUh999FHq1q1b6l7AT8ZhFz/WnPLNU/j5tKeeeorlkR1LJa5xjdo4Ve/rIVRzvtvzNXVv4vKab23zzrQcCmsVKKxbsqYZxVSVpuV3oFmL0kG15wE/0Loa9j95+/lHJ9O6TVv8EVRZ09Ply5GgkiqDvTiwphuNqHpd1B8XYl2Uz8TGKRVE6cC0bp9F5TOFpChoVdUTZ3yYxksWP5l/tnbjlHPhR4VRUnkwgtCZ7RAaBbMyaAWkYho/yQtKatgRVA0m3U/Vl85KsvoKbXtt8y60rNlBlF8VCmt2AOucdbvTVz+lT/337vUNraSJVn0xb+oZ9PPijQxSuZIaNCSOez/dbxXmClvIVklNGiqjYCoOlHC7caFTZkc1SFwoqaYQY5pf1QabduvYVEGtKl1VR9w4qMrb+qeyawrvpn5kC5SK40rWZtVh/mlrUivLEVTovPz8fPrnP/+ZilkSvzx16qmnso1TsmuXUddQlQ15qvvPp2tEYG3zrrSs+YGUX6VxmS8JWFTQgSbPLk7z+sjen1D+ts81WpKeJX/+GfTNnHRI9RunjMNYaQvYQqppwJKGWlfQ6QpiZf64gFRTaHGVX9XftrBl658pjEW99KjaJktX1a9Kd+WPK8hUQaJNe3TiGuW/WN7oMH9AKr+yQUmVKaCuDvMvUyW1uJiavP5XnX72eQwjsLZFN1rW7EDKq9KYNpaRwpq3rTWNn1EtzfM+R46nvC3fGbWmYOlJNPmbbZFKqmjwprErjez7zBU7ArqQmjRkRsFKEue0xoVam/JxINWmPsTUNTyqYMb0btH1zxSSXEGgbntt/dNtv6w9NvCsGxdTv0zbH5Y/7HOvpAZ6jn8p8o1TSSio/NxUvnEqOHigoEJJ9VeyEVjTojstb3ZAmQDruuJm9MHsurSpcOcZVUf0eZtWFM7Tb/TaI2n8J7XTINUrqfrhq+w5dSHVNE6ZhlpbiIt6aMdZViB7yMeBVPiJn9/Gdfzxx6fctoGJOO0KxmvGjBnsnPC///3v1LBhQ9NhUio/2oOjG0ePHk2DBg2imjVrpvJg/weOhMRPYB599NF0ySWXaNcHyLnvvvsIz/Tbb7+dvv32W5o8eTIdddRRKTvYS/Lqq+kblVu1akV33313qbYFYQqbp3EeOo6ebNSoEXs5CF7wAcsHccJPp06d0pJN+1GEZ1l/xrHnCn51OifjSip3Ku7aVFcboeIeQZVpJVWMX7Xlc6jhhzuXGuh0uM8TLwJrWvSgZc16UH6VXWhjho61KshpSJ/80pSWri7ZUNWwfiF16jGC1mxZrNWYagX70+iJbVKQKptZEA15JVUrrJUm0+N/2TV1rm4mG+0KKsN8dm3f9qEvwgQ2TuleMv8/+OADVvy4446Twl1QceaZAJKAsksvvVS3eql9fFhYWEgvvvginXTSSez8b9srSnkDjI4ZM4ZBao0aNVgVqBcn5uBnybGH47PPPmP1t2jRgl566SU68cQTpf7wOCIGU6dOZUAKWEQbYF8G1oDksWPHsnjx+qPGmU0MTJVHcRy5gsiolxVT/3Tz60JpsI2xlVRTOLWBUFnHxIVhld9Yk/rf//43VXXjxo1p1apV2v/GQf4rV+6cXuX/5n7DXpcuXaQbp2ou+D+q93nJCQH+ynwE1rTsUaKw5gBYk910tT2nJn29tC3NW7yVNbRty7XUcq9XaNO2tcqGVy3alcaMPcBP9ysj5TPIIqCrpGZaGQ36miR02iiLNv7EUVJRH4dUKKmALFwffVRy+stdd93F9jYA5h577DH6/vvvU0cgAu5w4Yzzv/3tb6kyKIsjEaEWihA7ZMgQOuCAA5g91MnP/e7Tpw+tXr2a2RYv/HjN9ddfz1TPCRMmpPL37duXBgwYQIBOPEc3btxI8+fPJ54fNp544omUPaijPD+HVK6kFhQUpEEqynJwnT59OnMH5aGMQq2E2ooLqimuhx9+WPoFcNttt6WevzyDCKmof9iwYSwJyuvZZ59Nc+bMIV4n6sOpPmjjuHHjmP/Lly9nv0CJ89N/+uknFsdrrimZFR06dCidcMIJ7O9gHpz0g/rwa5VQZfmFuAeProyaLrcdz7IA6cInL6ub3xRWjQ7zj1qTyh2NC482ECtTkOIqqcFOs2lXlLIVZa/Wj+Oo7rTXpDeW/zCzEVjT8gBaBmClRrSpMDlgnbl6D5r2a4miuvcey6hGy6FUVBz4uSpJ03MnnERVq1Rhu/uDD89gdq+kZnbsZHttUFIzcWUKcqPqMWmnDYSK9mXlw5TUprPD+yB/350bZ0UlFerhihUr6MYbb6S5c+eypQD4GwCFKW1RbQ0qqYBQlL3hhhsYFMnSAamYtkbem2++mRo0aMCaF1RSRdUTfgBSAay4AKBQPmHn/vvvJ0DY3nvvzT7Hj9yIG4ZFuygbVFLxGabUAZsQdq677jrmO8qFKanwjSui8+bNs1ZShw8fzsQmgCaHZvTvli1bWHw4dIqQCj+vuOIK2muvvejpp59m7cXfHFJRfvDgwXT55Zezz5955hnq168ftWvXjtnkqjf/myu+UXBqO76zGU65b15JzclJPdzFDjPdgKUD6brQWue7EVR79hiTcefzZiACq1sdSMt37ZEYsP6ycTf6bG4JmHbt9BttbbDzjTqseT9+fQatWLs19AgqsZyH1AwMknJUBVdSg99LmYLKsFDFhcSk7dr4F6akRkHqij/ns6aISioAFGB24IEHMtDDA/zZZ5+lK6+8ktasWUP33nsvnXbaaWztKsoB7r755ps08OFKKWyHQSrSgsALKHzhhRdS0/0ipObm5hL2b3D45FPsUDhFZRQgiwsAC0WSq5xQeqEIi5AqQiHvU5QfNWoUW/8pm+6H8jlp0iSWnQMtAHratGlM9TSZ7udKavfu3VM/X454PvLII8w+fMY56YizCKn8b66MIi9+dVJUUpEHyw9q1apFWA+L66CDDoqEVB6DiqykypRgayVVB8qC0Cf78rBRKJO2owuTuu0ztVdvynNU65dPy9HjrvK5urrVQTuAtaFThXXJlrY0cVYVFtBDevxI62u+ExncZXPPoPmLttL4f54szSe+bHlIrXzjNKrFrpTUTEOtDSRGxSGuPZ3yrpVUQCrWZ+IB/txzzzHljituUF0xnf+Pf/yDFixYEDqdHwapPXr0YD9Qw2GSxy5KScUUNcrJIBUboS677DK2xpND6iGHHELPP/88UxMBaljCgLWluKCADhw4MG3jlNh/sAGAPvfcc9OUVAAk1p4CRsVpe1MlFVANNROQCSUVkMpjjRcEpMHnIHTy6f4oSO3fvz9ryvjx4xmkBkEWqioAHxc2WUFhLe9QqgPXUfcnh9SwOJQ6JzUMTrMRNl3BbNhyAlP4hD86Cm393MFU4w+z44j847fsIrC69cG0vGl3yqMGtKmwZG1pnGtVUUsaO6MGFRURHd5zKq3KKdk0Ibs2LT6Zps6mtOn+sLweUuP0SsUr6zdO6fVp2Bo6vdIlSqgtpPLnRXC6X6akYlqe5x8xYgQdeuihTF0NW3MK/6GGcohctmwZ2wWPqe3gdD/sYm2ouHFKd7o/qKQiHj179mRwDUjFhbW0fMd+cLofkPLOO+8wKOXqJtbSHnnkkVJIhR0AK2AWSwOgpNpunJJBKgAaF5YuAIhNlVTkl0EqlkNMmTKFzjrrLOnQChuHtuPT5fIB3XsB+UzrNZ7uDzojOy81DOpcQWPSdmzhM8wvU3sNJ/6dqufPN+l3nzdLIrC69SG0rGk3BqybYwDrRmpCk+Y1pFUbttMRh39GK7bLlfXi1UfT59/W80pqlvR/eXLDVknNBuXUZoNIsG9sH+42dmSQivp3/bFZ6JCJWpMqU1K//PLLtI1LUPzwgL/nnnsIB6LzjVPidD8qx9pHKK+tW7emZs2asal4KKKyjVD8M2yMCk7lQ1nkm7nEjVPikVLidD/yY2oe0+aYuueQKlNSUY4fESWuS+Wfwxf8OA7Wv0JlxdKD3XbbjamerpRU9Bc2kmETFXxu3rw5g1RcutP9UUoqpvux8Yur2KgDm7vatm1rBK2q7yBTSAyzF2bHNL/KjldSd0Q0kxutVNDaaMyNVHWt3jFEqgHp08suAqva9KTlANZiAKv5pqutOfXoi0UtaEHeVupz5ATK2/JtqcZU29yNPv68nd84VXbdXG5rtoVU0wYnDbVR9k195UpP2JFOOvZk/tgqqab16eQ3zaOCCNf2MvnyEOW7yg9VehSsyV6yZs2axdbO8t382OmPC1P+wXEp2o7jh8xH0/52lT/MjpGSWrduXTadIF42u/FlgSnL5QImyi/33dRfk3KN372SqmzaedyV6ZeAz599EdgJrPWNFNZiqkrT8jvQrEXb6Ig+I2lF4Zy0xlXd3opyJx8YqqSKmW8e58dU9o2MsvPosZOapi0/sn3YxW2BDOri2nTxEOc24vqH8liPaRtfUwgwjZ1r+7rt1M2nak9c/1V+uLCvagPSseZXXJMKNRgbs4LnuZr647p9NvXHgWEsWYkqj+PNGJXm5uYWZ+IIKhOYQ16dNZ5JQ7FKGY0aoDLYbfLWxZSzdbPOuPZ5ymEEVrXpRcubdqW8Yn1gnbtud5q1eDN1PfhNWl24KK3Vn334Fxr/z1OkkfAbp8rhAMmQy7ZKatLKaLD5rpVSV/ApsxPWdWHT/TbLFlTQEXf4mEKIqj5df13VG9eOqrwqPSweunGQjf+oGJv6E5bfxo7J+LWt1yupCRxBZQOtIqw2HXEOkcYZmaovB5+e/RFY1fZQWtakK+UX11MqrAs3t6e5K9ZT231foY1bV6caN/PL02nEzSWHREddXklVRahypYtKaiZbnjTkxlU+dSDZJF6ikmpazgQCTGwjry00qepRwY7relX1ufBXZcM1REb1u2l7VfG2sWcSD1s45XV4JTUQbdO1qTpKrhG0Fm2jpm+cZzIGfN4KEoGVbQ+l5U2gsNajgpBNV3nbWtNP61ZRnTbDaFtRyUkCi2efQU8NLDnaJOzCOPW7+yvIQHHUDF0lNWmoVDUn26CT+6t6+IvtEpXUuO0xhQpVfG3ao2uTw7AK4lzAuEl/qPyJkx5W1rbfVOVU6UF/4kKj7XixrddKSZVBl+kaTd38OhAoGxS69nlZUzjVKRfmVxS0VtlWQJju91fljsDKtofR8iZdKK+oHhVsST/Wal1xM/q5YDlt36XkV8nWLzqF7jvrJPZ3cMOHOK69klq5x1Sw9VBSk7jiQpiuT67rcWVPBkthG6c4xMXZqGUTL90yOvl04VA3n6rOTNmxrce2nAh/shjY2rWFQxncmrxMhPlrCtVBJTVoN3RNahxIExtvs/HKFJKNlMwdzpUVtFYpXE+N/1dyDpu/fAQQgZVtD98BrHVTwFqQ05B+3rqENtd7h7av6Ed3nnSOMlgeUpUhqlQZKvrGqSSg0+QhLUKH3zhV+tayha648GRaPq6fplAmjhvZeLP1JwoaTca1af1x6zU6gorv7jeFRNk3v67SWdGUVBXcVy1cR41HXlapHpa+sfoRWNG2Ny1v2pnyt9eljVuq0PycRbR52yq66egr04zIFFUPqfpxrgw5XSmpMhhMUhl0BZ8yGDB5WJuUr+hKqs79Ygo3YTZd2ony2zVc6sQIeVwpn+L4lNVt2j5X+U3tVCglNQyes1lJDUJrlc1rqPE7Jb/C4S8fgagIrGh3BOU16UyjVi2iW/qr1XcPqX48iRHIpo1TLnsmGyGWK6km7XQFY0nDXtC+rt+6+VQxM4UeU3/j+mnrX1wFUtZOV7Bq8jIXtx3GSmoQqoKN1lVIw+yYKqem+eP4bwu7JuWqbF5NTd5NV8VUN2nWpOdUwaJIopwqVCz8jX+X/Cem7fw3URWiKvi9+pyS/wfLI31H2ZJ8O/LjZIaUbSFPWn1VqTgnh3J2fBbuV9WddfDyVUr8jW6PpFygvWntr5Luz860QHx2xCHV7h02c6pUoWLKoZwqqFeIc426ymFwy/idJwIoM/sMFT4CXEnNtBKqA00uldhsgNawjVNJDrK4cKXTT1H+u6o/U3bi1mNbXlUuDuS6glKTcRqlBJvCLepVbZxKW5MqO8zfFDbLag1qVL0mEKmCXFW6Cqqrbl5NNRdOSUFdCsIAcACVALyw9CDESaEQx91W2QE3ItztBDEGRDvghwFjCtB2/g04KgZOMtgKgKHGubVifKLibppPFXfZy5RO/bZ+lFU5Wb28nV5JNfmqrfh5/XR/SR+7gtgo2Kjo0/068KGCMd07LlN24taTBFzqxDkYR1fQyO2atiuY3zSuRkdQAVJVMOCV1PQhooLSsHjpxFkF13HSVfXrQpiq/TJ4jPqysrGXJIya+qMbt7AYRO3eV33JeyVVFaHKlf7oiU0q3S9O2TzkxYezbXlAqunD2XY0uoLusPp1IcVVezNlJ249tuVV5XTjbQKnJmPLtH5XUMztVBolVQVdNnCtgkDZQFBBjU66CuLipqvapQN9KvhW9YctzKniJ7Or056k/dGBUpMvFpm/Xkm1iWDFLWOrpMogyOX0vOxhK3s5Uz3cdXsuLtTplNdVUnV9Nsmn45+JPV0YiurHuPXZviyI9argS5UeBfFx/HMFeeLLlcxX2/vHNC5lpqSGQUZZTufbQmFYuUzYU8GaCrqSTlf5ZwpvKn916zOtN1vzx4Vmk/JeSY3zaKx4ZaGkZuLKBCS5hOS4/srKR0Fq3D6I66+qfl2Y0c2nqk+Eqziwp4I03XSVv6bQpgv5tnYzBblRkB58GTDpx6D/qo1T0jWpMuXJRok0hUNX+VVKoWk9tvZsyulCnErJjJtu4oeOUmkCry7t2cKrbTnddoZ9AcQp7yFV9bipXOlR0/0uoU8V1aSVWdcQZ2OvMm6ccgWBlQVak4BLGRzavkyYQnNUe1TfCWK60RFU4prUMEjxSio2KJW+VHBhC406dnWhLmrgqOrJdmjNFFTqxikJCIXNqPo9pJp8NVb8vEkpqTYQFyfaruuzfYjLYIrfj3GV1A8++IBefvnlVJj69u1Ll156Kfs393fBggU0ZswYGjRoENWsWTNOSNPKwn5hYSE98cQT1LlzZzr22GOltm3iNmzYMOrRowftv//+KZtQzu677z5q1qwZXXfddYTju/g1ceJEevXVV+m2225LKxPV2IULF9LYsWPp/PPPpxdffJE6depEGDf5/wAAIABJREFUxxxzTKpIGEyhzU8//TTNmDGDWrVqRXfeeSc1bNiwVFUm8DZr1ix6/fXXma0GDRqkvq9l/pvYFcu7gkPbl4xg/abjwiupOLaouJgNjjCYNP3cxp4K6myhVWXXJF0XblXtd2EnWyHTFkpdlNOJqziWPaQ6e25XCEN+45RZN5o+bEXrcTdOAVJxHXfccaFOA8ZGjx7NILVWrVqxN2oBzqZOnUoDBgwoBa0607c68QqD1Mcff5yKiopY3e3atWPPayhqgExcgEwRbKN6ctGiRQxSAfWAdxX88fQPP/yQFi9eTBdffDHBBuJ72GGHhVal094oP72SKo+OkZJap06dUnBno5yaQqBpfhU0mdoLy29bj6pceU43hUldWHOdz9RP2/yyciZwGZx2Vb28RH0J3vr+GrOnss9doSMQpqTKlEk//V96KJhASZiSeu7gn0LH2Ijb9kyliZAq1gtwuv/++2n9+vXUq1cvlh+QCrUOCiWUTyiTzz//PF1++eVMCRw6dCh99NFHLO9FF11ELVu2pIceeoj9u379+nTXXXcxIHz44YdL+Xb77benbN577720ZMkSVgbKYPv27QnQiWvSpEns/8gPmJw5c2bKXjA/V1J5uziMHnTQQfTzzz/TJZdcwmzBBqAZFy8DeHzwwQdZ+6F23n333Uyh/P3331OfH3LIIawMIPWNN96g7t27U8eOHempp55iKimuPn36MBgVLxFSxc8R88GDB7M6ETu0HS8FvO1TpkyhCy+8kObPn898BxhDQZ02bRqrZ9y4canPX3nlFfr444+Z+fPOO4+gkEMxz83NZZ+de+657LN169axPlq6dCmL51VXXVVKLXeloJqMazEuLusX7aqOoNq0aRMOzCQErTgTR1Bx51wqnbJvgSj7KkiU2Yvjt6q+skxXtUtM14EvxL2oqJgdsF9cTFRUXDJdhbNXS/4mKmJGd+SjnB1pxSyNp/OyyMnKsWmvnX9zW7ANezvz59B2/EOsL1heKIOD85m/3IZYT9DvHXZSdafqKPFd9KPk30Kb0tqGz3NS6am4pOzvsBfhd3qZ4lRso8auT6tcEfDT/fL+lkG6yciQlXcBqeJ0P8Bo7733JiiOmH7v0qULDRkyhFasWEHXX399KKRiScCECRNYHtmSAFE95X8DtPC9DfuAQ9SLqX/UCwhGPtjE1PyIESOYD/h73rx5qc/Fujhswm6YkvrCCy/QWWedRW+99RaDbsD1m2++yUAcAAw/AJqo77TTTmPp3C7ADgDK1VbUsXLlSrrmmmtSkCqqsAUFBQzcTzjhBKba8gtwzwEYsI00LAEA6J566qmsTsAnwPnss8+mZ555hpo0acLAH/lQb//+/Vk59B3gGGXGjx/PIBUQCxAWgRP2li1bxsAUfg0fPpzZmDt3LrVo0YItVVBdukqxyg5PV9kL2nENq0ZHUFVWJVUFiSYQrII+lWLI0z9dVBraGMQFoW0HVImQJM0nAb2dUFgaikpBVwASdwKjUFYANd0bxOfzEfARSCYCHFLLWjmVPeRcKrdR7bOJrA3EuoBU+Irpfg4BeHiPHDmSKXCAQCh8fE1qmJIKlQ/qH+CSX3y96ffff88+Ovroo9k0e3C6HyAHOOzQoQOrFzAIBREw9dJLL9GJJ55IkydPTqmc8A+wedlll7F8Tz75JE2fPj1VRxBSg0oq4PSdd95h9ho1apSasgeY4jMot1CRoebyC7AOFRNq5TnnnMPiIk73cyWVq7uPPPIIKwp1l4NocEygPFTlk08+maDuPvDAA0zR5BdiOXDgQAbMHEqRBgDFhTIAfCi5iAlXUj/77LNS4AmFG30nXjfddBP756OPPkr4OwiqKuXTBjJ1lnMkDafcPpTUqA1gpXb360CWCbRlQjGVQaYODJq0wzYuOuVk/j/4xTbaViI5+stHwEfAR8A4Aq6U1ExDrg0kRgUnSXu8XpeQym2Ka1B1IRVwyZcBcDtQQXFBGQ1TUpHOIRXAKG7QAuRirWgUpAKOeR26SiogFYD47bffUuvWrVl5qKNcfRXBVVRqg2tQ+cYpcbofgAuwBlyirExJFccMbEINPf300+mTTz5hEM/rxPgJKqcoizJQTRHv2bNnM4WVfwZAhzIMdXW//fZLVYXp/27dujEQlcEn0qEKy6b7uZEoJdMlfIbdU1mnpOpAlgnslRW0xmmHjdKqU1+U3ce+2k4btxo/l3wBHwEfAR8BFoF/n9A4I5GoSBBrEzC0X9yhLtqIWpP6+q1/SilIIkjy8hwOTzrpJKYqArT4dD9f0wjwRFmoev/4xz9INt3P17vyvNgsFKWkYpodqijyc0VSnO7n60VFJVWEVOSF+smVVIBacHc/oBeQigtqKS6sN8V0OYdUvq6UT+tzOEJcoFwCmjHVjilzgN3VV1+dAkN8ziEVttEeQKQ43f/f//6XevbsyT7DNDxOFoBP8K1fv35piqYMUvlniDnUbsAo1spyJRXT/VBOOXDCf9QjfhYcb7AJv0455RS29hZXRYPSYJut16TqQJYOnJoqmqb5dfy0gcw4a1pt6gu245lvt9OqzSVrK/3lI+Aj4CNgGgGT6X6X0+8qP11Pzwfrc6WcqqZZxXpdKKnimtSuXbuydaVYq8g3PWEN5x9//MFAClPw99xzD4NB5MUVtnFqn332SW2+wuYjQCOm8gEH2ByFDULYTMXXgmJ6G+okpr2RFrYRSoRU2OLrO7HcACCLdZyyNal84xRfiwo4BDjzDVRiGXHjFNp4wQUXMIAE7GFzE64zzjiDxUVUUgHFsINNS/C/efPmbOOUCKl8mp+3kS8HED+HfQBo796909ag8r7HywGWQPDjq1AWkIqXALy4qDZOIVZ33HEHjRo1qtRmqqhxLaaZjNNgOdW9qlOPzXID0a7RYf6yNak6EKgDq5m0YwOJZQ2lwRgOmV5ES9d7SDW5iXxeHwEfgZ0RKEsl1WU/uIbaJCA2rpLqMl7clim8mOZX+ezKnq4d3XxhfrsoL7OdbXbjQqU4vlRjQAeKy52SmgTMlkdofW3mdvptjYdUk5vA5/UR8BFIh1TZEWeuIE031kkvB3DdHht7cQ/zRyzjwoxJf+jkde2PK3u6dkxhLBgT2/Iq/+LYdQnBpn6EtcvGTiwlNQlILCul1RZOM1kuLN7/+7GI5q70kKrzZerz+Aj4CJSOgK6SmjREqvrGBgpVNoMKjs2GEpkiGWYnTEnNNHyatFMFUyYx1lHMTO3p+mcKSa5gVBwfUW0z9U/VblN7un7qxsW0flV+2WH+oi9p56SaHEEVBldRh//L4C+JNahhUJxJ+LRtF/d9zPwimrHcQ6rpF5vP7yPgI1ASAV1IjRuvTEKmy7WzKhhQxUUsHwWpsoe/y3bo+KnKkyRMqyBFxzfunwoGTSA9zJatv6rxFMeuqt26MdSJowmsmsQ7LD5G0/2A1DD4zObPXcOvDczaxies3MRfiuibJR5STW4+n9dHwEdgZwTCILWslVPuYZQfcfrRNTSr4AO+yiBVp1ycdkbFUQU1SUCy6/aqoM5Vfap6VH0UVt7WP1U5U39V9kxh3ab+qBhmjZIaBmO2iqPNUVY28Gnrnw60RvnzycJi+nyRPyhV9QXh030EfATkEUhKSc005CYJnSZKUBQUZqOSqgsnruMri1Oce9SmHTb16dYTBXVR48kU7sQ4yuq09dfUD1cQ7lxJNYVKV9P8tlAYZ3e+bACE2YsLnzrtQ2dOWUw0+TcPqTZfNr6Mj4CPANG/+u8i/SWXpGOTKYh1BVcu7ABSbaHBtj9063PRPpUya9sGsZxJe+LUp1tPHBi1efnRgVKbdmcblAbbwJXUMD+la1JlCp+NcmkCf5mCTB1INPE7KWidurSYPvjZQ6rNTenL+Aj4COivSc0UVOo89OM83IP2XcGZjh2/cWpn9E2hSGdcJAnJLqA1Cf/C/LL1N065MCXX5Hs2bFzIpvvF74FSkBqsNAiPppCXdH4XkJgNUCq2A505K59o9DwPqSY3gc/rI+AjsDMCUFIzcWUacnWg0aTdce2hPH5C0xYCTHxFXtN6TPPr+uParq69uBCsW48tPNv6p/Irjl3dPuXjKwxKTV4iVe3hdYhKqsy+V1IDveFa0bWF6Hkri+ntHz2kmtxcPq+PgI/AzgjwNak6EJnERhqdh3wS9caFzqDfOnDgN06Zw7PqXtWFHJ3+iaor6fK29sPK6cbFZhyHwanJ51H3vSzNSEmtXbs2W8MkXlFrTWUVusqvA3dh9UcNSJtlC3xQmLRX5b8qHQf5j/jB7+5XfZH5dB8BHwF5BGyVVB2oTTLmSUCmCxiO8stk45Rp7EyhxDS/jT+mZeJAoqv2xLWjKh8HRjO54Urn5VHMo2q3DIZNFNfVq1dL187zekOn+21gzgQaTRVL041ZKgg0XYYg2ssEtK4pIHr62+0uvwu8LR8BH4FKFAFbSDUNUaahNtsgFv6U1XS/Dgy4jpcMSkzHjCy/LgzZwiCvU7ceVZtcK52if3HiE7d/VPExjb8qv9ERVEkrqTK4iwOLYVCsgkhTmFbZU6VHDfaoUwQe/rKItvkZf9V3hU/3EfARkERAF1IzDZlRyosLxVPHvsmA0YG8pJVUU39N8uvmVcGLrh1TWFRBjqpeV36r/FClh/mpKqdKjxrvqtiI6WFxSrr+CqOk8mDaKLw2EGmq9Ir+qerTTX/p+yJatsFP+ZvcaD6vj4CPQEkEdCE1brx0IC5uHSgfBdNx7MeFGFFJjeOHbllTf03zJ+WHyq6un6bQ5AridOFatx2m0Gpr1zReqnps7EX1fWwlNQ4cyhwrD5AZFVBT/1Xxi0p/b14x/ZDvIVX15ebTfQR8BEpH4JHjG6XWeiWhUOrGPGml1jUk29iLq6QuXLiQ7r//flq/fj0dffTRNGDAAGl4CwsL6cUXX6STTjqJ2rdvz/KooCKsn1Dn2LFjaeDAgWy5gnihnieffJKaNm1KF198sdTE2rVrmS+DBg2ihg0bKocDbD711FPUqVMnOuaYY0Lbhzz7778/9evXT2lTJ0MQquD3gw8+SOeddx7zRXWpoEyVHgWj2bwWVYRyVYzEdNN4QEmVXdzO5s2bie2Uys3NLRZ/FlUFV6aw5jK/Sok0hWMbezrxiWv380XF9MlCP99vcoP4vD4CPgIlEbBVUpOGSlX/2EBilE1X9qLsxIFUwNsTTzxBxx57LHXu3Jk+/fRT6tChgxRCZZAabLsutEZBKtLeeustZvqss85K+YJ/c3gwhdQoWNPtP9T50ksvMbDWAWNu98MPP2R+A45NIUqENRVU6qwRNo2Dbn/ajgNZuShoVN2/pnBrdJi/bE2qDoyZQqFpfhvYizNdH9UJmbQ7d0UxjZzrlVTdm8Ln8xHwEdgZAVFJzWRcMg25mYBQVfziQGpBQQFTLQFQXbp0SYOoCRMm0CuvvMKqh8IK9Q/qZZs2bejtt9+m+vXr05133skgkquf06dPZ/lvv/12pkjigp1XX301ZeeSSy6hKEhFfvHiyicgEYrvkiVLmK+4oKTC1sSJEykvL4+lHXXUUdS6dWtWZ6tWrejuu+9mUDls2DDq3r07dezYkYYMGcLKT5kyhbXjjjvuoHbt2rE8PXr0YCon4PK1115j+a666ioaNWoUs4/r/PPPp5YtW7J68/Pzadddd6U+ffrQ448/ztJhEzGYM2cOvf7662ntQdptt93G6ps1axb961//Yul4Sbj66quZsvzyyy+zzz7++GP2/5tvvlmqvCYJvapxJ0s39UeVX5Ue9ME0v1dSd0QwDlzaQDLvuDj15m8spue/80qqzY3qy/gIVPYI6CqpmYZK2UMtyeUItkoU91MHgsMg9eH/uzB0GN7eqwQ+cc2YMYMeeugh6tq1K11//fUMkgB+Q4cOpRtvvDGlGnLVFdPwWBIAmFy8eDH7G3kBhgDKRYsWMdi74YYbmB3ku+6661hdAGKotoBG2XQ/6oBaeeKJJ7L8PA/aOHz4cAadqANwOGnSJAagqOPZZ59lwAy7ANl99tmHAMPwg/vFARSQimn9Jk2asOUEsAX4xN+oAyAL8H733Xfp7LPPplq1ajF4DyqpAMznnnuOwSiAU7yQNnXqVGZTVFLxUgA/+vfvz7LjJeDaa69lfgNM0T4sNcDfK1euZNA6f/58ZgN/h/W17ThTlTOFPtm4NfkuDKvP1A/d/MZKqg5cyRpc0abzo3bdo/1x4FMFvalBS0QPfOEh1eQG83l9BHwESiIAJdXFVVYQG1VvnHbpQGeUfVn54JpOXj4KUm/r+XKp8yEBkwCzu+66i/DwXrp0KQNKXKh3y5YtTEkFQALiuBp6wQUX0MiRI+m0005LAS0HQsAfwIurqjNnzmTwBrVThFTeLm7z0ksvZfVC8UR9zZs3pxEjRqTqEKf7UQY2AaWAXF4G4MhVWYAtB1CupMJu27Zt6ffff2e+ALbfeOMNpqTutdde9PTTTzMfrrnmGgbuMkjlIIp8qBtlAP24oKxedNFFDDBxAT6Rh0Mq7CHGfP0r4H7cuHHMjzfffJO6devG1FPkw0sAPm/QoIH0XE/dMamCN1V6sB4V5Ib5FVYujj3dGPDxjP+rNk6lrUk1OYIqG2A2KiBxIFJm1/aoLJ04RUHrc9OKaOVmk673eX0EfAR8BEogNc4aOdsYZhpq40Inb2ccO3GVVP7QRn998MEHTB2F+oiLQyqHMHHjFOBwzJgxbN0oAPCyyy4rBamAOECfClJ5HMSlAfwzQPDBBx+ctlFKF1KhkuICpAan+wGpAFnAISAVYAwQ5tP9KIe0hx9+mK644gqWV1yTKqqlyCvCKE+LgtS5c+em4JXXNX78eAbbgFQouvvtt18apAbXwppCpQwyZfdapmBRHP9hfph8F5jGw2i6H5CqA1VhEOfqc5XSaFqPS3uq+KjSdWBX9Pd/c4oJP5HqLx8BHwEfAZMI2CqpmYZM2UPb5fR/HPhUwQP301ZJhX3AHlRQrDeFHT5tj+lyPmXfqFGjSCUVG4kAd1BMAbWAV0CrznQ/wJBPp0Op5VP9fPocyitAE1PiHCABvMHpftdKqrjzHsAJxfOggw5SQir6G8oogBUqchSkIv6y6f6+ffuyz8OUVJP7MBNQavMyWmGUVB3oMoVG0/wyyNSBvbB6bKHVppwqfqr03IXF9H+/e0iN86Xgy/oIVMYI2EJq3Fi5hsLyALFxlFTEC8DHN+pgQxJflxq2cQpHUHEFEkoqIBVrLe+7777UxiJx4xRgF+tHcWEDVtjGKXEzFdqE5yymY3H6AD+KCsc34aisE044gf7444/UxqkwSOVKKsBRNt0fpqRCsYSCiroA33y9K2xgMxPfOCVO93PVFWWwqQqQCZUZnw8ePJjq1atHN910E73zzjtsTSrqBszyjVXBjVNJKqkqpdRUkeT3iWk5136Y1m+tpKrgyeUaVBfQGsdfFXyq0qO+1G3XtnKbP+QTjZ7vITXug9OX9xGobBHgkFrWymjSkJmUfdXDW6xXpqSi/OAvLwoddliTKruShnwRZmwUONV9pBs33Xyu6otrJ66/YfCWlN2w9qrqM4XMuPlVG6eka1LDlEsTZTKJNaEm9dtCq045FbS6TF+6gWjodL95SvUF49N9BHwE0iPgSknNNORG1eeij+NCoKx82HS/SwhVwUXc2CRlXxdiXNUf146qvCpd1Q+q8rrxino5U/kgpkfBs6kdm5eeoJIajE8pSA06VZaKaUWB0qiOVimt24pzaPCXHlJNbhaf10fAR4Bo8HEN/S9OWQwEG4gVIdWmfBAabB72uk2N65+qHhVkua5fVZ+Ovzrxtq1HB0p16o9SRlVtNBlfpu2Mm79MldQwRValNIbBaUWBVlX7g+nDZhTRkvUmw9Dn9RHwEajsEbBVUjOtnEYpQnEe3txuElAU9MtWSdUZo679j4IdF/GW9WdUO1UQpxMjHWVQ147KH1W6qh4V1KnSXcGqeH/IbJr6YRsXIyUVO/yCyp7pBiXT/Dw4pssD4tSjgsSoQWbqp6p9YnqYX58tKqbPf1cNfZ/uI+Aj4COwMwJQUpO4Mg2xSUGa7UNVBmF8d7xJvF3Vr6oz6Xp0YcaVH5m2o9u+qJetMAi0eSmwbX9YuTj2VGMv+PIga2/UxinkD53uN4Ux0/wqeLNZZmADn7awq/LfZfri9UTDZ/gpf5Mbwuf1EajsEajM0/02D39RWTI9Aits45SNH7bQYDrek6pHF+pc1Z8pO3HrUcVFlV5RFNRgHI0O8y9PSqoKAl1Ds6o+VboODEdB9qNfF1PBNtOvIZ/fR8BHoLJGwJWSmmnlNEqRsoG+pOyJcbGd7nfRHtX4jgtXUXCk47/r+l3ZU9lRpceNu6191+Xi2FPFwCupkgglocDaKLQqaDVNHzWvmGbn+6OoTG4Kn9dHoDJHQFRSMxmHTEOtrL447bWx53rjVBz/VWVtoURlV1Sio/K6rt9WgZS9vKj81o2BLF+Yn3HjYdv+KH9M2mnqvxMlVQZlpsqkaX4VtCVhzwY+4yqituVn5BGN+8lDqsnN4/P6CFTmCHAlNfg9l2mIVPWBDRSqbCLd9OGpoxiGKYdRSmpS7dPxVydOpnl0ochV/EX41VFuVe1R+a9K17Ef5aetfdt4qsqZ+mOTPyoeqo1T+JGKHAQ9Nze3WPxZ1DjQKOvEJCAzrB4b+LRtr6qcq/Q1hTn0n6l+XarqC8Kn+wj4CJREwNV0fzCemYZc15CXhL3ysnHKBeTJxoPOPaeCJR0bYh5X9lTQpUpX+a0qr0qPehlR1S1Ld63omvofzG90BBVfk+pKSQ2zYwORSUCujR8q6LRVSoODSdbeodOLadlGm2Hpy/gI+AhUtgg8fGyD0HNSTTcGuYyda0jUgeg4/uvAkK6SGscP3bKm0GBi1wRydeKmU7crO7wuVXxU6SqfVeVV6VFQahL/pNpr6r+q/7ySGujxMNh1AZ9Rg9e2XtGvyb8V0ZTFqlvEp/sI+Aj4CLhTUjOtnIoP1yBM2zykk4JYMS6VceOULgTJ+jPO/amCHlPbKuhSpavqU5VXpUdBq6puWXqUkurSnq7fxkqqDqzJKk9C6Qyrx0YBjeOfqr5Mpf+0iujtOX5dqs2N5MtkLgLrvn8vc5VJamrQ9eQyrT9bKoeSmokr0xDrWomNaw/l+XS/C4jW7TPXsKYLFVH5XLbfVftUdlTpqv5QlVel69hX5QmDUVl/2PoTp1wULKuOoEpbkyo7gipT0KozTZ4JaNVpb6agNNjewm1ET04tpq3bbYasL+MjkJkIrP3uHaq/Zg4tXbo0VWHLli0z8u9abTpTk96DMtPQLK/FT/cXp5Y7xOkqHYjNtul+l7AYjJ2u8mcLNUlDsMr/uH6ryqvSVWNV5b+sv1xu5LL1P8zvqMP80ZZSkKoDaWGwmAmIjAOzUZ1fXpRWKKlQVP3lI5CtEQCkbpjzcZm45yF1Z9iTUlKzQTl1CWG2D10e6UwrqTrQ7OLm042Lbj5dn5KwF1V33PpU5VXpqriYQqk4Lr2SSlTqZ1R1IFelRJYlBLvwX9W+OOlYk/rxAj/lr7qxfXrZRUCE1EwpqLy1rfY/gnI6nVF2jc+imqOU1Ey6mSmojarHpr0mcBH3F6cmTJhAr776Kt1+++20//77p9xdu3Yt3XfffdSsWTO67rrrSFZPYWEhPfnkk6zcsccey47eSuLSjYcLiB4+fDh9/HHJi26fPn3o4osvDm3XrFmz6F//+leqyeeddx7169cvNASq+KjSg4bXrVtHDz30EJ1zzjnUqVMnZfxN7QfrMy2v6jfX9sIC71xJ1YE1U5gMy6+CNtN6bOzptFdlN8l07t/SjTk0fEYyX0JJfLF5m5UvAl5JzY4+11VSMwWRUQ+vsA1SLhRTF9Ak+i576JtsnJLFAZD65ZdfUocOHeiSSy5JZcHnP//8M/v3pZdemlr7ajPCZs6cSVOnTk2zr2pXVD0q+DH1kdtbuHAhvfLKK3TttdcyE0899RRdeOGF1K5du1ImAaivv/463XnnndSwYUMC1D/44IMEUN1vv/0iXYjj/0cffcRs9+3bNzEotfVPBZ2qdBkU29yHYfUEP1dtnJKuSVXBltgI19PvZWHPpL3BDnSxaz/qTpLZH/FDMS1Ya/oV4PP7CGQmAn5NambirKpFF1JVdlTpmYbcJKHT9mEctnGq9+3/Cw3fpw/vVPwBo3gY//HHH3TiiSdS+/btCQrpSy+9xBRSAObAgQNp3rx59PDDDzOb9evXZ3AGeBs2bBj16NGDOnbsSEOGDGHpgF6eByAwePDgtHKAuvvvv5+WLFmSyte8efNS5e+44w5WB3x45JFHUjb451A9cU2ePJn9/9Zbb2WKIi5RET3//POZwin7TAwSQBPtBpT//vvvNHHiRLr66qtLqciIzzPPPMNs8vpgB+A6bdo0Ovvss+nNN9+k3XffPdWmm2++OZUXIMzVWkDt0UcfzeAYV25uLp177rksNvgbF/rhqquuos8++4xGjBiR1q+I8y233MLi9OGHH9Ibb7zB0o888ki64IILWF/yOH399ddUr149lr9t27b0ww8/0GOPPcbyQ42FH+JlC6vcRhQs2o531XdC0H9Zft4u2RFUYv7QNak8U9RaTVnFNvltIDHJNaRRHWALpSr4VsVbTJ+6lGjir15NNblRfN7MRcArqZmLdVRNHFKD36+ZhkpVNFxDZ7A+Fw/5oNIbrCNMSTWBVNEmpu2hKAI0e/bsSWPHjmXQJtYjKqMipEJ5bNKkCVNMAXiLFy9mfweVVABcr169GCgBBseMGcOA6oUXXmDlMcWO8gA1/C1CD0CQq7Koe+XKlXTNNdfQ/PnzWZng39xvlMOGSoAlwG3o0KF0wgknMLgT+wmgB4UUU/0XXXSRdAgBZmUqK+L2/vvvM+ADsKMtUGJRNxRQgCb85H4AggCQ/fv3Z9BKn6rqAAAgAElEQVSKtiBPsE8BsN26dWOQCzvwF+0Qy8MnpF155ZUs/bnnnmPQueeee7K/GzduzGI8adIkFtezzjqL3nrrLTr55JOpQYP00zhMFU8VlOqmy+4f1T0cBqE6nyeupKrgqiJAqw1Eq+Jikh6sf10h0QvfF9MWv8vf5t7xZRKOQHBNKr7UsZ6uTp06aTV/9913BFUBDxAxDZ/fdNNN9PLLLzNFadu2bUyZwIMEa1yx/gsXHl7BNa9+TerOECelpGYacqPqizOUXcEx7LhQUtGWffbZhwEpVFOodVBHoXjyz5AH60+nT5/Omg4AAkAGlVSosQC/RYsWpQAXKiwHSwAiAI/bga1WrVoxFfTtt99maq4IrwBkXE8//XSqzFFHHZVWN+5zrM988cUXmf+4t3F/iion4PO1115L6zZReUUCn8LfddddGWDiPkc5XOJa0zBIRZvHjx/PlFDE8Pjjj2ffI4AhQPGAAQPom2++YRAsXvjOwXcPB1GkAd6hHq9fv55lRR4Oqfg3pvu5Sop65s6dy9rMlxpAJYVNwCi+v5CHxxUgjbYBUtE3t912WylQRR0uXrJ0YFH3XjKFZ5WSa6Sk4s3BBipljYujdGbKXlnDZ9SgUCm2Y34i+iFfd1j5fD4CmYuASknFNBe+rPElPWPGDAawn3zySdrmBzx4Tz/9dBo5ciT17t07BaWPPvooe/hi3dn3339fqlF+d//OkDx0TP3MdbpQkyv403XedX02UOBKScX0MKa6Dz/8cMISgEGDBrF1llxJxX2C65hjjklTRk0gFfcWh0nYFxU8ABfURxnk8roBilxJhS3AF2Aa8Man6gGp7777bupz3pdiXlmcUT/aAlUT9zleVPnVvXv3NOANTvdze1CMAYZ//etf02zBNw6po0aNSoNRXoeolnL4hC8AS54GABXXpIr5sDSga9euUkhFW2SQirGD/sByDPQ/4N/mUsGgDVy6XA4QVr/qCCrENwcByc3NLcbbIL/CpqdV09YuIdcGIm39E9sdBsk2/qjsquId9IXHd+5Konfm+il/m5vZl0k2AlFrUvEFjnV0VapUYevhoJYAUqFs3HPPPSnHsGkCD2IOqdWqVWNr3ji44gEuO4fVQ+rOvvXT/SWxiAuxOuVdQSqm+flOf0wL82l/GaSKU/kmkMo3ZqFM69at2X3G47RlyxYGyVGQivyyuoOQCkWTT/2L0/3Bz/iIRZxRP9Ra2OKqKeAOU/CydalQWAHMPE3cOIUp9v/85z+h0/0oi3I1atRI3TRhkIrTFWALymlQSQ2b7ofRZ599NjXdHwWpyAvV9quvvqIzzihZq2zzsqRTzhRWxf4xeXKE+R+sX5zul0Fx2prUyqSkquBRpWSWdXpRMdGL3xOtKjAZNj6vj0DyEYhSUrmKyqf08SASlwKIU/vidD8eKEcccUQpxTXYGg+pJRFpUqcK3XxY3eQ7OwQCVWs44zimA40m9l3YcwmpeGg/8cQTbCo9OGW/fPlyNouA6WdMK0NdxAYhHUjFwx4vhiiLF0UoqA888ABbG4kLCh5fxymD1GXLlrFNW7xuTItDrQxTUrFMQbVxCksMsAELefkFuIWqyKfYsakJbX3++efZlHhwlz9fv8rL881RXJXF54A/bG7C0gKoorgApHxTFOzDj6DCCsWUb5LaY4892NpRKKl8GQBs3nDDDfTOO+8w9Zcrrlx1xncW3zglg9RTTz2V9TVeuPlmqjZt2pgM31TeSqekhkGcrVKZ7dP/OtCqUlKTTJf5N3lBMX212Go8+0I+AolFIOqcVKwD22WXXdi6OjxcxDWlAFZ84W/YsCE1nY/0Fi1asIcqHl7YfQz1h8NsUFH1a1JLurVX+xp04j4lM2OZXkOqGlhJrTHl9bqATrENOvbiQmpUzGwVNVU/2MYrKX9c2eV2AOXi0oFgPOLWpyqvSlf1j215VTlTJVVlL6wdUdAslrFSUlWwJVaQ7dCa7fCpE7+w/vhjPdGrs1RD3af7CGQ2AmFKKpQhKDXYbSzbscuXAmATFYdYeM7XpX366afSdapi67ySWhKNS3vUoT2aVLXq+LKGWh0otGrYjkJx7cvKi0vlVL7FrV9lPy6M2UKJyi/XdlX2xPWtXD1V+ShLV9WjSlfV6aK86iVH5UPYS5lpubD4RdmRbZwSp/1D16SKcCeDpGxXRm2n4+NAI2KWdPkgdL82q5gWrTMZSj6vj0CyEQhbk4pd+VBBsVNftqaUnwKQn5/Ppt4wBYblAZgyw9Rc3bp1U5CKqUmoqRx2uSLrIZWoZf0qdG3PzEz1qx7qNhsvdEena9iLYy/uYf4uIEE3bjyfLhzFiYuOT6bKXphNk/bo+GVbj64fUfZt/FPVaxtn03KmfgBSo74npGtSTZTUIDQFg2uzkcq2/qTKqeyWZfo3S4gmLbAZ0r6Mj0AyEZApqXzt6aZNm9J25vM1qtyTFStWpNLFHf78IGzZsVRiKzykEvXZowb1/VNN7c7NRuXU5ZpW15DllVTtoZWWUQUvplZ17ZlCVtAPVT2qdFW7XJRXvSyqfHDxkhQWZ1X8K7WSqoLHqI6LoxSr6o1KV0G/mA47awtz2Jmp24pMhqHP6yOQXASi1qQGzzV1/W+/JpXo6kPqUOsGdlP9NqMi05CbCeg0jYMLJTUurOj6bFqPaf6k/FDZVfmpSlfZ5+kq6FKlq+qxLa9qXxy7Kp+DkBuVP+iHsZKqgiSd6WyZg3Ggz7U9FUTawKsqbi7Tg/6/N5/oxxUmw8jn9RFILgKqc1KTq5mosiup3VtXp9P+XHLeteqhlWQ/hCkzSUz/ZwO0ytakllX8TWHENL/uuHHdfl17rtqjqk+VroqTbXlVOdv2q+yGtSesPl17XEkNy5+2JtX2CCob6DNdBqCCvDgQrPJflR4XalX2VenzVxbT/+aqbgmf7iOQmQhEnZPKPXCtoPo1qSWRvezAOtRhFzMVVQZ5mYTcpOvPBMT6jVPq7xZdaFFbKsmha88W2rgfSdeja98UEkX/dWMafLk0KRfWDlX7jA7zF6csMnmYvwrCZIFKEkrjQmfc8qp4yNLfmkP0y2qTIeXz+ggkEwGvpCYTV5XV/VtUo7/uv/MHWVT5k0pPGjqDfmcCQlWxEiHVtT+quk1hyja/rh9J2VfBTlwoM/XbBfyaxlQHzm390o2v7P6TtUPXj3KppKogLdPQqvKnLNN5LOavyqGR/heobO55X8ZxBPyaVMcB1TQ3oEcd+pPk2Kng91OmIVLlftJQ58p+lB1bJVUVGxfpurDgCvLCfLaFoLj2TNsf9RIUBmNxlrHEjYuqfap00/aa9oeqfdZKKnfEdFo+W9as2vqvKpct6TI/3vyR6Lc1Lr7WvA0fAfsIAFK3ri6bX5nIqVaLmvQeZO98OS25b7NqdF6XZFTUsoZaV5ApQpjL5Qzwr3bt2trTz66GmOrhHwUTrnwQ7dj6o/JFBVmu6tW1o/Inbntsy+v6L4NSVZ1hcO4C2kUlVWav1JpUFYRVZGiNq4hGdbQOvEfVr+oXpM9ZSTRqns1w82V8BHwEynMELuxWmzo2rVrqvME4Co+reLiGTNlD1jV0mtor7xunkhgnttCkGncqSHRVr64dlT9x2xP1shHVb7Z+mZZTxUllT3YEldjmUEgVoUgGT3HWhMqCHseeCi7D6rMppwOLyGP7YwKquAfbEoTfEbOJFq5V3RY+3UfAR6CiRGCvplXpom61nTUnG5VTlxDlCppFOybT/XE7ytZ/FUzY+mXrj6o+XX9VEKSqh6dnqj5bf1X+xbGrGyMxX1h9pn6sWrUq8jD/CqmkJgGfcZVQVXkT+I1q348rcui9+cU2Y86X8RHwESiHETincy3ar3m1rPE8KWjRUZRcwKyN/+Vx45QIZ0kMHhVUmdapa88UknTGlSyPrj+29lXxiYLEOPeBafxU+VXpRkpqjRo1QhXAOEqnLNiZsqeCPxU8lnW6yn8xnd80r/1A9Lv/qVTVPe7TfQTKfQR2b1yVBnSvVepc1OB0ten0tcvAZFqZtYHMqPbq2EtSSTWFIR1/XfSvqV+6daqgxnW9OvXp+p4UzKrGp41/tnF0DcdQUsPihs+3bNlCOfgjNze3WParGTZrUKMCZmPPRhnVgUtbP6P8MYFKm/qDZWTxnJVPNPYnm2Hry/gI+AiUpwic0akWdW3pVkXNNFQG4x1Vv4u+cQ1xsMc3Ttn4N3PmTBo8eHBa0fr169Odd95J7dq1K2XS1n9bKNFtU5T9Dz/8kGbNmkVXX301mf46lw5ExlEOeft046PyRxWvpMrr+h91v6l8F9NV9em202jjVHlXUpOCWZXdOOkmUGsCx6/MIlq83mTI+bw+Aj4C5SkCbRtWoSsOqpO2qzxMQS3LdtlCla7PSUGt6iEs+udCSV27di29+OKLNGjQIGrYsKH1aQEmfuvGWMw3ceJEptz37ds3tDjaMmTIELr00ktZW3QuXb9186nq1LWjC1th9SVd3ta+63K68QzGqUyUVBW0yToziel/Gz9MoDHqJiirjVPcpxl5RON/Vt2mPt1HwEegvEbglH1r0gFtqsd2v6yV0yhlx4VCxu27gmWZnSQgFQorgDAvL4+aNWtGjRo1ok8++YQ1p0uXLnTNNdewvwGDuKZMmUJQYO+44w6mwAIUH3jgAVqyZAnLP3DgQHr33Xdpjz32YDCM69Zbb6VOnTqxv6F2vvbaa+zvPn360MUXX0yLFi2it99+mzZt2kQbN26knj170siRI1meVq1a0YUXXkjPPPMMrV9foojAXtu2benBBx+kpUuXpnUtbF500UXML54Of2+77TbmL5RW+ID2oizPr4IpVbruDaILWXHrS6q8rv9R95turJAvrD5TP4yVVBWkZXK63gYCk5rmV8XFZboKrnUV1eEziZZuMBl2Pq+PgI9AeYjAnk2woz+Zc1FV7S8rqM2EYmoLxWGQOnHAPqHhPGbonLS0NWvW0EsvvcRgEuojIPW5555LQaeYefjw4dS9e3fq2LEjPfXUU9S0aVMGgIC8xYsXM8DE3/i5YA6h2CX99NNPU5MmTVg6oBAQDNidP39+6m/Ug3zHHHMM8+Phhx+mK664gvbbbz+moKIMrn79+qX5D6AdP348XXLJJVRQUJCmpKKuadOm0dlnn82gFmXhFwfTq666ivnwwgsvMNBFvfDhggsuYNBr2y+y4KsgSpWuuj94elw7qvK2sOu6nMrPsHhxP1Qbp9LWpMqm+22hLwllNClojQOFOvFJ0r4Ix8F6ZuYRjfNqqu53is/nI1BuIjCgR23afZcq2humgt8TmWxopqHWlWIqg40wWHIBqcHpfkDq1KlTGVCi3oULF9JDDz2UploCUqGknnjiiUyNBCiOHTuWTbPPmzePHnnkkZRaCkgdOnQonXDCCSmllUPx119/nQa0gEfUfdRRR9G4ceNowIABqbWkgF9cmO6HXwDmjz/+mH3WuXNntu40DFJPOeUUGjVqFINVrE2FT8OGDaP+/fszhRUgC3UW1yuvvELdunVLQbYr+AuOfRW02UKYK39V9avSVfe6qv2yeEW9NJjai5ruRz1pR1ABUsUvM1njKoKSqoJGGxhWxS0KJsX64kJvsJ73fsqhOStUw9Sn+wj4CJSXCPRqV52O77jzuzppvzMNmVEPxaQUtTh2ER9snJJdOkoqj69MSQW0AVLxoBZhVFRS8TkHT0BqECqRd+XKlWyt6+uvvy6FVCwD6NGjRwoIZZDK+YBDKtRQrpBCxdVRUjGFz9VW2INKBnDmkPrdd9+VglSu4JrCT9h9obITF/pEOI1zb4b5Gdc/VftN4xbXXoVSUm3gMi70lXX5uPCbt5EIR1IVbo9zu/iyPgI+AtkQgSZ1qtCgA2pR/ZpVIjdMBV9Wy9J318qmDsTGgU4RMnTtJKGkzpgxgymLQUht3rw5mwoHJEYpqXxmFKrmG2+8weAU6qTpdH8QesWNUz/88ANTXAGpfOo+SkkNm+5HGSi/MkjlyxVs+kVn3KsgS5WuqsMFVLpULuPGUdUe03hZK6kqOMrUdL4OJEYNEtd+quJikh4F3S7tfLWEKHchO2nMXz4CPgLlOALYLNWjdfSRU8HvlbJWQk2gUhcKTbrQFSRH2bFRUvsN+TGtGZjuDq5J5ZCKjIBDvrHpT3/6E5166qm01157pU3hi0oqwJRPw59//vnUu3dvlhcX32R1++23p465Eqft+aYlUR3lR0fhMxyZVa9ePbaeFcCMjU5Y/9qhQwe2JhV5X375ZVb/eeedx9LQFsAsli1gGQI2W2HjFNag8o1TgFSsQ8U4QHnZdL9J3yOvCqpEaDO1LebXrUdVR3lSUG3u12D7VBunpGtSbRVLWfBtITOb4dIGil1BpyqeYfX4n0tVfTX4dB+B7I7APrtWpfO6ZH6zVFlDrivIDOvduHDharrf1g/dcsE1qbqjXde+rj3ZS0tUWdf1q+yp0nXbGdeOqrypYinCuC1cysqp/FTdd0ElNWivFKQGDZb1GlQVlOmk28KzCtbjpGcaWheuy6E3ZuveXj6fj4CPQDZFICeHaFCP2tSu0c5pftlDR/w+jILLsmxbJqHT5mEsg6j/b+/cfiw7qjNep7tnmsE3jO/OmAC2I3zBgB0EOEpACoGAFAkeDBJIEYkUJa95zEP+g0h5z0teeMgFoQg5SiIUOkqIEgcLyIAxvgB2DOPLjD0YfAFmPBPtbo5nd3VVfd+6VO19TpcllPSsVWt9a9U+u35nnd2n477GPrlJ6uBnrde6fqmVhVQt/KBrioUZ1g/lG78+WkCwVTdaj+wIBrX76j3Z7ZPUxeL1m0IOTksXbA7KJVBpje8Fv3Gcf30ihAdOsi/t7tc70Dswlw588G1HwkduafPLUnOcnCJIlOyTF/SNIagEqUjbVPCBdKXeBLFrGD+2btaPybl807Au0MrWPPazwGqrSepY775J6pEjR3afBRn/Z5lU5iARQVjrdUhPTbsEfks6xnFyfj87F8LnH1qEU69oLu2+pnegd2CKDlx36Ub4o1/fDm/Ymudz5a2h1hsyUzAmheIxpFr1WddLr1EttLB5UHzvelmoZf1Qnag+Zn2NX4waX9dIQ8pee4K6zIl+cSr7cb/3M6He8RDczWEiWrowGH1WKB3yx28yvnM6hH94VHPJ9jW9A70DU3Tgvju3w7tvyP+yVHyfYKBRCmGedTP6PPK1hB/JJFULR9p10l7WzsNCnZcONg7rh/rJ1peLg9Yjeymu5vEXlA/ZYz1xn0VfQTXnSWotKGUmxXOYpKL6mUnq0uf+xxfhW6fQS63bewd6B6buwDuv2wyffuf21DL25W8Fmcxhqzl0S4emNl5ukqrZOC9YQrlr52Hjs36onqWdjcf6obxSSEtdf6UcteNLYVmrJ7duLSapCBJTTWbgs3RhMJNO63p2UorySOO88Ored6e+fBa9/Lq9d6B3YKoOXHJ0Ef7w7jeE6y5d7HsMi4HE3KRUC2GWHjB6LfFrQOc4JjORXYVfnGJ7rIUQFJ+FQtYP5evQur9D2r6i6wHZEZSrJqlaKPSERS0kMnCqqW9ZG6MLxbfYWR1jv1S+B58J4cs/mOczbuzNp/v1DqxzBz55+9Fwz43l70Rl6o9f/ww0tnwcgNHD1FmaCHnWk9Kr/bi/5ZsGLaSwvWfjs35zzeulH8EdsjPXO9vD+E1Zap22blQH+gqqs2fPhl1S2dnZuTD+s6gIchAseT+DysChFpIt0OgBxewk1MNvrPf+x0M48ZzmMu5regd6B2p24H3Ht8LvvaPNb/NL66gNlUgPM9lEMeJD2QqxtX5xSlKH1hdBhCUuA+Fa+LFCmldea/+QDmRH+6PVl8ur1ZNbN0Bq6TpJ/nY/grYcDGohURKPgWOkf852VB/75oHxe/VcCH/78CI8/RK6zLu9d6B3oFUHbrpiI3zu7u2wvan7pEMzOW1VG4JDBmqkWmtCrVTL4G/VI4UEab6W/qX+sXXW8LPoQnpa2JF+jT0Hu0w9qXxsvJWapCK41EIyilvTzkIp64cmu3Gcp34Swt98J4Sz5zW3276md6B3wLMDG4sQ/uDu7fC2Kzc9w5pizXFy6gmzUijLNRMd1mgTtOu1+qX5avmzcaf000Ddcg2aZM7VzkJk3BvpOrSvByapCIYQBJU+5q8Fkdq4pQtP+3jBuH8luEV9ZuOg/YhrTNX1jWdD+Ofv66Y26Mbb7b0DvQN8Bz5265Fw71u29n11XAlCPGGNV1n2bA21WkhjYNOjv+gQZnRI9kbbD6lO1p/1Y6Fu7MfsDwOBbJySH6oT2VH9aD1jT11H2nWM3lw+CfTvm6SmvoIKwRSCJCm01sqH4s7J7gG3knqGfF9+YhEefFpyK+y+vQO9A54duOv6rfCpO/2fQ2Wg0fpMpqUPJX2WuCmYYWAE5dRCoJcebX4EI3Hdtfyl+hFkTgmtCLZqQi3aH+lEE0EnsnvnW8Y7AKkIbtYFSpk6SrCI1qM+ju0t8qB8r13Yez71yRfRLbrbewd6B7w7cPUbF+Fz79kObzq2sfvMYvx69c7nGY+B4Fb5PPJIIaoEdxoo9szP9APBjrU+TXwL/KX0WuKx+pHfHOypPjC6UP9ycSX/noPgtZykIugrNdzjY34UH+nznqSy8Z59ee/51P79qcytvfv0Dvh14DN3bYfbr9U9hxq/vhlonOvkVAN1aBes0Dc+PD36ZtWDoMIKlal6EaRI+qLRz+b38ptDHNQny+QSTXhR/RL4RJPwUh1DnuwkdSkCTQylH+db4iG4Q3CYsjN6WMjT5Gf7zPqhemKN8f49dDqELz3Wn09FB1+39w54deCDb90KH775iFc4cRwGauP7jziJYIEV4lAq7/gIJiR6kO/Yrs0rXdfCn6mb1cFAEfNmyDOfBvrGbxZqrEf1WSA4B7GpviMdk3/cj6BKO9msFXd8s0ZQ6gW3CM6ZPBLdO0+G8F8/Ym4b3ad3oHfA0oFbr9oMv//ui8+hxjdx5jC15PdYK4Fcj3zjwzue4Hn0ywti0eGLeqFdL10nrdfij2oe7AgyU/tvhTjmukF9RfY5QKdmgorqksKsNN7KTFIRZM0BSucArahPscZc377w3UV47AxzS+k+vQO9A5oOXHlsET5719Fw3aUbmuX0mvhNLAOVko9vaSEZR0aPJUcpviauFNJyOdBhzaxj4CqOw0KgFAZZCJPGlfYJ1cfGQ37IzvaD0WuF8NR6pF8Kn6hebbyVmKSiSWJqAxhoRXEtdhYWrTrZPGO/Ul1Lvx//fBH+7uEQnn9Vcxvva3oHegdKHTi6GcJn37Ud3n5lXUCtsQu1oRJp9oLEFCx5wLlVn8d61MOxHcFKCnIlcMzG9/ZD0MTCspcuFKeF3RNWUX9z9TB1jnXug9Strb3v58tBnxYGW6+zwCXzeIE1PgOJSAcLpwiCS/A6fNH/Fx5ZhJ+dk9zyum/vQO8A6sB9dx4Nd12394tSDPTlPtZGH3dLYAJp1tqZ+rSx0aHrUb8HNFrg1yO/pL8IIjygldHD6qjhV9KH8lntWviTQDeqD72ucnbJvzN1Dj7nzp0Lu1S6s7NzYfie1Pi/Dq2L1w8RLWyvCpSm6nvkhUX44iPMLaX79A70DjAd+PivHQkfuGmLca3iE9+PWkMkKsoKZa3jIyiR6EG+GgjwgEoJ7Ev7Mfgz/7Fxa/hpoE4CjehZUWS36vOGUo3e3HXQJ6nR7qDJo9W+TIcmpSjPOI5lspt6UxLH+/ozIfzLD/pv/DM30u7TO1DqwPCb/L/9dvwXpdDkNH79z6nrraG3FtSysIN6b9Wn1WFZh2oa22tCJgPHKD/bB4kfgkIEaVPbkX5vaNXmG9bNZpKK4I2BulQjEOzVtqO6WNhk/VA9DJSm+vjVHy7CfzwluXV1396B3oFxB+65cSt84rb2XzXFQKPl42jrLjP6LDmskBjn9orHQpF3fgR1pXzMPkjrQnqk/ZbEQ/DkBckozxztaB9zfWb6n4Pg1L8fmKQiqEIQVOPxADQpLG1wLbhFfZLYUX0lewo6UT+k8Zb+wzR1mKr2/3oHegdkHXjH1RvhM3f5/8lTmQrOm4HGllArhRSuyote6DBG8bz0aXVo80vz1fKX6md1SPwQJHrB6hwnqKhPFuhM1SvNt2+S2voXp1IXBgPBCOoQpNW2I30MJCK49oJgKeR+8dFFeOR5dNvu9t6B3oFlB45fvhH++L3brr8gNX79o0Ok9U4wkOupSQo5bG6vuNY46FDP1dNqnfT6Y/1Z/TX8LNAq0YPy1LAjfWh/cvZcXG2+5bq1mKQiKKwNpSg+0sdCq7cfc7NOvWn4/EOLMPzmf/+vd6B3oNyB4btQ//QD27NukwQqmYmStVgr1KH83vGt8TzXo9oHuzYfgo04N+vP+i3jMxAluU6ZeAgWmXxMHjRpRTpSdtRfxq7Nq9UzXje7Sep4QpAq0GPSaoHG2vnjCQmaqFr1xD1G8Zb+f/XNRf8OVeZE6D6HtgPDd6H++YeOURPU+HWf+3mOzZRAbg39WujKaakZT1M/gpsSHDLwNIa/OfgjaErViyCKqYvNi/YDxVkFO+pnDj49oDS+HrOTVAYWtRBZakDpmVYEl5q4qE5POzsJRXWwcTz9Un34y6/171DVHDp9zfp34NjWIvzZb/lMUOPXMQOF8TOjLZ8hRbvrDYEMpDGQ0kq3tX4EOUw/UK2D3ZLHMz6ro7WfJJ8G+sawNsV6VF8O1hmIl0BucpKqgUELXGrzadatGnSyk82p/P7igUU4e565JXWf3oHD0YEbL9sIf/Le1fglKTT5yMFuy520Ql1Oq1fcGnEk/dXmRxBS6ptUH+PP6qnhhyCQeZODdCF7bShF+UvQWesxBHT/GewHIDVeJP1tfQSBCKYssFu60JiPza3r2cklyoPgm8mD9mFsl8aL/f/6xCI88zJzG+o+vQPr3YE7rt0Mn5eJcpYAAB84SURBVLpj/1/uy01Cx4cSmnxK7fHre8quM5NfT31aaGsJs5p6EWQw+pm80v5Z/Fk9rB8Lk4cBShH0outpLtC6spNUBGEMDFtgEMVH+lhIZPN45Uu9SWEg9kuPL8JDp5hbSffpHVjPDvzmr26F37l5ur8kpe1qa4hEOqXQg+LFdu/41nie65leaPMhqCn12QMKEXRZ8nvoy0Fd6s1oKh/qbwu7VhfqXy4u8+/7IHVzczNIJ6cIoqTxEGwx+WrCpzU/qi8FiaULAOlhYVjql/L/zx+G8O9P9b9MxRwU3We9OvDxW7fC+45vrldRv6xmaoitnV8LbbnNtsbzXM9ckAh+rJBviY/gh52cevshXciOPj6vbUf6PGEV7T+a2Lp/3I+gqfXH+YweC9Sy0Il01IjDTEBZXSzEfutUCPc/3kGVORy6z3p04BO3bYW7b7g4QWU/3k9NWKQf66NnRpnDufYu1IZMK0Sh+q3QWNpnlHtsR4e9NzRL87H+0n5q4iIIY14XKC+yj/cd6ZmjHdWH4LJkl0DwpJNUBIeljbPALsprsbeGTQ1kMjdG9AxvCVofOxPCF77bQZXpc/dZ7Q58+s4j4fZrNla7iEg9A5UxHNdsgBRqpFq84teII6kFQQUDsUw+aR6Nv6eOHCyl3jwgWGThFsVBduskFcXX2NE+1oDWQedrr70WdmliZ2fnwvAXp+L/pB/XI2hC8CPNJ4FCDfRK4rOTS6TDA5K9dZegNFXPD38awt9/t39FFXOz7T6r14HhK6buu2Mr3HLVJvU9qF4T0vjwYg7N1t1lINdTUymfRx50OKMcVnj1XI+0DnZpPml/NP5S3RoImzO0WuvRrEf7VANKU/ez5CQVQVKqYAt8onzIjqBvajvSz8LtnP1SEHv6lRDu/94iPP0Sc4vpPr0Dq9GBq44twidv3wo3XT6PCWp8X2AgseUkFO2qFIpQvNjuHd8rHoKAXJ3W/NK8LfyZPWV11PBDkMe8WbROdFFdjD1VB7MOTXZRf3J5mX+nJqkIsg4btKJ+sDCJ4JmNM4VfCkpT9bz0ixD+8XuL8P0fM7eh7tM7MO8OvP3KjfCxW7fCtZccnsdZGOituWu181uhzxuKrXoQdFj1SvVZ9CD4YeHQ28+ii+0HA7VIR0soRXXl6kF1uk5SEbzlYBatQ3YEe7XtSB8LkcyNnplYM/nGkIn6I40X+587H8I/fX8Rvt2/oorZ4u4z0w68//hm+OgtW2GjMZ/GrycG2nKTUuawrt1+KeRo9dTKY4071XoEEbk+I4goQS+zd2x8Vn8NPwSDaNLIvO5QH2rZUb+0ebVx43xVJ6kI3mpBK8o7pZ2FQ9YPPQMc97gG5LIQ+z8nQ/jKk4twgblzdZ/egZl04OhmCL97y1a458b1/IopZrI25eMBVqhDl5FXfHQoIx1LuzZOq3XSPBp/plds3Bp+CFqR3QK1qB4PO9KvndDm1pXyHZikslBj+e16NLnTwqsmrjcMWiGQhc6p/Nh+jf3GEPvEiyHsPNn/QhVzE+4+03fgVy5fhI/evBXeckXj8en0pWcVxG9KS5DHTJCkpXpBZS6vV3wEC2zdaJLFvMlgcmn1avR56mF1e/lNEUcDjeM3PVqoRDCtjStZt2+SuvwyfzRpzEGkFi41+RAsIYhDdhRfYkf1MZNIid4p4uWgNHVNvHpub6J64jnmVtV9egem6cB7btjcnaC+YeI/IsVAofTbA6bp6F5WLwhENaTyeECzVf9U61m4KkEv6nm8v6w/68fsH1unxA9BIqvLEgfp9bBL4BFBMLLn9Mb/fgBSY5Gliek6QakEAksXmnWSysIv68fWJYHMwdcj7oNP78Hqa/3zf+Ye3X0aduAjN2+Ge286HB/vo7aWYC8+nJnDGuXL2VtCp6WOqSB0DAWaxzMQ5LSCV2n/2EkuWx+KJ4mDJpFzt7eG1lS+tZ2kSiCuJnSyMIfgVlIPM0mtBaVsvcv8T/10Eb7yRAgn+9dUac/uvs6xA9dcMny8vxluJb7/NIYC688MDLIT0/j17dgicSimLnHQwgIp5KDcc4vHQpIVWsfrUY/GdgR5KV2l+NL+s/2R+LH6NFDH9hnpZeyoDo1+tN85u+sktQQ9CK6kk1gEYwiCprYj/TXhkLmRoP5I9Xn4//y1vYnqN59lKug+vQN1OjD85aiP3rIZrther+dPGUjMTd4sE0V2lxh9bCzGTwo9KCaCA8l6Tb+1+aXrpP4sfFmgFfV2sDMQxfSdrZ/Jh2Cx9oQV5dfYUX9KsFrKl/24vwSXc4JWBIUIypAdxZdCGgP1zCQUxdHoYvMyftL8g//Xn9mD1bPnmVtP9+kd8OnAkc0QfuOmzfCht/aP95mOtobKWJM3ZNaKjw5tptcMZHnrR5CVysfWIqmH7R/rx0IzG0/ip4E+id4p4qP6tVAar6OeSUVQiuypBiLI0toRdFrtc4ZWBh5R/fFesf6sXwpex7qHP6f61acW4QcvSm573bd3QNeBd163sQuo11+6utPT+HXPQKTmmUVdh/GqVYHOMTR49g8d9rkOeqyTThAZ/1SfEERJ+snWXcOPrQP5raM912+0D+hNkXiSiiANwUrrCS3S62n3gETUvxTklS54Nh7bB2l+rf/Xn12E//5RCC/+HB9y3aN3QNqBGy9b7MLpHdfO40+bSvW39Gegt6ae2vm9Idkab6r1CCbiPZ6LP6vDy88rzhjm5witqM5aUFqcpG5sbMDf2p7jM6YI0qx2NCm22KUQx0Knt59FJwPvqfg//UUID5xchK89XfMI7LEPUwe2t/Y+2r/3+EbYTPBpPCnK/RxPfqw/x9d/7uc57lVtiEQ1W6EuF98rrjWO53rUy8EuzdfSH8EcM+lF8DWGRzaeRZdED8qjsaP8jF2bN7Uuznf+/Pmw+znXzs7OheF7UuP/EOzMEVot0MjUy0AX87gCG2fOflJ41fg/+ZMQHvjRInzvx8wttvv0DqQ78K7r9z7av/aS1f1ov3RTTx2uLDxPec1IIUeqtVZ8dHizOq1x4skTyqvth1RnLX9NXARRLIyyfigfspfyoPo97Eifxp67TpHefR/3WyepCA5ThVmhcO7rx1CGbh6Dfa5wq4HLZT0MZDPxv/Hs3mT1zM+YTnaf3oG9Dhy/fBHuvWkj3HZ1/2jf45qIX8+tJ6m182khLtdbdAijPdGub7VOmkfjj3o02Nm4Nfw00JZ6U1l6E6qFPFQvY9fUp40br6s6SdVAK4K6qaEU6WNga7zhHUoXr99cmBvRK+f2nlV94CTj3X0OcweOHbn40f7GxsXrLAdZc+2VBgrRBHXKWr0hENXinc8rHjrEJXUh37Fdmldar8WfqYPVL/Fj8yJYW5VJK6pDY0f91kL2gUmqBMJShTAQWWrAlL9YhaCamQh6QifzwkH9ZvdTCtdT+z81PAJwchEeO8N0qfscpg4sFiHcff1GeP/xjXD1G9fro/0a+1h7MinVXFuPFKKQfq941jgIEnJ1SNdJdVrio94P9hz8LNdq8iNIY2HU8rH9WD/SU8OO+qaFTma/xvXsm6QuP+7Pwedc4VIDyyy8WaFTApEsBLN+zAuc1cf2Swuv2nUnTi3CN57pf7GK2et19xl+EWqA07tv2HD7Sin2F6ni61f78yruUW2oRD2RQhOKp4UbBgIZuInjWOtDsOGVz5IHQZakbwwEtYzH9gX5tbCjfUjZGV3auMO6A5DKwsKUE08NlCIYQ3YW0lAcZGf7P7WfNH9t/4dOh3DiuUV4on+/KnsGr43f8GX8Szhdt1+K8tgkBiLjxwNykO2hh4GinB6P/FboY/RLdFr1eKzX6mXWIYhJ9dMzLptf4oegi4FglG8V7J7QmqtXNEktTfAs0KqJK4HG0gVVe1LaoVT2zCnbrxT0DtfR42cW4X+fC+HRF5jbXPdZ5Q4MXye1hNP+sX67nWSgt6YaK5Qhbd7xEWxI9CDfsV2bV7puLv6sjhp+FmiV6LHmQes9oXMZKzfZRnUv12UnqSkISBXAQJ7nOgSnCHKQHcVn7ayflx52v2r5SeNq/dl1T74YwvAowLdPSW7r3XcVOjD8QtQAp++5fhHefKz8zGnu43r0i0Vzt8evgznt21QQW8pr6U+H1gui9iH4iIPlICbl5zGhlOZn60F+yI6gbu52VF8JVksXWPHj/hxc1ph8IljTwrAEFkuNQvokeUr9Y+OwsFbLTxq3lX+c55mX9yarJ54L4dx50b22O8+sA5cc/eXk9PqN8KYRnDKvp5mV0lQOA4394379llghdg7rJdUjGNHC5RjCGBiVQNsU8VCfkF1SX2n/0JsAy6Sz1FdL3HE9azdJZSHPA3qZwxHBLbJL4c47njQ/2//4RcXq1q57/tW9Z1ZPnArhlbOSW3L3nboDw3Omt1292J2eXrZdV01u8pp6HWjgLzehjePnfq5bvS460wddZG6VFfJQFmt863otvKXWSWFtFf0l8MfUx0AeG4f1qwGdVuhFfWXsqbpQf6tMUqeatKK8FjsLXwi2kF0KhVPFk+rU+nuvG/7U6sOn955Z/b+foOOp26fqwPCb+gOY3n7NRnjHVRc/0pd8DB8f0lPVUjtvfF9joDE3Oa2tNXdI1dRT6odHvehwRjmsEKvN32odgpC4P6w/q7+GH4JIFkbRJJKNg/Sg153W7rkuB9H7IHVoSG7CiGDIss4Cj8xE1Brfsl4KWdZ64osG7ZtGHzNBlsbV6rasO/lSCI+9sAiPngnh9CvoKOn2Fh248bJFuO2qRbjtGvy8aQs9hzHH3CDXCnFoD73jW+NNtZ6FOS1U5iAktz+sHmm/akCwBhLjN9E5XagPyI76jtYzdk39bNxdvyHBzs7OheF7UlOHfkoAgh8GtrRxLdDI6GYgjKmPjWOph90vix9ThxZK0X7kLn7vdY+f2ZuuDv/rjwOgY93XPvyW/u1XD3+2dBFueXPbL9/PfbwvmdhqoE4aP359+e6AbzSmH54Za+eTQhCqDR3OtdZr80rX1fKvGRdBFjvRZP1QPmS3TGBRHxk70peya+PSk9TxTTIHl6sInQh2kB31RQpvXvmkedk6LHG1sKtdh272musVxUzBB1pTsnvHS71ZyR3yFt3sWgmssTG7n6wDEshjDmFZ9oPeEj2WXDXh09Inqy4EA3HPtPkseZh9Y+Ovgp8G6pZrUH1zsGvqY3QPcXf9hv+nNElFkz4JtCIYQpBW2470sXbWD9UjhcKp4kl1pvwlMKrNZ13npds7Timepq/MITL4rDtk5iatcb+9fmb7Pie/VlCZq1kLWWwP0WGK4njp0+rQ5rfkQz0Z24c8zH+sHtZvDIEIspg3HWxeVK+H3TppRf3Q2HP9QX07MEmVwFUOTjVQWzuvNT4LNxJIZF6YKB6yxzlYf9aP7UtJhwSipLq0+mpBn1Z/7lopQSJzfSEfycfhKFYLuwSaGbhi+htfv9qfrXpSN3vmcK29L0xdnhpK+TzyaKFvDEXxdaXRhQ53BuqZvNp6pfpYf9bPG0K94rH6kd8c7Knrh9ElgdzdeMOCYZI6vHCG/+XgsxS4tA5BK7Jr8kqgFOW32KWQxEJMrt8toZS5wUnrL8Ehk4/tHwN9TD5tv9nY/eN+2V8sY/va/S52QAKRLaBXosdjH7UQFueeSxwECV66LXmYfWPjs35ekJnqnwS6Sv3XQJ+kLo1O1F/Gbsm7NpNUCZRaoXeu0FrS5QGLzI1FCom1/b0hUqq3lD8+1Jj+MnDNXAfaXJJJpTaH5zrJJJiBI0n9NePFr2fPnlljMXVbc6BDz2NSOT785xTPCsPDesl/CEKs0GuJz14Hrf288lnioL4ydpRfA9Xo+ovtokkqgrOUYHSor7pdAscMPKB+SGGTjTeXuFaotE4epf2qDY3Mx82SA0cDzcx1a9EwXiuBwBgivDSsWxwGGnMQ1ien+GqwQqMXDCPoyFXSah2bR9pPTVwEX8x1L8mL8iF7SQ/S0cKO9GvsS1g9AKlSSPB+PEACfaXC0cfhHnbm8EbQg+yp/UB1M7qkUCr118Kiph+WiaQ0HwN5+FjLe1j1MPok14ellmGtBjqtOft63w4wkOubsRxNCjFSbd7xESQgfR7rUY6xXVp/S3+mDjSpS70p0ECUJg4Lv1Y9U6xH12luX5h1+55JRZCIDlEt/NWKi+rRwJcHJKI+eevW1CmBGbR/JXhibjxS/QysMXm9J5nSPiGN3vrmlg/pye1z6nphYEsC1XOKF9cr7VtNf6ZPnvml0CTNbY2/qusRTMR9rOUv7d+qQivbP1RfLTvSZ4HSA2+ahn9Y/uKUFCZKk9QS5CBIm4OdgTRGp0ccKaQhXdJ4c/UvwQhz+Ggnvl4QzMRhrh+m1sGnNdRK6osPH7am7ufbAQYqc48H+CrZi1bS45FPCj0op1c8BAE5Hdb80rxz8Wd1sH7L/jKQx05ILR/bS/SUrlGmHs161FcLtK7MJBVBr8U+hp3SBqFJGLKzeaRQeFiglO1vbg/ntL4GlFnrQwdw6U1BjXpYPVq/+NCY6yQ17ru23hbrGMitqcMKabG2ucWz6kEwYa1fqs/iz1xHDJR5QOYYIr1g1BIH7XMLe2p/mLzjdbv+wz8Mk9Th/3pPRtGhuep2DUx6wLQGdpkXNNqPOEZL/1LfVglKmX1g6mkBhVNPXnPXmwSWc9AUHyqWfam5Nr7uGQhEsF1TL4rN6EcxJHYpBLGx0WGricPAUgki2ZyDn1a/dF0Lf6ZuVscUUFvSb9WD6vawa/QzeV+/zy8hNQWo3tCK4ApBj9WO8kvsDDR56fXWJYXrufprdZUgh7nhMZAkiVMrXg7yvB5zkNaI4Am9XqT5ur+8AwxEzuXjfg3UlSBvTvHQIY52Vrteuk76JsDij2pewjfrx+y3FRKXWti+Mvk0UDjWMcV6VH+ubnqSiiAJfdxsgV3L5BEdesiO6k5BQOkCqJHPA5a1sMfWo41fgizmRmSFMet6q35Uo7c+CdS2mOSi+i16NTCWut5zk87U4VRab9WTOgSYQ1jaY6k/U5c0JuNfysusz/lIIYuJY9UjWa/VjyCjVKdUH+PP6mH9JBDHvK7YvC2gtKQX6aylT5I3+UwqC2cl+ESwNnc7C3+oDjbOnP20kDl3iE3VxexDbs+l9aKbsXc8CdQhbR72Pln16KIthgQimcPZpqb8i1I18muhjYFPjV6rHu16BA1MvczeS/MgSEq9GSzp8M7PxkN+yC6BaFR/DTvSz9hTunbXDYblM6kITtGhqZ2oorxzsjMQw/SBjcP4sf3R+Enza/0l67TQ7AWlXhPMEqQxN3zk46UT5Sn1NQdBbMzuN68OMFDb4nGAkg5Lx7SQx0DcKkErC0Vx3QhGUv6S/ZoKWtm6kL5WcVAeD7sGdpm8cVz6F6dSghhoLcEHs77UCCsMMvkZeEI6WDhEeqRwxsaTxp3Cn9mHAxf3wva336X9K+WPDz/JjZmJa4mXW1sboq2aJZNYBFfjQ3n8etZcd5K64vi5n5F+Bto0kCSphfFl6mDisD5zg84S1Gn2Bx36DDyzvRz8pPla+DP6WR01/DQwF9+PcvAr0avRgeIzdmte90kqglIrdNZej/Qzh5YEWj3ySaGRhS/tJI6NL9U9ZwhlbpTIR9o3STxPSEZ5U/uK4ISN2f3adgDt2/jw1ECWtBpv6PSGxlI8aa0xFGr6iyDCC2IteZi+sPFZvzEEIohi+s7mzcEmC6VeupFeRmeqbzXizn6SaoE4dOhb7VLI8srnnVcar5V/CXaYG5sWsq15c9rQ/jM1jX1aTzpb55P2o/QmhoEtz8lsy3zx9Wrtm+d6pg+t8nnk8YJkdJizWhFMeEO4Jh9byxLKGX+2f6yfF/zNETZLkI3642FHbwIQ7CYnqSyE5CaG6DBGk8YWdo+JKFMnk2fc79KGonylQ3qKuOx15AV1c4FSqw6vfjA3+ymhF+mzQGN8WKBcq2qP7y8MFMZ9nbJ2Rq+nPi/ITMEIM3HL1YJgAPVAu17bD2m+Wv5S/Sxks3pRPEkcC0xKIFsDjSg+qjPXJ7RuyHtgkmqdXCIY0tgRnCG7BAKRPgY6EWRL9DD52HhSaGT7Ko2rheka6yT99cpfimPRw8T1jI8OTglkoljdPk0HJBBpgTS2OimUsHG9odMrnrVeBgJSPbKsk/QcQV6qj0x8Vr93fhTPSxeKMwe75rpK9a/KJBVBE4IfBHmMnTmMrXFQHagPWuhBurXQKKknvnkyNw42vlZ/ah1zHTBwx9RXK06pLk19bC1z+3g/hiAJBOeu15r9Y/tc8ov1MdCI+uKhSxuD0a+NjQ5FT4i2wuOqQqy07pb+zHXjBZHj/WNev7m8CCZZSEdx5mBHr89cH91/caq0YQiu5mAvHVosZKE6WAhj87HxpH6t/D3yaGBD2t9Vh9CpoRPBk3U/mEOq+5Q7wEBky8cFGD2WPS3F94o7ZRwEZbE2KVSyEFXKw/QHQZZFhwUypXlRHcjeCo6RDnRdaaFcPEkdw4MGPtGhM3e7FJ4QnKJ6NfkkcOadX6q3BHnMjYrVn31HNvFXUqX6Jdk/1KPWELru0Jmb3Mb76PUz2t852mtDJKq5dn4ttOV0W+N5rke9HezafAhytNAq1cPqmNIPQbLVXvoEAdXN2K360HUIP+5PBWBgbAqotUK1FLqYPjAQwsIX68f2QVqvNK42vnZdCprQC2Bst65vCaGSuljf1pCLdNX4eB/lXDU7A2nozcSUNdeaZJYgyHMSLIUmBl41+4FggskreRxCmm8u/qwOiR+zX8zkkek/E6cmNGrzo36W4hYhlYWFHKwhqJrazkIX0inpEwOt3rpYffHFzdbdKr42j3VdCT4l+1nqryUOE9czfu4miGBIej0xN//u07YDGiiuqdALEhmo1dThpc8aB0ECA7FM/VKdFn9WD+vnBYlsHNZvjtC51KSFVnb94KeepJYOPWbCWGr81Ou9IFF6KDN1S2DDO78V9jR6JPWWYJK5UXmt945TC5JRT+Y2WZXAuBSmxjfN8etQc/2hvo7tcfzcz9J6UlDCHIoS7Rpfpg5NXAayPOuXwlUtfVYdUnjV5rPkQZAm2VcEVfF9APkzdkYf6g+ys9DH6EX91tiR/pIuapLKwgmCEAbCasMrgmvmUEJ1eEEu23ep37r4l6BFc9Ch6xfFtK5nIAxpkNjnBqGaSSzzepX0ZN18GShEfW/ZEy0ESTXWymONO4f1kl4i+IhjSevTxGf0s3Fr+CHIK0GtRA/KU8OO9CF7ShMFqav6cT6CBmSXwhyC1xr5JIc0m19a9xT+krq1+mpDYwoOmBss8qkVV5M3B0koVrfPswMa6K1ZiRR6pFo0h2oqx9RxtPml66T7YfFn9hJNDpcx2Dpr+Flh0QK1qB4Pu6W+YS0FqewhjyCIsZcKYtZbJqUoPtsH1o/Nx8ar5SeNq/Wfap01b2p9fPNlbqgMFGvgnM29ypPVXL9r9ovta02/uL65QSSqndGLYkjsUihCsWvGQ7k9YRjBSE4LC4FSGBz7M31g9Uv3C9WnyWuBNpTPakd9t8ZH/Uz1hoJUZkKYDA6+8gdBWm37GC4scMxCDqqnBClIH/NCrpWfrV9bHwNvTP0lmGy5vhbUMn1qCW3oY2Tp9SjZo+7r0wEJRDLP3llVSSFDms87vjXeHNZLeoggJo7Vwh9BYXyfQv7IzrwO2LoR1DH22pNW1A+LfVhLQWouieUxAAt0MdDMHMbWOOwhO3e/VpDJ9oGBLebGaf3Y27reC8pLr78cRDD9kfqsG3TGN29JfQy8ecWLX5/SfWvpz/Slph4r1CFtXvFZSMnp0a636pfmbeGP9mywszpq+CFI84BaiW6kR2NH+ZG9yIODcWdn5wKz0QzUaeCThZda+VlIk+hkIXkKP7ZeK2Sx/dLqseqb23oGzpnrhXktDz7r+PE+W/th8WOgUTJJqt03K0QhfbXie8W1xvFYj3o4tkvhQ6rPEh/BlgccLnOwOq2Tz3E+S31Ibws7e51NNkktHbYIbqz2MRQhqLboTEGHJZ80nhT+UF+9oE6aR1oHA3vsC2Tsp9Wd0h/frDV6mDo9oVaTr2Z+j54xr8d4/2r9XLueGvEZCK6RNwUHuTddlvxSqEK5rPGmWo+gJVc3grJ4Hesv1cP61/CzwORhhNID58zwD5JJKoI2dNOf2o70M4cqmuiODzFUL5OPjafxk+av6e8Jo+iwSNmtEFqCUY2eEhR6xNNAZ428uZieH8fHUNOyDs9c8euPgUT02IGnPmksRr80JgsFzCQN5bZCYwrSLLpYyPLKy0Jl/Ppj10nr8Y7bOh6qF9nZPqM4HvbUawfFTZ7LEkgtHSaaQx9BgdXOQhvKUyMOA3usLlafFAKl+aXxrRBmfWZUW18JRpl9RVBmrWuq+OhAl0BxfPhLY3d/rgMMJE75OIA3BJbgzAKHKTjwjsft6H4vFrKs+jXwMeRk9Unjs/5z9ZPoQm/K5mxnrmnVx/3ocEeTxjnYGZhg6vSII4U7pEsabwp/pm9WiC3BJPPi8MpfC2ol0KepF61hnmnV7DPK28qem+TG++n1c6u6PPMwkOuZj4FMT6j2hmRrvKnWs9CU2h/J/kvzeEMum1/ihyCReTOD8iH7+E0I0lPDzupL5V5C6k4I4UOSi6n79g70DvQO9A70DvQO9A70DvQOVOrAv/0/i0D9IfgBS94AAAAASUVORK5CYII="/>
          <p:cNvSpPr>
            <a:spLocks noChangeAspect="1" noChangeArrowheads="1"/>
          </p:cNvSpPr>
          <p:nvPr/>
        </p:nvSpPr>
        <p:spPr bwMode="auto">
          <a:xfrm>
            <a:off x="2987749" y="191386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png;base64,iVBORw0KGgoAAAANSUhEUgAAAqkAAAGzCAYAAAAMg46nAAAAAXNSR0IArs4c6QAAIABJREFUeF7snQe4JUWZhguYQM445Ix5EVAxKyDRgIIEl1XBCEZU0F1cFQOLAVExZ8FVEQzkHAZQBImSJEtmGBgGmGGGmWHCPl+zda1bU1X/91dVn3Cn+3l4mHvqrz91n9Pv+bq6z1Km27oOdB3oOtB1oOtA14GuA10Hug4MWAeWQj5//vOfF82fP3/AUuvS6TrQdaDrQNeBrgNdB7oOdB1YQjtwUQOpkydPXrTyyiuP9GCppZqXF/vbfT32b0yyYzE/ro3/b3Z+ykcqbq7/VJ62UWzcXtovWrRoZH+wcVk71Mv4T/krmR/z674e8x96PdefFI8dX0I/hLqyuw4MTQfs5wb+H9pqjGv8MvFi/pjXU3XWnB+rw48v/W1zkuyGadzNNTdvdl6pXWy+9nXsR8yZOXOmGQWpDJwykMfCWg2IdWGDjctCsgbW3DesJo824Dfkk43DQKNfXz8hNPRByebnz9XOi0F6B6VDwxxdol0HijoQg7gYLPnBSmCXgUQpj15BqAYe7eeqWx8DT7nztHH6ZZ8Dq0zfQvXkQKUFS/f//n7X+p0xY8ZoSPVhowZExuCtVIlNgWYuJObO6yfM5kAlC2OhfjDx2H7E7Hr5eluKaurMJ8Ft0Vmzm9x1oOtA9Q4wimUIktyTtDQeg87ceb2EWBZ2NXZtQKcGlvsFowzsaetgYbXULjU/Btmp14deSdVAtQ+1bUAuC2e1YbgkLgOdGqhl/NWCUAn22LzdfHKgVaqHHa9+Zu0cdh3oOtBKB2pAa7+hlIHAGAylIKnErwRJWjjzeyz5H9Tx3Lxqz2P9aRXTmH22kqpdFpACQndMA2+MElsTYiXIHZRxBhJZeOuU1NFrs/0PvFQfU7DbQWsr3NA57TrQWgdqQGmuIpo7LwbBbbwe608IPtqEWI1S6/aBha9cSK7pP6Y8Ijc2Tq/sSmF1MUi1J91+QGjb0Jnjv0ShdN8AGvjOgd3QHNZPbahl/EmQpoHoHOUzFy5j86R62PHWzrCd464DXQeqdiAGQzGIkRQ9d16voLQEFlOwVuI3F2qXBDhNQWht6PT3rxY2S+fbeAOnpPoncxbuWLuQfxdycv30EmYZCJTq0OTLxEv5K5kvwR0Ls5IfaTwXTqXlCFLcqmfVzlnXga4D6g60BaMSzDLKbagYFtaY+Iz/lILKwCqbb66dBG8p2Hbrl/y0NV7LL+uHtfOBWQuxrP1AKakoWlJycyGWgbJBVlrd3rhvHAlGcy/Xs/AXg7Aa82NwW1s5TZ212Dp8HwzUpupQn0m7CV0Hug602gEJGiXok8Yl/yykuXFikKh9nYFVFvaYPmjgkI3L9k8DaT6otfl3SV7uXNZPr+wkWI1CKguDKUhioM+HHBa6WDu2DgZiQ6CYm0eteLl+NPNKlFAt5PXCvibkxvrYQWurvNA57zrQegckaJRgq3Rcq1BK8VhIq+Unlb8PoaziytqlIDcXallo67X/krwYeGX9p+xK4oyC1FVWWWVk3zKKJguh7gETgzoW9li7EDww+WrgjamrLX8lfhnoZGFxLCipudAqzSsZb/0M3AXoOtB1QNUBCVprjIcSYvxq5mnhtxRuWVjVwF0urObOS0EvC3Ga+nLi5ebBzqthF4PVFMQ+8cQT7TzMH03OgUIWQlk7CeZq+ZHilIznQKUGMn3YZuL5+zdWn/b1FPTG8pJgMPQBnuqP5E8aT535YvW5fUr5V51VO+OuA10H1B1goDAEO36gFNyl5jPxY1CqfV172Z+BvBSMMfNZqNXYaaCvbZjM8c8okVq/NaATMa2flD8m/9j8JUpJTYHzoMEqC4FM3gx05kJtTQjVwmTMPgci24RWKZ8OStUc0U3oOtCzDsRg04WCNqAzBh1S3LYhl4VDJv8UPGqhS/qSIEFZbjzJb1vjJX4ZaPT7wcbLgdVUPlEltVeX5RnICgGbZp4LAey8GHwNwvxc6AyBmFQP2wctrKb8SlDnfhgxyqQWfqX4bY5LfezZmbkL1HVgCe1AL6BUgtpU61MKbWieVtFNQSijhPYKTmtBZS0/LMTVjlcrLuunhh0DydZmMSU1BS3M5XsJeux4bbvQyZ3Jl4UwNt+2/JX4zYVa5suBBFWhvjH5aP269hJEaqCVyUOKxyilMSV3CeWEruyuAwPTAQZac6BSgjlpXAuTjD8GcrVxWajOtUvl49ZT4j/lh4W22nAa8sfAX615bN2lyqpaSfVP2r1SXH1gqgWNvhJXy68GKhlo0+ZVOz7rj4E69w0fU0JLLr9rIDRXiZXq1IzXgNyBOaN3iXQdGLIOxCDHPZmnlE/WjokTg8Qc5VULkymIiimovVBWc+GyLShsy28M5lgYLM2LjVNqp50fXJPKKJClcJoLnVpYK1WGWTjT5uXXXytOrp/UPAai25ovwV4KciX4i8FszjwpT3dc8s8or0PGAV26XQeGpgMMTLLQmio6BV/9hNIY7LQFsawSmgthufNy4ZiFsNK8asXJ9ZOjkKJmO4+dP0pJDT2Cyj/5lsKpBuYYWJagbBCUUveDiqmfgULJj9QXCZpy/UuwVuPyvwR5MfjsF5SmTlSMkttB69DwTZfoEHYgBiMuRLQJpQwU9hNatYosC3caSGMUWxZ2tVCmydM9/LVxcu1z50l1sX5L7aT5i0GqFkI1EJgDnRIsDapSqs0bB0zoErfWT0pZTMEyC7W9gNAakMnAXy60SpBcMi71dwgZoEu568BQdaAUWkuVWGZ+qKFamGTgOBbHh7E2lgOwsBuCHBZqU1ApQdygj0vwFxuvPY/1F7OrpqT6kKWF3dDJOQdqJdjKgb4U3OX4q6GUhoA2BLq5yqXGP1OPBF9sPMaPBIkaCJbi1RxnFFMJvoeKBrpkuw70oQMSBLrw0U8FlYFIDRwy/hgo1fphYVMDfSyEsnYpWG0Lgll4C/XFnVviB75jvli/pXbS/DGtpKbAOQcuS2A1BJAsVEpxGUhkIbC2nQRxbLwSP7nQmjNPytM/CcTqd/0w8NqHc30XsuvAmOhALWjV+InBYM3L+lqY7Jc9C7G5drXmteVHgjR2nLVrC3pLldlsJbX0croGBmsop5p4tSBRgkhpPAcymaUBTH0xqGLhkV1eIMEbG4/xkwOXkkLJwGTqjC35l+rqoHVM8FBXxAB0QAOT/VRSpTxT0JQLuzF4LnmdhbsYJLPzc+20cMfmqfVb074NpZXNr9TOnx9VUlnYK4VY/+TMxg2d1GtALgttJXmG4LEkbg7ksvFK7ST4qgmnoQ9SCQ5T8SXYLRmX+tJB6QDQTJfCEtGBGNz4xUt2DFRK8CiNx2Axd14JfMZgTft6LlxqYDH3sn/uPLevLLRp6snxn5tH7XmsP2snrkntJ4S2AZ0+tIT+dg8ABkZdWJH8s9AnxdX4qQ2xjD8JwmrCaSwfCSJzoVbyWzKuhVMJwpcIyuiK7DqQ6IAEjy4c1FJOJWiUxlM7VKugSvWzkKiFTxa6tH5DkJMDk2x+LFSl/OXkZ+PWiN8m1GryYxReWklFUQwkSjBlx1k7H25y54UgiQVuv3bm75ANM09bnwZOYxCWgnDWfy0IlSCrFsyW5FsLOlMnHqkPWnjtqKXrQNeBcAckaGsDWnOgk4G3HNjtNZQydaQgioVJ1o6tXwNfiN0rv7G8SvMthWI2vtaOvnGKhdYSyGSgWIKoGspoCuK0UNmWsir1QYIaqY6U/2FQUnOhlJnXC2iV8pD2bwcoXQe6DjzTgRg8+P3RwGsb0CnBnDQey1+qi4UrJn6oLxKUaP2WKKklimYKgtvym4L3tmHVr1fajzmQyyiroyB11VVXHelJDGIkuNEqpzWhsgbkauBPA7M1/TKQyCqQte0kuAodPxL0hT74UnnX9CfVU2tc4ydVXwcmXQe6DqQ7MFagdVigtBRCU3CYA8UslEtQxuYl+enVeG6ctudJ/h9//HGzFJo9efLkRfjFKfaSeG1YRQ5tQGZNCPZztH/nQCPbP/9N2Na8FEQz9UmQxcJwG35yoFXKo+Y4A53dcoAOvboOcB2QlEPfiwStrL9SP1KcFFwN82V/FhpZKGTt2LgSRGnHc/PrtXLq58nWydrB/1Aoqf7JXgthLFTXhuAQsMYg1v1QzKmPgUQWAmvb5cAtU4/rNwcyS5TWnHiafFkoZU7JLLwyvjqbrgNjsQMS/Lkn4xTssXaaeKF+S/OZcY1fBq5df7H4qddj+TCv58JkLgzmzsvNUwN1Pti5f9fykwunufOkvJNKao6yqYGwHP8hqHVP+pr4bUGlD6UMlEl5p2AwBcHsvBzYDH3AsBAci9fG6xJ0SuOpE3es3jaglYVbxm4swkhXU9eB0Ek81hUJ9mKw4vur6UcDl5r8GBiU/LEQpvVTCrdsXrl2EkT1yq82D2ufO0+CddZvqZ24JlWCJ+0a1BBkpiCrX0opW3cKqkIAk+M3B3JZOI0pcSxspubH8q7xegnMSlDaz3EWbrV2Hb50HVhSOyAphe7JmFVSU72UoLXGuBS/BpSmICXUp1LYlKAo9OXAfY2NH4KmWD2+/9TfbP4stNX2Vyturh92nm9Hr0ll4Yq1C0FGDWVVgjMfqrR/S/5rjWv81IZYxl8JJPpfSiQoDH3gllzOj/nLyUMLi6XKa068VF1LKrh0dY+dDrQBoSyssnY5UBmDFAmqGQiOQSwDa0z8EkhmYVMDcUxdg66IaurVwHUuPKbmuWOl/qspqWhKDmSGINGHmLb+1gK1X2OtvxkolHJlobbULjVfq5DWhMXa0MpAOAN/HZSOHRjqKhmODkiQJkGWX2Utf5IfZlwDl72CXG3eLAyyUFbbri2llYG1HJi2fhn/OfBay28u1EaVVAmK+nmZ34XDfkKuzaMGZGour6egvRRCSy//M3Dn55+jYNaG0ljdbj1Snr2EVjYvrd1wYEiXZdeBZ+4MZpVM9/0tKa85fnPhMZW/lEcK9iS/sXy1rzNQxcCyD08lflkI7heMslDdCzhELiVxWMWUtXPzsXMWU1JZOHVB0f936m+Nf8lvylfNOKE82Ndy8siB3hpwGvqACuWvVUyZeliYYmG+1J8E25rxGnDLxtPadbDTdWCsdECCOr9O1r6XUJvaF21AaQwGNZAr9VGCoByIZWC6BFZz/OfWKc2rNV7Ljw+2uX5T89yxvimpuZDLwpir9LqQEFJeU+PaeLn2bc9L+ddCpPsGzlFetfEkyGPg2rcpUWKlfFLjWoiUFF4WxkP1M3mOFYDp6hj+DkgwVAKhjCIrwZRmXIJAaTwXZmPwpYkn7YcQfGhgWDM/ByZj+0mCrdx5kt9hHdfk7dqy86xd0ZpU90Sfoxj6oNr231KObceP+WegjVUQNconA3c5EMr4lWCtBCI18Zk8GJiL5auFSA2UMtjB+mN8dTZdBwaxAzHFrG1olWBNA6050Cn5j+Un5R3rZ1uvl/pl5+fa1ZrHwlnouHVfi/nR+s+1z52HGhhY9f2PUlJr/iyqf/KXADF3PKSMujs0128MLlho08aNwZLkh51Xapeaz0C2BGvDAqUs9PUaWqX+xk6CbD2DCCddTktGB1yoYhTPEnsJFtn4kp9+jLOwxUBSDeU1BdGh/khwFIN2tu5cOykvZjymNDNwKtXNxO91HAZWbU6LQWoKinKU0zYhMicfFtZCkMG8JkFlrtLZKanP7DkJqmrDbux48T9EJSjV+GGVW8YuF16XDPzpqhzmDkiKYAi2WMisbdcGlEr1p6BLA5kxCKr1ei9htQYMSlDIjrN2bUFmLb8lfhhYVSup/sk2B8osbLhv3Fw/udDZ63ihmtk+MEplLsRK8JQL1Vq/LEyxdWr8pWBPgk8GmhmYlOKw9YTgmYmf63+YIafLfTA7IMFXCj5rwqUEYe64BH1sXqE9IvWDGdf4LfEXi+O+XgqlLNyxdmw+/VRa/f4Nwt+5cKqZB9vsu/tzIa9NZZWFvl7DcQ5ksjDWhh2TbwmEhj7I2DpYmCpRVCVoLRmX+pYLmRIsp/xqIHYwsabLaix3wIUIBvZYeOyXHQOBEvSm9vewKKgpiGQUTxZCa9tJkMXGk/wM6nitvFg/aiVVA6eurWaeBjYZ6HVPwpIyGDvZ184/BitSHHZeqV1qftsQK0GgFnIlf/0cZ6Fba9cr+7EMR11tve2ABG+xbLTzWHuNnQSNEnSWjkvxQ+MpBVHKJ+aPeV0bN1fBZGGRtcvNg4UxNg/fLpSX+1rt+Cl/OXGl/Og1qRI8xcZz5zGQ1aZvJr4GpiVokGrR5FMCkSykx/Jp43UJIgcJWqX6pePAr6VEIWUQQ+uf8dnZdB2o2QEWFt2Tt3tcx+AiZC/BHqPkIt6CBQvMz372M/PHP/4x2Yq3vOUt5r3vfa858sgjzeWXX97YbrvttuY///M/zQorrDBq7owZM8wXv/hFc9NNNzWv77333uY973lPc8f0gw8+aM4991xzxRVXmPvvv9/Mnz/fTJw40TznOc8xe+65p3npS1/azPHzx9xrr73W/OlPfzL/+Mc/zNy5c0fmvfWtbx2Z5yby6KOPmsmTJ5vLLrvM3HPPPc2cZZZZxmy22WZm1113Na95zWvMhAkTRuWOOLfffru54IILzHXXXWemTp1qFi5c2MTaaKONzNve9rYmVmq/5UJiCv4YxVaCKBYuJT+59bF+WbucenLg1I8Ty69VJdWHuF4oqxqYc99FEiSWjufmxc4rtWtrvgRtqcvyoU93CapS/iTYlcZTZxspL7cPUpzUuJ8DG5eNn/KvyasmpHS+xmYHtPDpntQYWCyxT3WcyXvOnDnmiCOOaKAxtQFIP/OZz5iLL77YfOtb32pMl156afPZz37WvPKVr2z+tifv8847z3z7298egbsvfelLZssttzSnnXaa+dGPftS8HtsAwwDacePGjfxS19NPP22OPfZYc+qppwbnIo/dd9/d7L///iPzrrnmGvOVr3ylAdPYBtj85Cc/aZZbbrkRE0Dwr371q2Qv3vSmNzWxALzuJsGVu5/9eTkQmvKXyit3nlTfsIzn5inNo5VU7IAcyGQux7s7vhQGB22+CweaOjXzSpXT0CcHC48SJIX2hwRp2nxy/MX668eO9UEzX8pPA39Sv0P5t+k/edbpBrsOZHSAgcAYjDDw6vpn7VNlhPJlIRXw+KEPfai5OQSwescddzShAHr//d//bZZddtnm79mzZzcqKlRIbK997WvNIYcc0iiW3/ve98wZZ5yR7DSAE/5f8YpXjNidf/755phjjknCLeZ96lOfMq9+9aubeQDin/zkJ+Jefde73tWoo9jQH0D02WefLeaIWC972cuCdiGYaRNCbRISRLWtgObmoc071z53nl9XtpKaC3258yQ4C0GvexKWoEiaL8XPHc+dF4MSDUSG3vHS/pEgjI3fhh8J+lKfhG0prVKd7jgDjSyMsnba+LEeauOJZ7POYInrgBYS/QblQCzTZNYvY+dD6hvf+EbzsY99bFQavh8opVBToYgCPqGUbrXVVg3k/fWvfzX/8z//04xhGQBUWlzKx/vxl7/8pbn33nvNPvvs01xyh1qKv7/61a82l+Pt9oY3vMF8+MMfbvwBij//+c+bO++8sxl+8YtfbD7ykY+YNddc09x6663N8oPp06c3Yy95yUua5Qe4NH/hhReac845x+y7777m+c9/fgPRDz/8sPnBD35goLLaDf4AnBayf/7znzd2UEuR9/jx480jjzzSKLmozW577LGHeec737lYn9wXNFDYJsTGjoNa0JYLpyz85frX1OfasvN8u6iSKkFMbDx3Xg7E1Y6FHGr7ZCEzBE/Ma6x/tr8SbElfAvyTQak9k48ErdJ4DtSy0MdCXW07Nr/Q/mIgmjnpdzZdBzQdYOAv5E87L8c+VQejpALOPvrRjybbAXD83Oc+10Aitp122skcfPDBDZh+7WtfM5deeunI6wBewCi2WD2ASSildoM6+1//9V8NON54441NrHnz5jWX5S30Wts//OEPDUBiA7gCkNddd92ReH4hN9xwQ6P0wh+29ddfv5mDHwhKQeVdd91lDj/8cDNz5sxm3i677GIOPPDAYJ9CkMNCaG07N0ENNKfmSRBn50p2mvEciGTyqOHX+hDXpIaUR7fRKajLHYP/NmCRzTsnvvWdk3cICiQ/bLxSu9j8Xr6eA5kxxZTJm4G0XP/+p29tOGX9uX1wT3JSXan8mb4Fzz7di2O6A1oodE+CIbiQmhWDhtg8yZ7N37WDkgpIs2tSXSU1Fc9VU6GYYv0nLvVD9QQA4rUvf/nL5rnPfW60Ddb/lVdeab7whS+M2O22226NWopxrEO1l+232GKLRrVdccUVR2wBsYBHxISqCwB9wQteMCqmWwdgE9BrYdNXUjExVDfgFvVgfSw2gPz222/f/DsX/hiI0sIiC7mhnaKBxlDdwzI/N09pXnJNqnvCkqAppay6J69cPyxs9cN/DmTGYIDJn4nH9ouBNveNJ0FQL5TT1EmK7WsItnL8hmBP8sPAHAuL0v7IheIORiUU6sZzO+B/KZIg0Y/DQmMu7Er5MPGZy/0hmHryyScbIAS8YbPrOu1TAqA0AuTcm4tC+eK1X/ziF6OeLoCbmV7/+tc3fr///e+bM888s/k3LudbhdVCEqATN2/hiQLYkNPWW2+92NMBrD3gGmtj7Ya8cdk+Bnd4+gGeJvDjH//YPPDAA820DTfcsIkJ5dbdBgVWQ/vL1p/KNzd/Cd4GZbxWHjE/qhunsCNYdZSBLXfHjjV7F140dbLzemUXi9PL11NQ108oTZ2kWXisbefuFwaG/RrYfFLzcuKmetmNDVcHakKoRkll4NGHCcY/69e185XU0B7ETUlY+4l1p+52ySWXNOtJ7dpUjFkVFcrq5ptvnjwgkAce8YQbr6ZMmdLYbrLJJo2qusYaazR/A1LPOuus5t8WUrHm1G5YP4r5Dz30UPPSxz/+cbPDDjuMimuhAmCNvKC+Ylt55ZUbZXbjjTceZY+bvgC7oacQbLrpps2aXYCq3XLhLja/bX+5/mtBHlt3v+Jp4rq2oyB1tdVWGzlAcqExd557cnWP7GHzl1uHZt6SrqTmQqs0r2Q8tv/8swkLgbXt3Px8iEie8bxBNi+Nz852yepALsSysOh3MwYPIbta0Mre3f/BD37Q4A5/d/PVVDuGx0F94AMfGFFRY/3A8oCjjjrK/O1vf2umAj6hlOJxV9gwDzc6pZRUgMFhhx3WPHMVG+JiXa3fHyiiUGxx1z82gDee+4rlDdhcezyPFZDqb8svv3wDwFiOsM466yw2roE/9rJ8bTs3aU2+qXkaqLP7dRD9ldSBudSaVLdwFhpZOw2c5eTRln/7BvTfUdq62fx6ZReLk4ofg2bN69q4rn0JXErQ1fa4dPws9on9/y/kLAfIUTil+mP5sftHmt+ND34HcqHTVpY7XwutbdmHoESjpL7oRS9aDP7+/Oc/j6ip6BPUSaiuUBz9za0LD/EHNJ5yyimNGaDx/e9//whg2rm+koq79+2d+LDBnf14ZJW9FI/xV73qVc10Wy/+j0df4c59q46++c1vNgcccEBwOcL1118fVVLhFzCNNbP2+bChOkPvBgmC3OPMnR87Hkr8+f5z8pXiD8t4bp7+vFbu7ndPhlpoGwb7GHy5B6RUBwudMUhgL3OzdjkQGnoD5sSTIFMTh4FdKV7JuBRfC6VaSCyxL4XYnPmDj2Bdhrkd0EJhCr40OWjjxpSv3HzgT7pxKqXYYj7UUFyet2tTsZb0E5/4RAN/sfoAqABGF1Ch0gIa7ZMALGRKl/tja1Jd4AOg4le1LKACLrFeFsqoC7OhPqIGPIIKCiwUXetj0qRJzU1iUFRZiIxBaApOa8Bkrn+2rlzIK8kr1Rc2H9ZOytP6KVqT6gKJBGVjfVwDnT7MMtCr8V/iT4Ks0H6UoI6pVxvXtZfi93NcqisErQzslcCo5oSvjZOqx/1wZpVgTa6dbW864O9HFvJi2Wmh0j25MZfntfbafEL1hyA19giqUDzMh3KKO/Sx4fI5nnEa2jAfl92PP/54c8IJJzTABwXVAqr/C07w8bvf/c78+te/btzh7n5chl9ppZVG3Lt39+N13IFvVVz4xw8B/PSnPx355SkAKlRQPH1AghR3f8AXHpMF5dhueEqAv04XY7HjTBMv1j8NnElwJR1vUr5jedytja2zeE3qWIdPpj4GCkMnZeY1VknNUTBDb1gWQmvGkyCSyTMER7F5UryScRae27LT+s2FZAZGe4NMXZRB60ApxObOz4FLBnJZv66dpKSm9hn8hCAVEBiCNdjjkVKARh9QXQXVhSc8cxU3O2GzPw7g3pCF56Qed9xxzfgGG2zQPEcV96wgFh6r9Y1vfGMUoLoKagziQq/D3w9/+EODpwPYDUqq/RGD0P5hYbUNmGTykeBLk5cGnqW4/RzPgVNb+2OPPWaWwh+TJ09ehAfvMlDmNi5mX8uPe9Jl4rZlX+I3F2IRU+ojm1fMTvs6C80sLOXArgSRqROApODVGJfyS42n4E+qS+OX3T+xmO5xkBM3FN+Hk1S93Vh7HciFxFhGpf5y5+fAJdPVGCS58IHftgfYuUqor6Sm8vMhFb8WZSHVjYP3IQDP/ryppKBiLuLirn+sOZ02bVrjDg/6xx38UE1xFz5++cr+4tSee+5p9t9//8bupptualRX1IctpaDaPPEjBXhaAX6hCs9AxSV9wPOsWbOaX7D6zW9+M+IPa2/xfFb3yQC1odTtn7u/2Tgh2Ovg9V+djAGpBpJd22Il1YccH2IkyBqG8RzIZOGrtnKZG1cLqyX2EsSFThSpuiR/0rgEf9K45F8DcRIk58Jl7MuFdFLOnddBqNTZ4R3PhUYGYjVdYSHUhzoJMrX2IX+ay/0haGIv9wP0AI328U+p/gFgAYB40D6WB2A9qb0rPzZv9dVXb/xvtNFGzZzvfve7DVgy2/ve977mhi12Yl4GAAAgAElEQVRABp5/ap8UkJqLJxjg+ap27a0PkQwMpiCUmZ8Lqyz8SrBWy48Up63x2n6LlFT3hDoMsOke8Np8MTcEEDl+Qr5y4TJH2fT7IEEWY5/KQ+Ofgd8cf5LfmuMMlA4KjNaEUObEJdmEFFqmn5LfbjzegRB0+vuhpH9amPRjaedrIZr1r7FjldRYX1klFSrlpz/9aQoAEQuPksId+Ni/uHEJl/xvu+22YBq42x6+obJie+qpp8zXv/51c/XVV1OHw6677moOOuigRjGFkmpvAotN3m677QzAFj/T6sNpaE4bMNkmxObmWxv6BsUfm0exkqqFtGG0H0QllYXaGHyVzpegrkT5DH0glfiToLbNcbdPDGxpobGX9kz+0tlLm6/krxvvfQe0EBjLkIW+FLSGoKKmPdPdEHzgZz5xCR6X4qFg4heY8PzQGGz5dQByccn94osvbubvt99+zX/+BpgFOF5++eViqq6Sao0BnsgRD/bH46awpnWVVVZpHjeFG6/WXXfdUY+cYtRX69sqqRZw8SMFf/nLX8ydd97ZPL0AG35cAOtP8Utam2222SghKAQxDETa+CVQyMSJHb8sfLl5svFS8J4Ttx/+tHkWKakoMKamDiOMMnCkrasUEkPxGGhOxS2ZXwKnsf5KkMjsF99GUirbHpf6pIXXQbUP9T2mzIlnUcKgU1qJJnkmvVRKGWiMVZALv9p5OfZM11nojsGTBFel41J+LNT5vdDOK7Vn4TDWrxrxU3DHxpVgrZYfKU6vxnPjVFFSXcjQQtwg2jMQJ+XNwmnqMrn7RmCVT9afBFFsvDb85EJrzjwpfy0cMvCbyjMFfakTZa5CWWOepp5eQy0DF53N6A5oIU7qX6m/3PkSlLkQ4H/5SdWU4zfkT+NHyifHfwrWUl82SiFPgu1S/7Xns1DMxtXC2rDDqrZe316lpMZUUzRRgrZhH9dApw+XOdCbisf4a2u+BHU5cJsDlxJcMbAoQZ80zsAZkyfjRwvLufaheZr8ciFbAp1UXiGIkfY/G28Y7WL9YKFIW3MuROZCop+ftq4cewkSGQWZjRuDHQnupHEpPgtZof7HILmN11loTMEdc3k9Fw57Pa8UAgdlfiwPtZI67LCpzT8XTkPgzsA8G2+YIDT0QZWC2RxoZeBZ8svAmAQ/EpRKeZZCHhu/FGJrzU/V68OPFp46e64DbUOtBEdSltr5WmjO8d8LaJXyqjEeg8hOSV28MwzMMfAr+cmFXMnvoI5LeamUVAmyhklpzYXIEOSG4EaCYRZGSy/fl86XoKqXymkMdkvgU4I6aVzqTwjCUic4Nl4uJGr9l0JzrFb/8qoE/xLIsOOhuJIS6x9f0t9+LpI9A4lS3mz9OXZa6JNi5PqToCwWVzsvpijG9qtkz4xLUFg6LkG1Blalfsbqbev1Ur/s/FjdEmRp/Lv7odY8bX5t2ef6VSup/knZP+lJcDYI4zlQKeVdGzpZ+BtECI3BZC5kavxJ0ChBmjQu+R8rUMr2odcQKsFaad4SYA3DOAO9NevIhc5c6CudJ0FWyD/TL9YvA605UGnn5PpPQZgEyTHIHYTXWdiL9S8EVzmKqcZ/ClbZenKhsHaepXmolNRhUkolqNRAoHvASH5ZWIVdKIeQfwaqU3FL5ktQxvbR9RPKJzcOM0+KVzLO1tVvuxA8+3DBnIhTkMjMZ/JI7Y+cGKk5Guhl4K8tf7XrliDIr6MkfinE1pjP5K+BzBS0aSE3FypLoVSaPyzQmsqTgWQN9PUSTmvD4qD7i8GsWkmVIG0YxxmIk+pi4ZRVPln4Y/0xMBd6Q7N5lPiXIFGTl5RHzXEGplhlL9bnFNQxJ142fsxXzflMv5iaXBsNFGp9D4s9A89t1FIKj+5JswSKJcgLQWNtyGT8aSBY+hLRxviwQCkD125/WAjVQBwLq6xdKl82/1LFsl/zpbgqJRWNjKmpEsT1e9zPXQOV/kmRgSZGJQ3lVAqdvYBKpn4JBlN55kCrFK+X4wyMsfDH2rn1MfFT8JszvzQ+A8k5ym8bcDbsPmvBZawPpf5rzNfsIxZyNZDJQqsEmyk/Uj7MeCi+1A8WmhiYZCCO8cPUwSqurJ0Gatn8liRYleDUjquVVP9k32/4ZOLXUEpZ+AvlkxM/BdGMv5z5Mb/aeDmQWQKtOfE00Cr5Z6COhU3WLhcKtf5TMKsBAQZCa/iTfGiU1xAshfrn7//cv6V4EnRIteeOl0KjH7e0DgmiSuOx+WnsSmBUgjRpXMpT6mcvoFSC8RS8MfX780vgOARXjD+2jyy85dStgeDSPNz5sX8jHylOUkmNqaZwzMCh25BBsw/VkFsXA3EayGX8pSA09IHIxpfgrRd+SqAwlp9Ul2a8JL9c6NPCpdY+F3pT9TDwrgWnFGRqfS0p9gz81uhFLZiVoCqWq3Yea6+ti4G+XimtoV5JdTP5x/wO8uuxunOhMwaJEnT1ep6Uz6CO27xEJXXQ4LJGPgwESnFyIbcULmPwwcJjan6sLzVelyCwTSW1BCpZ2JPgWKo/BHsMOLD51YLJ2pBY2x/TM//Ls/shXVNpZeCQjaetq8ReC2VSrFJ/NeZLObrjEqS5kNEr2JSUxtLxVH9i/ch5PaY4al8vgWEWVlmYZO3YuAw05ii3jN/U+6DN+a5vP86YWZOaC40SjLJQqIHE0ElSyqMUblPzJYhj8pUgrARCQx9IEpxJ0MiMp/oi1euOM35Yf7l+c+eFIEpzwq8Fx7kxWQiUjofc+DXm5cBujbi+j1QeOfEkRS/mMxdatfFY+1p2Gj+5UCnBbAz+cudpYZKBrxgUal/PhcYUlDL5S7Cngd4UVNbyI+WbO87OE5VUCY58WJBgq43xEATUjiP1QYIAKR8tRGqgmOmPNn/JXoKu2tDKxGNgUYIVZpyNo7Vj7Nn9EjvJSfAvwUjpfI1/H1akuUvqOAO5NXqTC48MDDP5sZAXilfTP5uHf5JO9SEXHnPhsuY8qR8hWNHEj/WRfZ2100BfDqxq/KfgVIK/XsWxeUj5SONLzJpUDWS6B4AGBnPnaSEyJ44WgmvZl8JjCcymoE6CKWmchUHWD+vPP1m17b80Xmp+PyBTo6zG8vOPK+nLg2TPQKSUNwNZuTa14NM9Ofr1aHKToKcUenP8p/Jn/Ul2vRjPheHYPO3rDNzFIEv7eqyfLDSzcCtBWC1orOVHyrdX4zaOqKRKCuAwjDMQKNWRC7nsPC0UauCZqV+CpBJYDH1Q1fYnwXDNcQlKEEtSXKV+l8JhCGoYENBCb8xnbnwpRwnWauUv5THI4wz01sy/FsTm+tHMu/fee81///d/m6lTp5p1113XHHnkkWadddZJtkOCwxAUtwWtN998szn88MPNrFmzzLOf/WzzxS9+0ay00krBcFLeKcjSKJmhLx9uQto8cuy1MMzk5/fnoYceMt/4xjfMgw8+aCZNmmQ++clPmvXXX3+xu9M1sMhAuRYKNfH9PvTrb7dGv17VmlT3xCtBXa/HWRhk8mKgLgQhzGsauNTCHWMfO4lroVFrL0GiBHUl8VJQKUGNNN5L2GTAgs1Xm3evYDQFoUz9nY2+AxrI03g/55xzzNFHH20WLly42LQ111zTvOQlLzG777672XzzzZNf6iRoCUFiTKn95z//af7rv/7LPPHEE2aVVVYxX/3qV80mm2zSxGfjtGHHQu0111xjPv/5zzfmACTkjzpyoDIGMxJ0L1iwwPzqV78yp5xySvJweMMb3mDe9773jdiklEtN/lo/GsUzBY3XX3+9+drXvjZSD2rbbrvtRtXHwDIDnbXgtZafXsBrrC+ikurDBQN5bkFt2LvQwUKXNg8N9OZCLWJIeWnhju2H1m+JvQSJDFz7Nm1BrVSnFu5YaGTttPFDfWOU4FAcH2Y0wNKWPymHFPRKiqPku61xf/9IecZOwrXyS8VPxTjmmGPMaaedlkxj6aWXNu9///vNHnvsYZZZZhkq5Vyoxry77rrL/Od//ucoSN10002DcduAURyPt99+u/nsZz9rZsyYYRAbau7KK68swg4MAKmf+9znGlsLqauuuuqo/KXjoVRBnTNnjjnqqKPM1VdfndxfL37xi82hhx5qJk6cGO1vaICFSjs3BDcxOIu9DvD+5S9/aS644AKDY/K9732v2X777Ueld99995lvfvObjQqfUlI1+bgB2LoZyE35TUG+NK/WuFuDVM8oJXW11VYbyUGCp0Efj8FGTt79gNCUchh6Y7P2ORAbq1/zugR/EqT1S0mV8g5BYOqTW6oz5C8XKpkzfgjimHluX2IQo/ETs+2U1RpdHO2jbei1/r/97W+b008/XSwAEAOF6gUveMFisJVS2GKOU3ApKalisoGHj2vzANxZ0Nxggw0aNdQHzRgMxJTUVN650BqDQBZSh0lJnTt3rsHx+ve//70p+13vepfZddddm3/nwmOsfxKU5c7LzVPKp9/ji0FqDsS5b5B+zHdP4iyESXmiphAYMfNCczUQ2WsILYknQZwEZSXwKcFgm+NS3SGIY06AUr98H23bl8bTwCfTn1KbEmXVhzv3ZOIex/6XitjfDCzG8i3tg2Z+rnLpKqkve9nLGjBbdtllDSDnT3/6kzn22GNHlgIcdNBB5m1vexuVFqtw+vsH8xglVVuvBIF+HlddddUoSAWgA1KZugZRSd1ll10M9l9sY+EpBmfa11NKYUxJ9SF1//33N6jL3dg6cu3aVDhjdafq6yecurFVa1J9+EoBmwRz0nguJEp+Q+O5SikLsYz/GPSwcJuaXxJfgjEJknLyTymHufGkOliolOKzfrR2vbKvDaW9VkI1EEoR0QAa5UBvzTJYiAOkWiV12223HYFU5IIbfwCtN9xwQ5Pam970JvOxj31sZG3lmWeeab7zne80ELvTTjuZj3/842b8+PEjZfzv//6v+c1vftOM77nnng0kuSe2Rx991Jx44onmvPPOa2LhJql99923ubyOG6dwqR2X2KFiupf7cUI89dRTzeTJkw1ulAltG2+88chaUIwj7hVXXNGA96233moAPCussILZZpttGkVuvfXWa9zghpvDDjvMPPLII0G/sPuf//kfg/W6MQXZV1Jx4xTUvz/84Q9mypQpzaX1l770pU3ctddeu4mDy9Swe/jhh5uav/CFLzTrgN1+3Xnnnc3r6AsU7c985jNNDaHtqaeeam4gspf7LaSmIOv88883P/7xj5v9hXWc2F92f2Ie9hVqwDiOhQMOOKDJD/sOyyFuu+028/KXv9x85CMfaf590kknmX/84x9NeqjlP/7jP5obyUJfFtF37FP0DmuR0SPMgdK79dZbm9/97nfNuGZba621mrXNuOzv1g3/OOYuv/zyZj+jnuWXX745xnbbbTfzwhe+cFQY1Id12+g/1mhj6Qv+jfcNjiVsmLvXXnsttna7BkT2G17dGmL1ZK1JdT8k/ZN2KSSG/DGQlRM3dFAyfnLyiUFSDHpYuCudL8EbmwcLUW34K4Xakvls3Vq7ftin+hD7AG8bQtv2rzkxjRXbEGT6fS6p1fp3L/f7kDpz5swG2OyJGID65je/eSQsIOQHP/hB8zfmYg0nVFi7AWAtAFvAtWM4yeMOeECZv2244YYNfM6bN2+xG6fuvvvuBpxD81w/Fm5xw9Xs2bPNt771LfOXv/wl2DKA3qc+9ammBiw1APwBBEMb/ALI4Nfd3P3lQirsn/WsZ5k77rhjMXerr7560wMADk7yAFD0BRuADsBuN/j/4x//2NwMhQ1rST/96U+P9NuHB/9yv6+khmD1jDPOMD//+c8b/4B3f63qT37yE4Mb7bDtvPPO5gMf+EDzb+SOOh544AHz3Oc+twH4v/71r4vdjAfwxBcZ5G7zxf/xZQOKPb44+BsgGfvj0ksvNYBozYYnKuD4xfFktxtvvNF8//vfNzi2YxvWue63334NKCM/QO1XvvKV5gvGFltsYdZYY43mC49/s+GECRPMhz70IfOiF71I/K37GvDqH3+hetg4rJ17PLrxhnZNKopglUy34FpKKgtbLESy/mwtrD0bX+vXtZcgL3SAp/KX/PVzXOqTX2usTrZ/IX+lMKn5MA5BomZ+rfxzY44FZZWBypqQGet1Ko/QnJiSCmBwL/dD5fz617/eAJfdTj75ZBpS3/jGNzYqLDbAJ1S+iy++WDxkXCUVN84AfC0oYXnCjjvuaJ588skmV6iRdrNKKuYfd9xx5oQTTkjGguoGhRQ35AC2YwotgAeQikv/jJIqFfiKV7zCHHLIIY1iiTxRBzYopYDx5ZZbrvkb0In+W2UUd60D/GNbSkkNzcFxA2U8BqkYB6See+65zXQLqRbiLKRK9UKlBPzauqC4QimHWhnboIbiixK+FGk2F1KR5/3339/0EEAlbe94xzuaqwPYXEiV5j3vec9rlGRbnxb+rH/tvH7bD+Wa1BwlU1JI7Q6U7DRwGDroJP+xPFL5Mf3Q+i2xlyCS6YsbX/LX5rjUB7+WfkNp7EuJ9AFYC0Zz48fy80/WnbIq7cnFxxnI1XuNzwgpqTFrqIa4236zzTYbMcF8DaS6SirABOABuMSGS6yALqiwl1xyifne9743Ai3uI6ig2EHxBIziUjCgEuPYbrrppgYuAWf//u//3lxKxwZbqGlYWoANN9rgrnCop/fcc08DSPg/tgMPPNC85S1vaf5d68Yp+AIAQ0HccsstzfTp0xvQtrAJiD7iiCMMoBp9AZiiBqhyuPxvb1SDwovHWtklEF/60pdGqbmSkhratwBy+ERe2GooqfADv/hSsvfeezeKIu7Iv+iii5oY2F+Iiace4EvHz372M3PhhRc2Y7gp/MMf/nBTM1RKLDMBtGNZAY7B1I1Ttj7sS3yJgFLqQyqWDKBGbBiDX6i6yPeWW25p8oRaig37A8faiiuuuBikwh6Q/ta3vrWpD0tarEqP/QmFG1/q3K0UIq2vUj8157u+6F+cQiHuCViCLe247z/0N2PDxGWgTvJjd2wv7Jh8Y/kMwusSRIY+5CTYYWAw5FfqhzvOKJZSnm350/r1e1EKpaXzY/uG7Wdq39Yc00AyA4MxyK6Zc64vrVIqxXGV1JgtLnvihIxLoFYhgm0IUmFr+wcYs1DgKqlYAvDd7363CQdlFo9KwrpBOw83LQFAAWuukooTIQDAhVT7WCisfbSQChC1a2ex9hCPJMIGsP3yl788ArZ4DaoseoDtNa95zYiq6d/8xN44hf1z7bXXjjwnFfkBKF3Atw/7R33Y8AXgVa96VbMsAYCFZ31iw01qFrZRB+AdG8AKAOUurbD7zoIDlFd3TWps3wLYsW8wD/vqF7/4RWNqL/cDlu3mK6lYm4kNSqOrpL7zne9sVF77+Y8lGug7wBGKMdYbQ3HElw68DoUTG74k2EdKhWAKkIp95d7d7984hR+CCEEq4B6v21hYSoEc3TjYL+jZ008/3fQWxxr2m6+kvv3tb28g1daHmDiG8aUL9UEZx7KA0FYTEl3/tf3G/MVeF9ek+icN5m+3QAniJH/WF+NHE1fjl4HEQVNYU/VpoFGCBrZuNx9NfP/N2As4jX3o4nWpH7G+x3yy/tj+hfrFwHat/FLxfQhK9Tl3LKW0xuKX9Cc3T808Pz8Ghv3jRRNPsg3FD81hINXOw00xUEChQsK/RkkFCB188MHNPKxjtQ+Zh0+sOXSf0wnVEODm3zgFeABwYg0jNvdyPy7n20v0UC0tvPzwhz8cueEGN+BgTS2UMHuyxVpRKGHYcDMTVFcAiqukQvWzkOr30O2zHZMeQYUTOuJYYMLaTnvpHutOcdkfGwAJ8Id+o26sy8QGOLT2PjTYHPzL/aF9r1FSEYe93A8IxbpMuwHysN4Wa1axYX9jHKqnhVd8+cE8fJFwN7c+5hFUMUjF61hXClDG/sVx7F8ZmDZtWqOs2/XOWJbwb//2b4tBKiAUr2NDfjhOMc+qsPiVK//mq15BZOj4jPXT5u/+39pq8x2aNakoMAQopfDqfpi7DZf8svNq2DGQHIszCK9LUCqNhz4EJbgrHZf65o4zkCPl49cowXgoPpNHKE7OPG39oX0o7ddeQC2b11i2Y6FT2wN/TSrUSAADLrfipI0bdewaUEANLkdD9cOWq6SGFFb3pGifkxq6ux+XgHG52KqQfr0AVyhguFsbGxRbrLVkNkAq4AUQk1JSU75Qh6ukAnABR/YZqxgHtLmQCui0N6RBJUaPsSwAKiZqxY06eA37wyqzuBztw4d7RcFXUgHtUCpjG/KqpaTmQCouv+PY22ijjZoUQ5BUoqTapR12GQD2M9YXu3GwX6C2WthMQaoLoSlI1cJe7EtHqZ+25w/FmlQG0iSoZBU/yU8N6IydnN3X2XwlmArVkwuFTN5MPlJ8aTz1QS7BHTMuxWegjoVS1i4XCkPKInNSrQXBKSjuBYRqlNVYPsz+1vTUt/X9x/4OwaQLDyU5SHAk9TE0P/UIKthD9YPyhV9gwobLpLhEjE2rpNobp1xI1Sip8+fPby734tI31nlCYYRChg0wCLUWMOaqsrhEbpccSL3H444++MEPNr+qJSmp7n72/UpKKgAUPbXKoquk4qYyPO7osssua9ziV75w6Rg3/GCzd/W7yypCdcVunLK2IRhKrUmFfZtKKiAVcBuCb5vzsCipUFpDP3rh7qdSaIztx1K/ufNbe04qCm1D+ZQgkoUyyY8m/xyIjsFcDFraglYGKkMfVKl8JMjT+GPyk+IxkFEKryGoS524BhVOS6E21Aem/9JJPjaegif3w1bav7nxB2FeCl5j/amZdyg+/LuPiQo9RgrKE4DKPoZqn332aW5ygj9AKi6nY8PlT9zoY5/bCaDE+j57ad6uScU8XOq38/DcUSiN7lMDAGh4DcDmPkoKahgUSJwQ3XWn/snf/VKAWHj2JzYowFjLCYUyBZmwxbpHqJdQlPEsUyhsbo7+vnFP7oBUXKbHhjm4pL3OOuuMTIEajF6hPmxQSwGfdsPjm+zvz0NZRA/ss2pjd/X7cCEpqaH6XSX1+c9/fqMqW0UaNzkB+P/85z83aWJNZmxNqqukIg4UStTrXu7HzVpQhrFe115eh9KL57OGNvgBpEIZR3+x4cYsrJV2Nxwj9rK+e+MUnoeK120s3L2PGtzPH/iFf+xz3OCFJSe4AQpKqX0EFewBoZKSKkGqG9c/fmv+XSOOe2zFIFZck2oTiUGdf7KV/pb81RqHn1xIrg2doTcGA8mxGjSvp6A3VqcEfUw97n6s6S92fPg5SVDCjDNwhbVq+ADGh737/EP/b3ww4QPVxpXs3XE8pPp1r3td8ANWC7uhPjF1BoMr1ujG5qfy8eGH9dHZ6TrQlkIbu9xv4QJrPXGHtX0mJMANNxhhA7AAwLBhKQAUQVy2BkTirm17RzfG3RunAFwAXwtpuLsfc3HTCe7ux3Ms7SOJ3BunoG4CgGw8PI8TIIJnc2IuABnKLNYa2vcwYuEyMmJBfcQd3TvssEMzz9aIG7XwkHo8vN6upcSvXtnnpQJqAbd4XBQ+H3DHN9TW2OYqqbABiOOxRAAXrEMFgNonCqAG3N3v3g0OoEKf8YB7d7OX+nGne0gJha19PQSp/o8puL4xD18O8MXC9hc3bWHfAECw7MOuicU4C6mwja1JBXTi+bVYHoHNvbsfUIwbro4//vgGRC0U4hFZ9nmpAF2o89gXWK9slfXQjVMYx1roK6+8ciQWjjkcOzh28SXMvbsfxwGeNIBjxr9xykKq/VzXXO63Pc9VLAd1/sCsSUWDcqHSfUPUUlJZ5bINOwaSbc1s/F7a50JpzjypLs04A2t+v7HGCApEmxtUB6gATH5+HrkQ26aimlMH29+UsjpWoDcFlf1UTv195Cqp0v57znOe00Cp/XlQrJ+E2mQf75Sa7yqpAFDcSGPVwdQ8V0mFEpf6NSjr59WvfnXzyCeogPb5ovh1IWlDbbirHRsUN8Tyn5eK2gFB7gPiXTjEv10lVYqJG6CwfAKgZDcAGpRmLGtwt9Bd/TFFOEdJRX+xX7AcQdpYSE0pqYiB/WJ/tSwWE5+t9jFZeFbq73//+8VMX//615v3vOc9DfyHlFTkAXUcsQCsqQ1fSgC/uDqAebWUVFfht/FLYbWWn9I8BmJNKgNlkvIojcdgpdY81n+pXWx+yq8G/iSoyYFiTXy3jpx5Un9Y/6wfXFbC7zzbDZfe7OJ4vFbjbyg0MSVVW4//ASrtb+mEUgtmY3FS0Cnl1o2HO8BAbo3esXf3Q70DtLlrBu1zLnFHur9B1cL7Ac+PxEneVVJhC/USsBd6iDseog6VDaqqq6SiJ/hpTPvTnan6ASz2OZ2AaKiVdslCaB4UMzz2Co9GwobafvrTn5rTTjttlHkMUl1YcG+c2n333ZtncOIZqP6Gqy8AMKip7ny8n/AYKlwKt2ozxnF5HX0MwY47H//OUVJRM37K1q8Z/gD8WC4BqMQSEBZSMTempGIMy0KgluLmNv8XnDAOeMdxZ5VUrEHGnfT+A/ktpMbu7rf79Oyzz25+3hW1hjYAKh6hhasF9jwaUlLZu/slxdvfb7X+ruWHhdcxuSa1BvTaHdELiGXyTeWjgTkJSlglOpYP87qUrzSeOoGUXsaX+uPX1ysl1YdUNk+/V7nz3LprKqH9hlD/pKxRYhnYq+UvdczXHmPqYmLiF4TweKMQIADIAKW4hI/1qu4zM61vQAYuv2JZAC5PA/Zwhz2+FFrAgBq55557jvyMpp0L5e5HP/pRA2RQtwDC+DlQXFbHTTpQzXBnu1Uu8RxR3ED0t7/9rbksD8DDEh3sP1ySxjM+rfoIRRRLA+xzXQG9+IWrs846q7mMjL/HjRvX3HCFu/oBxrjkbj+b0F/YoC70CP4B3rgxy/5kZgwWUQ/WmcIHbsR67Wtf26h/ADHUgJ9DhR9cxg496xT9AdgDUu0Na/5d/TEF1fYWcIveYk0w9l4srFAAACAASURBVANg2T5zFTYxeML+xDIN9B77DfsTvcQPJKBeqM1QmaEAYx/DD2rCEgY8ZxT22C9Y02o3QC2+JKDvgF1Ap/scUfiAqg44Bsyj77DD8YCb2bbaaqtRV3Bh89vf/rb5CVnAJp6xiy8lAFnkjGNk6tSpDfxjmYa7lAKxoLbiOIGyapd/YakB6sR+gT8X8vBFCgosvuTgPfCJT3yiWSZgNzwfFc9JBSDjeMO4+3irUL/7Ba+x44aF0Zidek2qf5KLnfQkuKs9jp0VAhQmDgOJrILYhh2TnwQRqbxq+GfgNAcuJahqe1yqy0JqDcU0psDmXO6X+hLbF7WV0dw8GAiy73kGqqQvL2y8QbRj6m8z71D8nHgSHEk+c+djHkDPPmweAIrL+u4G1RZqKDbccATFzf4ilZ+XNo8YVLgwk6pdiueP4288L9X+FKh7V38oTm5+KVhiFFu3/hr2LERJfZegKza/BB5D9dfKQ/LT7/G+rUktgUr3jSRBaAwyas1j/afstJDo1x+ar40nwRgL35IfaVyCmn6Pu/mj7/h23Ys1qbVunJL6J4FAbeWztj8pf+24f3KorYymTr7aXGvZ14LOEGSU1CvBWKx+qR6oa1hrCBUVG6Dtox/9aPMoKuSLZ6tCzbI3JOFyLZ5ziRuqsLF5aexqQqnvC2olnhBgb57y7+qX8qwFnwwMMnAmwSwLhym41Obh9pyNn2tXa54Eoyx8S3604z1Zk+pCVK+UVxYeWfjKtWPr1UJl28qo1n8N+Ax9MEtQVTou5e1Dqd8X3C2LNaN2a0NRxaWv7sYpDsE0EOmf3LgIvbfyv4SGoMuv2z9ua2YtQZ82Vqm/3Pl2Hi5D4/FA9ocFUvnjkizuzMcSBQaKS2BTgrjccaz9xCV0LMPAMgM8wsn/NSYGsqT4LDwxkDlWlFQGdtm+SbDXS6jMqUvK344XrUlFEyRFsu3xEhgNgZiULxuvJnS6HxgMlDH2bUBoLmSmPshL8kwpzKVwaufjEr19pp9bBx6abe/mxc1VWPuGmx6OPfbY5nIhToxY+4RHk2DD69hc4LX+cJdz7Bl/fu+k4yPW6xDcaWHDfh740JDjR5Mns59r5jBsvjRQW1JbLiz6MUv9SEpgKB7UUqiLqacJYJ2pVR3dnz+VehaDDgnOUn0JxZTqxjg+d/BoJvvIJzy6CssbsE6TmZ8bVzMvlkfN12P5MK+n8mDn59ixcSX4c487Nw9pXr/G1WtSYyd3Ce5qj5fkETqpSfmx8Urt2pof88u8noIAVmF24+T4k/LUjEvxGeixdYfWpAJQobjgkqGF1RtvvLF5fMxee+3VPDcRd4zihAEohQ1uIsENAPa5fq4iizWpg3y5XzpJp8ZTymeJ31pzfYVAo9Sm4NB/P9TKt4afUkiM5VDLrwRTudALxQZqKm6CwjNH8f7Ehgfu44Yr3P3u3iijhcwYHKTy1cBdyI//Gm7mwY1XeFYrbkTCI6rcB8+noIWtN6UExhQ3jVIq9ZFVIllY08Zj4+falcBqm4on208t7EbXpCJgCtxyVUgJBnPGc6CThas27Jh8U7AqQZb7QRNT1rSvSxDYluIZ8yvloxmX+pkajympNv673/3u5o5d3JULULWQaqETJ0T7mlVV/RNLL5RUH5qkvkswVEuZzYnj7y/mS4cUZ5DHY/UykFyjrlrwyUIQA8GaunKgl/HP+o3BirYfUjxmPAeKmfxjfrWvayCXhbkcCGVgj4W22nYSBLLxJD8lkJ36MuT7Da5JdT/0fJjR/p2CLR+mSv7OjcPOY+1S8Bd6Q4agvARiJThjoZuFljb8SdCYOkHE+q+ph4EaGweX8lNrUrHWDY8vwSNicPPFr3/96+ZXYqDS4PEz+IWaCy+8sBnDFlrTijWptZTUUB+Yev2etwWhg66sMnAybDYpmE0pXGydpRBbcz6TswRzvg/WXmOXylPyI40zUJajbOb6lfJlYYiJz0BxaTx2PgvRGn8p+GsLTrUwq7UfujWpGlgMnVil11joqm2XqmusQGspfMYgn4EsSRmU4DYGuSkl1aqoeGajv9Z06623bm7AwPPv8LzG0DpVGxNKqoVUNs9BhdF+Q2gqPgNrof77x1/u35r4/v5l4CvXphQSY3ElOJHyzZ2vnZdjXwKZLkwwXxJiECNBW+m41BcWrkLQz8CklD8bPwWLg6yY1oLOWn608MnaD82a1Fw4ZZXNXOhk/Q8ThMZgMAcSS5YBpD7oGeiU5rNwm7Kzj6DyFVD89B0eVG4B1R+Hogo11V7ux1o4e6MVgNa178Xl/lrKaNsQqoFMCXLG6jgDuzVrT8XLiVMKxRI8haDIP65qQKYEUTkw2k9olfrKQmG/oVTaLyF46hWsMnFy82P3DwuPvYJb+jmpSCh0ado94ELgoJ3D2DPKouRHA71MPNZfzK6fEKupz94VGvsQL4VHyS+eUaiBaKnfvi8mf7dfISU1paAiHn6pBHfr42cjcenfX6fqq64lSmqoPgbOU/uhZH4qn5p+WTjyTwoaCGZgsJY/tp6adrXhMwRlDHSVQiULRbHeSUplm7DJ9EfKr63x2tCqVTS1sJmCqhgcMtCY49c91nLhsQQSmbpKYbUkP7c/1deksrAmQaQ0nhunjXkayAvVVTJfgjBWIWb94FFKuEvdbm08FzT2y0sHHXSQ2XXXXZvQWphMQVfqxB5Tyu0cPCcVUOr2Aw8Gx+V7d7OPoQJk4+fxcIc/bpRC/6w9lFX8fB9+Js/1h58cbPsRVO7+rwGLtZRZCbo0ECj5GtZxBpbbrK1U+fRzk+AnVkuv5rFxem0nxevFeGjf5EIyC28xGKr1egqemXpL65BgMRcGc+dJ+dQeH8g1qQy0MRCbo+yyEFtql5rP1M9Cpf8myoFWN59PfvKT5r777mvznBf1feCBB5rddttt5Hl+IUMJKqVxqa9+TFzuDz0ntWaDXCU15petK3Q8lEBpChJr9IDxX5J/jRwH3UevIXYsQCuzTyXocyGAUUQlqNKMp+JJeTPjqf7kQJmULwODUn/YvEqhlIW/2nZs3lqIZPPU+mXtB2ZNKhqRA5W5yiQLa7n+hwlCY7AXet1Cai8VVOSBeG95y1tGlFS3vylIYeEt185e7m+zHzUu95cqm6XzGbjuB2z6J0eNMsvAXy1/DDS1ZdMmdGrgLQR9pfOZnknQ5vtglEMmbzYuEy8HKiXok8ZT0DRIUMrU4faPhUEW7lJ2oT4xcJc7j/kywMT3+1Xy90AqqW5BMXiQlNRcCE3BJQNzbNxhgtixpKTG+u7vWxZaB0VJZaE9VWcNSGT7xsBB7P0Wg8Ncn2N9HgPTNXtQC2pZSAtBov/lgKlPG4+1b8NOgk4JAqVxyX/OeErJzMmHVUZrQigDfzXgNAcW2bgSZNbyI8VhxwdGSWVUVDSv33DKQvMwQSgD39YG6ycHYU1qCLZSH5yxLw85flyYC61Jja2pRawcxRVrUv3npObCYO68XAiW4CClNEpzezHeltLq97MXtbAxakFmLF6p/9z5LCyGoJfpHeu/DbscaJTgrXR8WKBUqjMEU72A1VxY7PU8FjZz8xoIJTWk4OTAKAO6Ib9M/BR0MpBXqrDG4vf69X6vSXVvnGKUPwlOJWiTxnuppDL1hqC7dF7O/BDU+nDBnPhLbVIQLCmM7oeqdByV5On3N/Z3Kt9eQm8uJA47tLJw6R83MViT4CjHj6RIlo6H9qHUl9z621JKpb6XxmXnx/omQR8Le6ydFE9Tj3t8aP3G7AdGSWUhMBcyGYBFDrn+2fy1UJmj3Kaggq0vlmc/16TuvvvuzY1TqU2CCQk6pf3jxwak/uAHPzCrr766mT59+siw/zce2P/oo4+OjMf+tvlh3PrbaaedqF+cyoFJth+xnrethGogswQUx/JcCcYliND2pk2I1eQiwVMKmrVxGHs2H2l/1PSTyjsFJxLs5vqNQbAGjlPwV6KAauG2DQhl8g/BXu48Zn/UgtFYfwdCSXUbwUKZpLSy0MjGY/2V2kmQ1G9FNqak2meD4lsPHlN17bXXNqUcffTRIw+pnz17dvNsUFwix68trbnmmsa+hp8IdX+F6ZBDDlns/YG7+62SKvXJHZegnYE7CX7ZeFo7vwlaqNTap+IxfZJO1m1DbUl8BuZC/fT7Evtb6z9l7x9HUt0l40zetfzn+GGhzT0J+schE5eNw9pJ0BPKVwNrvq2UFwPHOfFL/DKQJPWRVQJr+WHjtQGxTL+0UBnri9ZPrv1AKamM2lkTTkM7lFUaWVhk7VJwG4KDFFxLUObWLUGMn39oTeqhhx46AqJQ/4444ogGUvHQ+je84Q3N79Zfd9115uCDDzb4VoR/47mfxx57rHn7299u7r77bgMoxd/jxo0z73jHO0ZSdNdwDuIjqKT+5UIp67cmxPowwpy4S+NrY3TKqtyxtqEylgED1XL2ZuQRcxJUafLQxq1pz9ZRy07y04vxVP9YiGOgMaYQal9n4I7Jx/WjgVBG6cyFxV7Py4XRWJ59UVJj0OXDU+rvFNTVmMf6L7WLza/1ugQ7WogGTPrPSQVczps3r/n1JCijVknF62uttVajnkIptX/ffvvtZosttmj+3meffZrfr8dlc/srTLANbSElVeqTFhKZfqW+BJRCmxS/1H+oH5p6asWPncQ6CGXwqMyGUXrLIoyeHYJXjf+a85m42ngS9PkxGWUxBC0hP6xdqm4mnxjEpeKnYDR3XiwPTX41IZnJh43Xtp0Gmt26JOiMwaU0jx3vmZLKwpyklLKX51n4GiblNPSGYPvBwprUt9iaVMDm/vvvPwKpWFMJqMQGaAWEQoUFtJ588snNZXus2wTUXnTRRWaHHXYwJ554YvMrTNhCd8FjTeqg3TiVC239gFHmBJ1bD+s7BaGsjxI7DQRLiqT74ey+bxgILM3Dfz+X9ESaK/VBghyNf8lWAyOSrxy4ZKHQ37+lkKiNm9MnqR/MeG5czTxtHrXsWYhMQRujmLJxakFnLmTmzmPh1Prvi5LqHpAsZEnwqoFgRsll/ZXaxeYP6ushJRW57rzzzs3lfKuk4jWsO8UWU1bdeZdffrnZcsstF1un6h4rkpLKKIIxCPdP+oyddBLEeNswqvXv51xzvg8zTH8kGwZqmf0uxRnL4ww016xfq0RKsUv9aSFagho/X9a+13aaeBpIdOEkVxHNnRfLU5M/C4ExCNO+zsbLhU4WFlk7CSJr+ZHi2PGeKamSQsfCXq4fCwyhk7T7GgvNbL5a2MyJr4Xu1Eld6m/sOakWUufMmTOyJhWX8ydNmmS+9a1vjVzud//GjVKf/exnmzWp9nL/n/70p0YtxRIAALG/JjXnxqnUSZCFtFK7mbPnmWkzZpvpM+eYx2Y+ZR57co55YtZcM2P2PDNj9lwz86l55u6pj5un5y808xcsbP7/9IIF////hebK7767KYPNIwTdOTDHQKIEGaHxkN8cP6Vz/JNlqcLZ1vzSOkvml0JiCuoYhTCWOwthpfG19WvzkiCa9VfqR4rD+NdApBb2JDhOQZ4GillY1ObP+mXtcmExdx6bFwufbB49UVIZiGKU0hBASfNyoM+H1thJNseun9Aa2w8aaGWVVNw4hTv7oY7+9re/NQ888ECjtOLO/gMOOKBpA8Y33HDDRmndcccdR26msutU/Tv8rZIq5cvAmKSUSvvJh8AFi542j8x6wExr/ptizrt8jnnkkTXM1MdmmYcem9WAZ8n29x++j5quhVjfaen8lD9mv1BFJow0kFgaq1/zQ9Ak1d1mrlqIk3KRYImZL9m449p4OfZMPqxfBhYlKGt7PAarUlwN5PYCSkP5xvrPvq6xY+Jr/DH9LYVMFj7ZOK0pqUg0Fyp9+MuBXE18xn8MWiTlMXTSzqlPgqbSPHzoivmzkOoqnFBMN9poo1GlYp3pF7/4xebmKDs2bdq0kUv/hx9+uNl2221HbqoCpAJC7WOpjjvuuGaNqt0Qz12TyuYr9U3aP6HxGXOmmykz72r+e2jmPWbqk/eYabMeHGW6zJPbm1MvWI45N1E2MUjNhcpaSmZufKpoTzn2YYj10dmN7gADuTV7Vgqx/ZqvgUb//ZTqX45fyd8gjkt1snDl16adV2qvraNGPLfmFIzXgs4cGGbrZGE0Brc9UVJzoExSSFloZJVUFvJYfxIctRkvpViF+qqxjympNU9qMV/9UlLve/w2c98Tt5n7n7jd3D/jdvP4U4+I5U54+oXmpDM3FO0Yg5WXn2guOfqdjOmITSmEls4PfYnoB2RKCmNq3P3QZJV31U76f2P//Rf7OwWXfr9z8mDnlEJjCDo0kNfmfKYHErSwUOUfX7GTfo6dBK2SoimNS/5j8JTjNwVDMbjSxElBIANvMbiKvc7CHTuf9ZdrJ0Fmbp6SXzvempKqgTAfYlN/a+A09EapBb9aCE3BbQgS2f5p82DsU9D61a9+1VxzzTUjrc35Lfrc37aXbpxKfXCyih/sAKV3P/4Pc/djN5m7H7vZPL1gLnPuGmWzzKJVzamnvlI9LzQhBalsXbFEas5vA0I1kFml2WPQSQpuUyfz3FYMMsQyNeVAqKaPNWGUicvEy4FOBs40sCj5k8ZZCNP6kY4HCbZy4sUg332drTc3v7bmSX798SpKKgNZEhyyUCb5YSGWtWtLOU3Vy/TTzb+GPQOvsOm3krrLLruMev9KCpcEYRifOfdxc+f068wdj15n/jn9ejNr3gzmXCba/OX8t5onZs0T7SQDQOrF33jmBw6keiRfNeenvsxIeTDQ3Ab05uY1luf1CmJrwWuuHwk2YvtYgjx/HmvP5iP5q+knB1al+Ez+MShrUymNwWOsntTrDFSm4jHz2fj9hlcJQtk+WD/VlFQN9Lk7JASdDHSVQG1N/2zdLAT6BytbZ4n/FGz48UNrUhG7F4qqXZMq5cvA06Ozp5hbp11lbp12tbnnsZtbYZDbr9nX3HbfzGLfpZf7NQmklEuNH/d4jEFQjj/tHI0SG4Ni5njS5uXa+/5jf6dg0u93ST7S3FxITEGgv5+kHDRQI/mSICsEoYyCGTsZM31I5cxAn6Rgtj2ek78WDqX+srBWyw8LkSlIi0F56PNCgkE2H8lPKl8/r9TfuX6qKKluYqzyKCmiLJz1AnIZqI1BItuP0End72vojV/Lfyx//3VAKr7Z9GPbb7/9TEhJZaEVYPqPh/9mbn7kCvPgjDtbL+HRO/c1l99YB1Ktkho6TjQQFYK2nEbU8uPHZqAyJ99uTrwDtaEzBXUauCuFQ/ekmAPBbcFrjt8c6AvVH/Ij5VNjPCd/LWRq4U9rz0KfFnq1dUpQyfrLtWsrfsxvVSU1BJZaGC2B0xjEsbCXY5eCUyYfFg5DJ/Na/iXI08Rh6pHi1Rx/6uknzQ1TLzU3Tb3M3PN4O4pp7AN43tQ9zHmX69ez+v5ylNQQzOaAWunyAA2E5uSnncNAcEqxDPWjhhKqzcvfv9o+aOyZfmj81YbYUsiWlMlQvky9EtyxEJljJ0HhoCqpuRAdmzcIr7MwmIJmpg42jgSZbB698pOlpDLKohZOWdjLVU7hn4Vopr5UviXzGcjTQCML/SzUxPwxeUvwmfpgZeK6/m9/9Fpz/UN/NjdO/StzPmnFZumZO5rTLpxQ7Ntdkxpzhv584Ld3m+XGL/3MfxPw/6XMsvbv8Us3/14Wr437/3+Pe2Z8hYlLm0krTTDLT1iq6ppXHx6KGxFwoIG7NuIPgk8GInOURLa2VHzWh2tXAzpz6mWhcligla1HgvTccSk+C1Vsv7X+2rKP1c3GY+1yYZKdx9pJsCqNS3FoJVUDee5BxcAqA3WSn1JoZGEu5/J6CVRKShabNwORsTwluJTG2/AbqufJeY+bv0+5yPx9ysUGl/b7vU2Yt5U56ax1i9Ngb5wCpJZsK0xY2jxr5fHmWSuON5NWGmeetdL4kb8BsvYzIAYlJbHd/dmm/xo5jjUfDOSW1DwoECtBU6xG7TwJ6tyTMrP8QfLH5ifZ1RgP9ZDxmzq+SqEtBkH9er20nhD0hY4jNo4Ekf32k6Wk+hBaAzJZ2MpVUjX+mXpKobgEGkugV4orjZdAswSzueP3P3GbuXrKhea6KReXnEurzx23aJI55dQXF/tllFQEOfD4e4pjxRyEAHbdVSeYDVYLK8UhhbO15BzHOcpq6rjrRc5SDD8/BipzlEQpDwbiGOiS4oTqk+a44xIUMXUw8dg4rJ0ETTlwW3JZX8pHqis2zsyrCbssZDH1xvJijj82j1Tf2Ph+PjnzYv3QQq2m7lDetJJaomS6gdvyE4MrDZyGdmQuFMfy0b5eAoVMPUw+ufAI38xl+tQJITUfN0Bd9cB55q7HbmTOKX2xmXz27mb23PlFsUOQGoKxUiU1J8mVJi5jnrv2sub56yxvnv2sZc2klcfnuFlsDgObVQItgU4YyK3ZllLo1MKZn3tp/NhJNhWH6Z8EaxI0afsi1SHlw4zHYEiC5VS/WMiR+jUofkrzYOfn2tWaV8tPUEl1oYS9vC3BZy4s5s6LAVJt6GT7w8BgLajU+pEgVOOPqVOKJ41f8+CF5soHzm1+jnTQt5uv2Mf8c8qTRWkCUi866j8aH6kvLW0qqWwBa6043jxv7WXNFs9a1my21rJmrRXHJaemYJSN2aadf3Jl4DkFRTF/bdag9d02xJZCoxbOakGrBGmhvBhlOcdvDtRJENfv8RTU5EAuC0lS3aV+ejWfVWDZfHy7WvMkv/54VEnVQJ77hmFgNQQh0rwY/ORCpwZ+mXwZOGNgT6ucau2ZPCVIjNWRM0/Kxx0HmP7tvjPN9Kemas+7fbN/+LZ9zZU3lz2GahAu9+c2cMPVJ5ot1ppoNl/rGWhdfYU0tObGcY8TBrLc93/quC3Np8Z8Pz+2PhZ+SnOsBZ25kNdrCM2FZHZ/1LLT+GkDeqX4gwClIfjV5sXCWwyGa8/XwCpTvwSVbF2Sn1je1JpU90OSVQ4Z6AyBojQvN34KcksglM1HgjEWmtvwkwOXuXAs5R8axyX9y+47wzw+5+HS82nP58+Zsqe54Io5RXGHSUmVCt10zYnmRestb7Zaf3mDNa0apVLy3Y3ndYCB3jzPo2el4mj8l0KxBE+l0JvjX4LE2oqsFK+NcakvWliLwdGgvc5CIwt72vokOCyNK/lnxlOwTK9JTUGee0C3BZksxLVhVwKxEpSxSrAWsrVxXfscaGXiaf1e99Al5q/3nmqmzX5Qcw4bKNulntjZnH5RmXo4zEpqamds+f+wutUGK5iVl12mlf2We3m+l0qr/76I/c1AHgMzpY0uhcRY/Fp+JRgqhVD3pM70OycfCRJrxo3BoQRD0rhUdwpKe3V5n1ESpf2thWsJ2pi+uscHGz/XLpQv07fcOv15iympNWE09EZjINaHXgYSNXDK+GP7wMAZU0/Iz6xZs8TnVrJ1p/JcYYUViuJI8CmN+8cJnnH6l3tPNg/MuKP0fNr3+RPmvtScdPZaRXm4SqrvyIWwQViTmlPo8hOWbpTVrdZfofn/UkvFvWigMyeXsTCnBHJr1F8LNkNwwMBZCkKZ+rT5l9jXgtFe+QnFYWA0Bzq1sMbYM3DVNpTG8oz1MRcSU3FqQK4m31Q8CWZHKamrrrrqYndj50AlA2Vav6XQyMJc6eX7nPkxaL7qqqvMt7/97ab0ddZZx0yZ8q9nf9b6+xvf+IZZf/31F/vsifWLgXIJSmPjuBHqz/ecZG6ZdiVzLhkKm/EL1jMnn/6iolzH0uV+qRGTVhr/DLBusEJz89WgbbHlCe77wv3Q1doPQr1a6NLmXMu/BEexvHLja+Ox9m3YlUCrlE+NcSm/GAxrXtfCYE17TZ5tQygLq6ydBJW1/ajXpLKwKEGoxg+jfGogNHQA9Wo+A3nWBpB6zDHHaM8BKntA6nrrrddXJXXegjnmkrv/aC6//0xV7sNifO4ZbzJPz1+Yne5YV1JjjcGNVs8orMubtSOPtkopq+6HpfSlK3vnDMDEEHRJinPNtJn4OfEkGJJ85s7Xzsuxl3LHOOvXhwbft+SnF+O5UJqjwMb6wSp//udGLpTFYE0Lw6l63L7m2uXOqwWjUvye392vgVMGJmvDZY4S6uaZMz8G4YDUE044oRUF1eYMCJ40adJirY7VwUB2TCnFXN/vdQ9dbC666/dm5rzHmM/tobS54bK9zb0Pz8rOfUlSUmNNes3mK5nXbr6y2WTNidl97CaGO9AWZKZgKeeyfQgecvxIUFaad45/5thk/TLQKkGjBIfSuOQ/NC7VJ8EMC+faODn2sfqY13Ngugas5kJn7jx2f7a2JrVtGNXAKaPEsvkykMZCaywv+3ovlVS3LgkyUx9Aqf3i+n141n1m8l0nmDum/535fB5qmyk3v91cc9uM7BpWXn6Cueiod4jzD/rdvaLNsBu8ctMVDYAVj7SqscUux0tKZK/Ha9Sa6yMEsbm+JDgphc7c+Zp6JGgJwRLjn/WrsZNgUYLNtsel44GBuhgkMa+H6ktBYsy+jTxZWGXtcmGy1/N8eK2+JpWFPQ1k+tAXOiBKlheUQmzJ/BT0upBaaw2qjWf9uZf7Y32VoFUa9/1eeu8p5qK7f898bo8Jm9n372UmXz07u5Yl9XJ/qmEv3+QZWH3OpOVGXRYNXQFIHZ/ZO2WAJjJKqA/VNdNn4ufEY2Es5jt3vhbKtXFYe41dCYxKMFc6LtURU9SkuFqYZPy1BZslfmtDKAudrJ2//1iFVJpnxxeD1FzIDEEn81oILhno00Au44+tOwWVGNPUE8vLvj6oSqoWSm3PHph5h7ngn78198+4PeecNbxzHtvNnHFJ4pZ1oTKrpEqwtSQoqX6rXrrRCg2sPm/t5Vo5Plil1f1cSEFOzF8ryWc6bQs63ZNeTWiWIKgNiNW0loEwTT80/krgVeorMx6DM0mhlfIugb7Qcej608IvC2VaSGbhlLXLhU7NlswcRwAAIABJREFUPEZpZuHUxq2upMbWMkpKpwY6Qweo5D8FoaUQWzI/Bb2A1BNPPLHVNal4egDWpLKX6f3ex/a3f9K+9L5TzMV3/0Hz2T5mbMc/9XJz8rmrZ9eTUlLdPg/rI6iyG+NMfPGGz8DqC9ddPqqs+vDln6xq5NGGD//zhYFIDfSU5pyC8hzfpf5qzmfyl2DN9yFBpgRRWn9SftI4A1cSdErjtaFUE0+qvxRCa8xn4I+Fydp2Iehk8mVhtZqSmoJA9wDUKI2peWy8UrsURGIstx7Gb0xJPfroo80222zTuJg2bZo58sgjm39/5jOfMWuuuaaZPXt281SAc88912y99dbN6/fee6855JBDFvsssJf7/QEGPlMfLLYvj8y+35x75/+aex7/B/N5PyZtxi/Y2Jx8+vOza4OSOvnr/zFqfmj/LIlKqt9UPAkAsIofCui2ZzrAQG2bvSqFRi20xWqRYCQ1T9OfNiA0BV3a/kj59Wtc2j9a2EvBmAZiY360/ksVz1S80PEpQSDrj+17W7BaRUlllMQSpTO0A9r2F4NIVilmIFSqK7QmFYCKDXB56KGHNrB6zTXXmBkzZphtt93WHHvssWafffYxDz30kPnoRz/a/I3tsMMOCyqyPqTGFNWceq6dcqE5587jzMJF+Y9f0pwcBtd2GXPGKbtkp9fdOKVvHZYB7Pr8Vc2Gq09QTfYVyH797b7fJGhQFZhhXAsya8NjCM4YmPPzkOCoV/ZsHm3YpQ4L6fjLHZfqYOEotH8YaNPCZy37FKwyCiQLl/2yqw3HVZXUEOBIMMlCX7+WA2jhjK2H8SutSX33u99t9ttvP3P99dc3ULrddtuNQCqUU/uaVVVDb1xA6rrrrpu83C/BtD8+f+HT5pw7jzXXT/1zxilxbE655i97mSmP5t08FVJSfYjBcdcpqaOPnfHLLGV2ef4qzX/Ljlt6bB5Ygap80aDXSmptqC31lztfgqhhg1e2nlzolCBOGtfCWz/8MfCrrUML47UgkIVYVgFm65Dy98eHTkkthUAWdmMQWTqfgVNrI61JtZf9zzzzTHP++eePutx/0UUXNdB6zjnnmO985zsj7y3/KQF2TWoIejRwavcLbo466/ZfGFzm77Z/deC+G/c11985M6sl3Y1TWW0bmbT+qhMaUMUTAWpvvvJR+nft/HL8paA2x18K5nKUz1I4dE/OOfEliAvlx/RNA5FM3lKemnip/FNwIl1WjymH0rwYLObOY+CTgeISPywMsnDZL7sQhDIKcQxeaSUVBecqpQzsSIprChp95YDNNWaneb0UmmN14fWrr746+otTVkV94IEHzAEHHDCqxTvvvLM5+OCDzeWXX2623HLLxdapusZHHXXUyC9OpT6IUnBu+3/NlAuay/vdtngHZt67t7nk2rwH+qeUVDfSB0+4r2t9ogPbbLh8swRg49UnjPpRCUZpDF3292FH+js3TkoJZGCl9kGRq0zG8mjTH1N7bnwW8rRQzPrV2EmQKcFd2+NSflr4k/LV+iux77eyWht+aymmLERTSioDgSWQ6R4ArFKpsWPyrwHBGrhNwan1E3tOaghQrUJqb5TCpX5c8rdLAN7+9rebu+++e+TmKf85qf6bMNbfWN7n3Pkrc82U85lzwhJps/DRN5mz/pK3Nle6ccoe393lfvnQWmapfy0BWH7C2FwC4H/eMXAsd463yIW+tiC2NB9JkfTzZu01kMl8GdH4y4HCGFRo65f6w0IQC/85/kqgVOqTRmlkFUjGjoVC1o6F35hCKu0/O49WUjVQmIJOVnnMjZeCzdCBx8bpB8SGlNSUgoocsQRgww03bO7433HHHRdbp+rf4e8qqSGYl2D6yXmPmdNu+4m554kl9+595vQ9bvarzSnnrcyYLmbTKalZbUtOWmeV8WaX561iXrXZSs3d7+5xzkBdSFltc179DvAeU3XxXuKWNSDS3x+avFi4C51Ua8KjdNIOwSAbvxRKJWVSGi+NXwMatfBYy77fSioLnawdC/0aGHf3rz+PUlJ96GSUyVrKail0DjKEorZUfqE1qb/+9a+by/PuZh9DBSjdYYcdzLe+9a2Rx0999rOfNauvvvrIY6luuOGGUXf5+2tSQyfr0AcE8r73iVvMabf92MyY+6jmnLBE2k6Y/2xz0hmbZ9Xe3TiV1TZqEh5ZhfWqtX5mlQpa2SgHjiun0LhrC2a1EJkLc6XztHmy9pLyyMJtrXhSPrnjUn4pOMqBZBa2asFqCgJjSmg/FFIWVlk7SUmV/NBKKguLITjNgVo2Xg07Jr9YnDZfT61JrXWSsUqqBk5he+PDl5rTb/9JrTTGvJ+lFy1rTjt1h6w6AakXfm2/Zm7sSgTGujWpWe1tJu219Wpm5+etku9giGeWKplS6bX9l/qTYCgFq4xyyUKj1k6CJa0/qQ+9GA8dO0zc2vNi/gbh9VKYZufn2rU9T1RSWQgMKYLMa6zS2S87LYSmljPEYDj0OuK6kOrflV/rb+YRVH5+l91/urn4nt9L56Zu3OvAFRftaR55Yo66L93lfnXLsia8bOMVzF7brGFWWXbpKjdW5Sic7DKCrAILJ/VCKdVAYKwcCXJ6DaG14TGUf2rXSv2QxjVwLOVREy6lvFh4kvaPVsHNiVsCw2y8QbHTKqudkrrUUiOXqdwDhYViLcRq7AdRSb3grt+Yq6acV3i6WzKn33XdvuYfd+sfQ9Upqb07XtZdZbzZa+vVzQvXXa53QVuO5H/JLFUitenWjsdCVQpGNTVo47Vlz/qV7KRxCdpqjteEVqkuFtLagN9eQGgsb7buXLvceWy+opKae6MTC3m5ywNisJcbVwOPKZhNXY7FPLZe2AJSTzzxxOAvRdkcShVVrF+dNGlScm2sffP/6Iyp5oapl5sNnvMnzWd8Z/v/HXj8rn3Mpdc/qe5Hp6SqW1Y8YY8XrWZ2e8EqPVNU3c8f90O/hrJY2ozakJmCx5x6S/OT4CbWP3aeNr8cv6l9HIOImrAprQktHa8Nsxp/Y0lJZda4tg2dRUrqKqs886EsQVhqnIXH2jCp8ecrCyF47Be0unH7oaT6J0vb12NOfshcdfszz/l85UtvNDMmnFR67lvi5s9/5M3mnL8uUNftKqmxydhP3ZpUdWuTE16y0Qpmr61WM6stv0z0S1yNiDGlMwQRg7QcIARfOZA57NDKQiULhaF+SBDK9J3Nk4FaKZ+ccSk/Fp7Y/mn9xfLL8RODZOb10njs/Fy72vPoy/0SvA4DnIYOABZuU/VpoTdm77/+z3/+c0TJmTBhgnn66adHShg/fnzzt83f/m0NUvaIY8cnTpw46mkBfj/wdJ6v/f5Bc9M9T41q3+tedYV51JxT4xy9xPhYZtbrzKnnr6Cut7vcr25ZtQmTVsbl/9XMi9ZbvprPXjuKQXBbkFkbOlP+cnopwVBp/oOgnNaAVqlPvRiPQZukzDKw535p0EA1U7frLwW3jLIp5alVJnvlj4V6Kf8opOZCZ+7yADZeDTstVJbArfbyf6y+ktdD9Ur+ML5g4SJzxPFTzJ1Twjf7bP+6yeaR+X/JOU8skXMmPP18c9KZG6trZ5RUOP3Qid1P0aqbS07YfctVzRu9y//uh31I4ZTGU5AoKabu+1dSvsgSaTMthLGOa/nN9SPBR6wObf9ZezYfjZ0EYxL8sfCbC5dSfA18amFsWOxZpTJWDzs/1672vOCaVAbiaiqrTLwacFoCm6n42vxj9prXJchMKcQMtD69YJH53HH3mwcenZc8x+ywwxnm4bnXsOehJdpumUWrmFNPfZW6ByFIDX356S73q1urmrDNBsubt229ullrxXGqeb029t/fDAzXzDEXElMQ6EN7Tr4szPm+tfNy7Jl6WL+SnTQe+nLVS+jMhcXceSmoiimdGpiO9Tv1ugbG/fw1kMgouRp/TN5Svv74KEjNXZPKQBp7Wb0NOya/HAjVQGUpNPo7n+2TWxcDp7Cfv2CR+dTP7jOPzpzPfHaa7XY4wUybextlu6QbXXrBHubxJ+eq2rDS8hPM5K/tF3wKheuoU1JVbc0yxuX/d267htlirYlZ8wdx0liCWE1/WVgbNGjVfgmIQYYEdcMAqxpYlOrVwmTMn9YPC4E58XKgMRUnxx9bXwxen3jiCdPcKTV58uRFq6666kgOjFIaAiVmHoLUsmOXF+RAaGiH5MBh235Y+HTziPVt4UJjDv7xPeaJWfwNPquuPNe88CW/MY/PfUBzjlgibe+4Zl9z6326x1Axl/uxPzsltTeH1PITljbvetmaBsoqttT7LzQeUzpDUCBd9mcuv9buSttQq4WwFETm9EcLr72wT+1DNr7GTorXj3EpfxaGQscLA18M5LbhR1uXpFSWwi6bT67d0Cmp/YbQVPxhUlJjkO6/ftgv5Uv8oTfihus8YdZ+9rFm9vwZtc+JY8rf9Dv3MZfdqHsMFZTUC7/6700fUmucOyW1t4fKfi9Z3bxui5V6G7SFaKVQKKWUglppbuykX3L5P7deCZJitUhKZujLiQSBDHyz+Ur5MeM5iqYEfdK4VB8LSVL/tXE6JXXRqMOX3Q8huMZx1Ze7+2Nw51bGKpb9hlgW/vwPHe3lfy0sS3mFxo84/kFz2wP6X0Syvp63+UNm3No/N4sWLcw59ywRc+ZNfYs57/J/PaWBKZpRUuGng1Smm3Vt3vxvq5o3vbB3z1Nl4KRuhYt7y4U8Ka9afnP9SDCSglDNfmHj9NNOguR+jEv9YGGoNpQyMB37ssW8nlOX67f2fNZfrl2xkhqDn1qX71n/KTsGgmvO18arYS9BqBaCv33yVHPtnbOl84g4vs2/3W3mrfy/ot2SarD0zB3MaRcuqyrfVVJDX3bs8dRBqqqt1YyhpkJVbWvzPy9SymRseUBbucFvKp8acSU4kWLkztfOa8s+x68EkZLyyUC3lFcMUhiok/KT6mPgT8ojNq6tO8e+JP9YvFxoTPWBydOPq82DXpPKwqNGAQ0V2AvY1UIik2cJNGr9h/Ivif+Lcx8xF12vWyeZ+pB4xUv+YWZO/KN07lgixyfM29KcdNb6qtr9G6di+7+DVFVbqxpjfeqBr16rqs9eOQtBZhuxa8Fsab415mv6I8GaCwE14NDPTYrPjEvQ2PZ4bSiV8mXgS4JcFsa0fkr9svNZ2NX4c/vK+s+6u5+BvH7CKpNfCrq182vZx/zUhFK/7t9dPN2cddUTms9cyvZ1r7zKPLrUWZTtkmQ0btGa5pRTt1WV3Cmpqnb1zRh3/B+649rq+P77O/Z3CvJK1miqE/YmlEJfCKpq1CMpWLG6c+vRxmPt27CToI+FZclPDPYkSJTGc+Nq4DMGj9L+8KEtx16TJxsvFyZTfWDyDOWnmadSUkPgKSmfNdaMugXV8KeFylBDWQiPwXDJ67Wg9YTJU8yZ1+SvQZVObtu/9hLzyIKLJbMlbvyic95iZs3h16V2N04NzyGCR1R96Y3rDlTCOdBbs4Bc6KsNke7JNgeCJdhIwTbTT9Z/G3Y50BfqZy6UlsZnoEeTr9ZfL+1Z2CyFS3Y+m0+uHaWkMlDHQlsIahn/Mahj46bml8QvgU0t/OYqraF5Dz30kLn11lvN9Y9taq7+J/+4KebD1rXZYfuzzMPzrtJOG9P2t1y5j7nzQf4O/5SS6jbqw7/vHgE2CAcOHlH1zT2fWdLhK0KMQtXvGhjFtmaOLHQtKdCqhfrYyZ+Fshy7tqBSUlBD49Lxk4IjKV4v4TMFhZq6c2GQhdLadlK+USXVfsD6O6mWcsrCZaecNo+xXWyL9Y+B5scee8xcd911Iz7vnLWxueSW0Y+NqHkS2m6HP5hpc2+u6XKofT18277mypv5NcDd5f7h293jl1nKfG+fDaskzkCjrwzmKIW5yWqhio1Ty68EMQz8sjnDToLGHCjU7E8pPtsPya4X4zFIzIHLGFwN++ux/SDBX626/Ti5cWN1dErqUksFH8bNQjQDhRrIjEF5SRxXSZ0zZ4659tprzbx5o3/u9MF5G5hzblha81lM2664/Dyz9ct/ax6bex89ZywbznlwD3PBlfyvTnVK6nAeDeusMt4cvts6A588A8E1i6gFnyHYy1GqJdjyaw/lv/TS8c9Obb3afKR9U8uf5EcaL81Tgu/Ulw0ptjsu1aHNo9Reyid0fDL1auFWisPm6fdjxozws9WtnWpNKpLslNTRu+qCCy4w06ZNG3lx5ZVXNm7T/b/x07Op8dD8N7/5zYsdc7kwCwUV30xC22ML1zanXbesWbCwvqq63qQZZv3n/crMevox5v0zpm2WemInc/pF4+kaOyWVbtXAGW653nLmQ69Za9TnpvulEQkzkNhPpZSBNI3SJ+0kLdSl4KQUWtn50pWtUI6akzqbh9Rb/3hj7HP7y9anhctcvyXzYvtP079SWLWxWD8au9hyAqa+kJLKHK923syZo68q+v4WU1JtUgyMhgqQ5rH+S+1S8/2TRAi+Y/P9108++WRz2mmnMfsyy2b8+PHmZz/72cjcXDjFvNtuu81MmTIlmcesRaub829f1UyfWX+d6nM2fdgsu94vzIKF/E1DWU0b8Enj52xjTj6HvwsckHrBV94+qqrQcdCtSR3MHb/Ds1cy+2yzWmvJ5UBva8lEoLsk3iBBa6wOV0nV5psLT7nwqN0XEuxI41I8ab40roXc3Hy0edSyZ/1oj6MQXEq9wXgsH02ebhxfSfX9jFJSofJJkMleBs+1G7Y1qBZS11lnnVEAWOtvC6mpfoag24fpBx54wNxxxx3MMWieXmoFc+l9a5u7ps6n7DVGW73gHjN/1V9ppow523EL1jGnnL41XVd3uZ9u1cAa7r31aub1zxnMn1BllNyajdVCnBS71F/Oyd1XjlOX+23+bBzWTuqLNq7GX8qWhRUtXOb2pWReKEdtfbXsWT/aektgtYYCa5XUUB7wH1yTGoIeCV59KEr9zfhn/cXs2orv+x0GJRXfRNwbpZgPo0VmaXP1I5uYG+6tD6ovf/Et5sllf8+kMWZtzj/zzWbu05xaHVJS3ePQvp86JXWwD5d3bru6edWmK6qT9D8vGaisefldSpjJR/IhQU9JPTUgVso/pqRK8zCuhQrJZxv+pP0j5VQyn4UzP0bteVp/texZP9r9XgKnJfDux1UpqauuuupisSU4ZZVPjbJaCrEl87XQizWpv/3tb0f6VktBtQ432GADc8QRRyymcIcgJXTgLFy40Fx99dXmqaeeyvocuWXmpuay2ziY0gR47SuuNdOXPl0zZUzZ3nj53uaeqbOomqySGjquXQcdpFLt7KvR+1+5pnnxhsv3NYfQybyXa15LodHmrz0pp+rW7JBQXPbGKSZOaV216sz1w0KV1n9uX0ryKYEx9zhl9rtkz9ah7VNMwdTEc+vTzospqdZn9prUGMyFoLYEGjVwGzoQ2PmpelJwcMopp/R0TSoLp7buW265xTz88MOa98hitvfO2chccFORi+Dk7V97qXlkwYX1HQ+Bxyk372uuuY17DFVKSXVL/cgfHhyCyrsUP/LatcwL112O+s175gaEtjs66EopA92aHrEnWRcqlllmmaJHT51xxhmNuze+8Y2aVEfZauEkFsj6wVNgfvnLX5ovfvGLJiRgafsU2k+pYnP9156n9VfLvpYftu9svNoKrEpJZdekMtDJwiGrxLJQHLPTQii7BrRXa1KZuvz98uCDD9LrUKVPxkfmr2dOv26cZKYe32H7c83D8/6mnjfsE2bfv6eZfDX3a1/djVPDvrdH549nqB683bPM5mtNrFIYA5Ell8u1SdZSSl0IrJF/LsQx80pvnDrzzDMbyNVC6t///nfzt7/9zRx44IGL7SYmb3fS3LlzzQ9+8AOzxx57mI033nhkSPIjjUvHjzSfhafUlxUpB3c8Fk/KMwX9JfG19bP2sXo080N1SfP98dSaVPhf7MapUhjslNRnOvipT33KvOENb2j+PX/+/JElAfvtt58ZN26cueeee8wBBxzQjL/73e82e+21l/nDH/7QfHN1N9w49dOf/jR5uT90oMyaNctcc801mveGaDtj0bPM2f9Ywcyas1C01Rhsv8NJ5pG5N2qmDL3tosd2MWdesgxVR6ekUm0aKqM1VxxnDnzVmmb9VflHkfWqQAZ6a+ZSC2pLIKIEghE3drk/dXXju2/71zN0XSX1xz/+cdPec845p/n/5z//ebPVVlsZPOP66KOPbpZvrbfeembfffc13/zmNxsbPLrw8MMPN+eee+7I3Pe85z2N3RVXXGE+8IEPNK//5Cc/Mdtuu23jDzF/8YtfNK/vuOOOZvr06YudM7bZZhtzyCGHmIkTJxqAtLXfeeedzfvf/35z9913m+OPP97gfINfMIT9Jz/5ycY+tkn7SRqXjj0Jkvz5Urwcf1KO7ngKimv4CdUb8svWGVJSmSs+sT53Sqq3N2pAtKtYnn/++c2b1G5Yk/qOd7yjAVS8qX/961+P3PV/7LHHNoCKdawWSvHm3n///c1FF11kjjrqKOOvabVrUq3/mMLrj+MbduwhuZoD37edY1Y2F9+1lnlwer0bqpabON+89FXHm+lz7y5JbajmjntqW3PKuWtSOXc3TlFtGjqjzdacaD623bPMxHHhX5WzBTHQ2Ms1pamTfAnsMVDDnAyZ/DQHC3PyjimpKUj93l7rNmnAv6ukAlLx7G3AIZZrASbtv/GUFldt9ZVUzH3kkUfMoYce2oAixkOQisv3ANZPf/rTI5fyfSUVAHrSSSeZD37wg+bmm29uckQe2ADLOMfBD5YDHHzwwea5z31uA8277bZbA8HsVhsSQ+8bNhe7P2IQl3v8lcRnjj8GelPvi9z5ObDr7+9qSmoMkmpAn1uoZplAqEHs/FQ9LoT6MXz/oTWpgNEVVljBHHnkkc2vO9kNr2O7+OKLRyD1da97XfOaVVX9eIyS6ucLlfbee+/VvC9UtguXmmgun7K+ufWBeqC69lqzzCYv/JWZOe9fP4ygSmrIjMcv2NCcfPoLqawBqecfuW9jG1seg7FuTSrVzoEyeu3mK5p/f3F7z1C1J91Bg9iSnVCqvObOT8FUbSX1ZS97WQN6uGnk+9//vvnwhz/c/PsLX/iC2XvvvRtQRT54agsu94eUUvQ4BqkYs8Br64JS+8Mf/tC89a1vbS73A1KxnA2QCmEFAsrWW2/dxIXfK6+80uy0004G58CDDjpoRG2Fb3sV0YefFORJsBo7ZnLnWX81lUwNxMbybgtKY/Wy8UrzjcUpVlJZOLUnUAnqhnENagqG/TWpeBN/5jOfMWuu+S+VbPbs2ea4445rwNVe7scHxNSpU82GG27YwOxDDz0UfM6q/zD/2P6wr2OHax83lXvCuP6xzczV/6wHqptvNM2stNEvzdMLuLWauXkPyryzTn2jWbhI/nWv7nL/oOyxdvIApAJWB2VjlNuaueZCo59DDVjRQIZ70o/dOJV7uT8EqfbmJSirZ599tvnyl7/cgKRdk4r63cv5KUjF+Qebq8paJRWQuskmm5i77rprBFJx/rLLBFy/GkjV7i8WnkJ+c47PWrAqwW8KtkNjbB9YuxSsMsd/bVhV/SwqbpySICiknLqN7RWEliqmKfguUVKxVgeXPgCmgM+11lqr+RuXYFy1FGtWt9tuu+YyP+b461RtflolFcrtk08+mfMezZpz56yNzSW3yKDFOt/yefeZhas/oziP9e3aS/cyD06bLZbZKalii4baAJf7P/a6tcyma+bdSMVAZRuX4VMn25rxakGse3JmTsYh+9i8kJKKvD/6x/gv/KXWpKYgFX6xjOzVr351o67G1pwif3vJ/kMf+lAjgthL8+7lfnvDdEpJtZf7sd4Um72sDz+dkvrMkaL9klQKe7VgmIXb0nxbU1JZ6GShkfWXgsjQh2Ov4vt5+WtSsQDd3mkJSF1jjTWav7H2FJCKSya77rrryOX+17/+9c2NVXYJABbLf+c73xkp0V+TmvoS0fZl/thJacq8DczZNyxdDRS23fo2M3v5E6r5G1RH99+0r7nuDvkxVJ2SOqh7sF5eAFSAqrQ+tV7Ef3liILdm3DahUwOfGggN1e/W0YvL/Zdeeqn5+c9/3qSyyy67NOcVQOrnPvc5g3V99sYpV/GELdRVnFdwE9WkSZMa9dS/cQr+sGTA3kyFv6GS2sv9WN8KP/bGLPfGKRZS/R5KcCSNp74k5RyvtZRULaxKsMn2QRvX98vOrw2r2UoqC4ka6AyBZO01ram8QwqpJn/49vPFm/j000c/lB5rT6GgHnPMMc0HAy7xX3/99c2ic7scAGtG8Xdonap7h79VUlNwijF8SPXqMn/oA2D6wrXN6dctaxYsrKOqvubl15nHljk157NmaObMvPdt5pJr5R9ZcJVUvzj3+O3WpA7Nrg8m+prNVjD7vWT15PNTcyCsdldqQ2YIXmoosexJt0Z8QGooHqukMvsot54UzDHHEwtJudDYtn9tXtp8cvdLTShmj5/Yl60250v9tJAas1vsEVQstNVWLll/EqxJyxG08yV7e+OUe1c+vmV+4hOfMMsuu2wzHQrnYYcd1lxusVBq/8bjp0KPpbL+2Mv9N954Y/Otup/bbLOGOe+2Vcz0mXV+oWq711xmpi08v58ltRp74aO7mbP+kr6zGwl0l/tb3Q0D5bzG+lRGGa0BgVLjUnlIc1PjpZCcOz8FI9IvTpXUWwqZbGwJtqRxTRxp/7K+XLvc/CSIksZDX3I0+Q87rGr77tervnHKb64Eff2CWgkeNQptTGENHWiMkqo5QCXbkJLq5wv4vfP/2DsPKCuKrI/fIWcQkJzUVdQViSZQURQMqGt2zQHBnHPYYBZ3za6RYEJXF0WSgoJj+sQAShAJJkBJM+Q4Q5j5zr+GetTrqe4KXf3mzUz1OR6HV1W3bt2qfv3rf4X3yy8qUxlJ35pTl/5vUQv6Lc/Nhqo+R0wlZBWJAAAgAElEQVSivK1TMuJ7piuptvEQGj1JvbM7SkkVfY5SbTLdNl+fXQQw3X/N4VifWoMZ0FG67GrSL6UDvfrWSud0DbO2EMo9s3no8o1TSfSXqT+qvtC1p5tPp74koFTsL5UPJjBrA6U2/V7e4VQ3/qpxJCqpsjhmREnVgb24SqouLJvCrSo/juYInpMKaORX8NxT039jTSp2cYbFB+tZp06dyta1Zs2VU5Wm5XegmQvd+HRkn9GUXzgza5rnypHq2/ag98Z3VJrzSqoyRBUqg+n6VB2IzIRyKoM8m4d3sDPjQmeUPZ2Bo1N/2MYpF+3PlnioYEMnlsijgkBVelg9rsvZttfUj8oCq2FQK1NSxfsmDVLxqxWulFM4lIk1qGUFp7xtsjWpujerTr6gkhqEZiioIhTr2MxUnrnrd6cp8+NP/VevVkQ9D/8vrSzMDrXYVfxyqCaNG32U0lz92jVo0kNnpda8hRXwSqoylOUmA9anJnV+qg7UugyUa6VUBsM2/saBkCD0R033m/qmA8WmNjkc6kCzKWSZvgTYxt1lv8viZ9tu03KVHUqDsQ9bk8rjhHS2KC43N7c46ggqXaVTFxp17QWhLOzfZfU5h1RThVQ3f9TGKXQeNmRl87WooANNnh1/M9WujTfRnp1fp3Vblmdzc419+/bT0yhvTfTmKZ3pftxPfuOUcfizugBfn2r6EHTdqExBrSs4i2vHpnzYxikXfWHjj069urAYd/ypyqvSVW2xLR8FizowL4Nzla9ieqZhVYR8HT90Xz504x+Wz2hNqkslVRdCdaE2Clb5zSYGVbf+uHBblkpqNmyW0rkp87e1pnEzqulkjcyzW9tV1Hi34VS4XX22aOzKMmRgwcyzaPZv0cdQBZVU2XiHu15JzVCnZaiaujWq0E19mlGLBvHunUxBZlhYXENWXHsuy/M2J6WkuhhqJjBqA2e6MCNCUpx6dKHIxi+beJv6k2k4jVtfUuV5rKOUVIyTUmtSo2BQ1oGq5QFx7SVVPi6c8vJYkzpr1qzU0obGjRvTqlWrUqEy/TfOVV25cmWaPfFHAHi88eMA8+bNs7mnyqTMuuJmNOHHurSxoChW/ft1XELUtOSswIpwrV1wOn0xIxq6dZRUD6kVYTSUbsPBHerSBQeqN9cl2fq4UKfyzbV9XSjTgWqV70hHfX7jVHikVBCnSlf1gW35uPAlg2CVr2K6q/pN2x/Mn6nyiSqpOkqlrnJZ3pXT4CDUbbcOFIcpZCgbrAe/LIVftSpPVwE1oE9/25WWrIq3oapH51+ooN4b5anpob5uyz+BJn4ZDe5QUj968EypDfF+8kpqhRgSpRox8JDG1LVtncjzU8XvF9OHTtyouYZM7o8ru3Ht6EBvHCVVx75NH+nadTVeVPWp0lVttC2vKmfbftNy2QSlJkq2DGrjlA/2M5RS2cXr1V6TGgZZupBmkk8HinWgT9ZwmfIbVp/J5678CT5sZHHDRqlff/1VdU9nZfr2nJr09ZI2NG9JPFDtdeAsWlv9vaxso4lTVTccRmMm148s4jdOmUS04uVt37gG3dRnV6pWRX2mbtiXfXCjj+rfLqMYFxLDfFHBh6oNtuVl7YkDqUm1L2hXt72m8BXlf1Qf6Ppja9+0nK0/pvGKglVT+DPNHwWDOvdLEuWdrEnVgcZMQWhcJTYJmNSBYR34RB6dOH777be0ZcsW1ZjK6vSZq/egab/GA9Ujen1NK+jDrG6nyrnqW/em997fXQmpXklVRbJip5+wXwM6bp/6WXtuqsvou4baOPChCwFxINXWP1XMde2aQpYp/PH8uv7Y2reFfdP227bDK6nyHmJrTnNySh1N5pXUHfGKgt5sVFIXL15MCxYsUH0/lYv0XzbtRp/NibdGtc8RuZS39Yty0V6Zk1WL69GYMYcrIVU8gko2LmHAT/eX22GgdLxGtRy2iapto+rKvMHxIYO+oJKqNBojQ5LQqQuRovtx/ZFBShxIDYbWFoJUXaRr1xTabP23rUe3Haawa2vXtB1eSU3vGSsl1SuneoqmGGodBVQ3fxiEFBUV0bRp02jr1q2q76Nyk75kS1uaOKtKLH/79BlHeYXfx7JRloWnfHwKrVpfGOpC1JpUsdC17y4ry2b4uhOOQPe2temSgxs7ryXTEBsXEqOgqKygFRundC9bGFLZ17Wrm89lfSpbUemmEMhtqdoZx65Je1xCqat6dezEVX514xtckxosF7omlTci6d37mZ6+t6nPRFENsx8WT53Pef1//PEHLVy4UGd8las8q7a3oHEza9H2IrvzVHNyiql3n7dpRcH8ctVu7uzP351J837fYAWpfuNUuexya6cvOqgxHdCudqq8DZRZV76jYBTUxrWN8klCrI1/Og/bOEqqCqZsfA7GMQkIjHpZkNUXt50uyof5ZRNjnXEh2g3z37RdNvnjtDtpWA07gor7LP3FKa+kZp+Sij7Bz59WJBVVvHE2URP6aH5DWrXe7heqGjcooH16jKC1hUtsvm/KtMyqX86gKT9stIJUsZBXUsu0GzNSeauG1enGI5tS7er2sw/ZoJy6XG5g+tA2hauwjhXr1VFSo/wcP348DRs2LFXV3/72N+rSpYvWmBLt4oH+97//nS6++GJq1KgR4RzvK664gmrWrJmy9dtvv9G9995L69evp379+tHAgQO16omK2wcffEDTp0+nG2+8Ma0uDstWFQgvRTblVePCFDK5D6bl4kJeWdUb12/dOMmUVPHl2yupO0aA6dpUPnBcTvPLbkTuF3b048ulIl9bc+rS//3ekn5bbrecoX3rNdTsTy/T5m3Rh+NnWwy3LD+JPvoqfBOZP4Iq23qsbP05Zu/6dFKnBhlzIhug1qSxcZVYm/JxlVRAKq7+/fuzPQcvvvgi3XrrrQw0bS88L4KQWlhYSI8++igdf/zxDIJzc3OpQ4cO7L+4lwpKVNCoqt+2vKqcyu+olxSVz2K6V1Ll0TJWUsPgSxfGbKbTRdd164nyM0wJNv08Chrj+in6r+PXd999RwUFBSb3RPnMm1OVpuZ1oFmL7Hb+77vnUqrSbEi5anuVdUfQ2Nw6oT4DUj984AyWHrWcxCup5arbrZ3NySG68chdabfG1dPGQxRMWlemUTBpiLWBRpnbtnZ0ykUpqToQJEIqQPLZZ5+lU045hdasWUPffPMNDRo0iDUJ8HrggQcyeP38889p8+bNNHHiRGrdujXdc889VLt2bXruuefo5JNPZvkBqZdffjnVqlWLLaOA7ccee4yOO+64Ukrt+++/T8OHD2fluMIKYH7zzTdp48aNtGHDBjrzzDMJv3TI1VcoqLhatWrF/MTn8Bm+YJNv/fr1Caow/A1+1r59e5oxYwY9+OCDzAZ+tAZ+qaBSNSRV8ValB+3b+lNeoZS3Pxgn3Tjo5uP1GK1J1flZ1GyA2DCoC4PKpD/XgcygDyaQm5eXRz///LPq3qxQ6XPX7U5TfrKb+u++/29UWP/1chOP6lv2o/c+aBcJqWFHUImFPKSWmy6P7ej+rWrRZb2aWNkJfl8lDZlRD30Xa2p1IDIqUC7Kh0Fq8eNHhVd9/aRUWpiSCkgMg1RA33XXXcdgE/AKUD366KMZ4IqQGpzuxw/BPPDAA9StW7fU9Dzq+eKLL+i8885jPr300kt0wAEHMLjE0oBrr72W1QOggP0rr7ySge/zzz9Pf/nLX1IwDUhF2TZt2jDgxIX4jhgxgg499FACmGJfxejRoxmUvv3223TGGWdQw4YNQ+NkCpWy8SYzbgpTYfCmuglV9Zi2L25+F+VN7ltVfVE/i4rYpk33A1JdQGgcKDSBN9Qj29glg8aodplCr4n9sHrFz1X2Zs6cyd5iK9u1qKA9TZ5t1+qeB8ymdTXetSuc4VJVixrTmLEHR0IqV1Jl44aPHw+pGe64Mq7uikMb034ta6edL2jy8HDlflzIU/kR134myssglT2cnzhaG1L5mlQ8h//xj3+wKXis8wyD1FGjRjFYrFGjRirfhRdeKFVSxTWp3CEopyNHjmRrWKF+AlzFC+ta9913XwaUUGO5DVHN5Urt3LlzmZ8XXHABvfrqq2ngCfX28ccfJ8AxvwDUaOP//vc/+vHHH9nfHFRVUKczXqLyqKBJBrk291VlVVJNYd4rqZgbk1xxYVgFmXF2+YvQii8P3MSV9crf1prGzahm1fzePb+llTkTrMpmutBnH/6F1m+Wr8X1R1BlujfKR32dW9emQT3VR1LpKKUuNzJFPeSD9dg8/F1BhPgwtfFDjKtLJVVsnw6kAh6R7+uvv2bqpEpJFf0GqGJaHtCIC2tVxQsKaxBSURd+UIaXgWKKaXtAKpYDcKWVQyeeYViCAEVXppgCUqAK9+3bN6W+ij6YQqVsfMjuaFsYNvVHVY+NPZNvqKD9uPWp2qMbf57PmZIqQpnoRDavQQ2DUxfKaaY2Ws2fP59WrlxpMiYrXN51xc1owo91aWOB+cH/R/b+lPK3fZb1MZn37Zn08xK5Wi6uSY1qyHWjlmd9O72DbiNw1WFNaJ/mO3duu7CuA7Uu6pFBog0sljW0Il7VqlWTr6U0UFLRDmycCkIiV0yXLFmSmnrnazzF6X5MsR911FEpJRV+BQETQIgpdiiegFtMzQM2oZgOGTKEbrnlljSQBKRytZQrqbDx73//m3BuN9bKtmvXjjDbB0i99NJLmR3Y5NP9aI/sM7GdWAKA5QbnnntuqV8e0h1rYfBlClWmkKWb39YPF1CpG0Pki4qjjh1df3k+1WH+pab7dRVGk3ymUOgSgsPgOpOfy9qvUz8WxYtTJDoDpKLmKcxpSJ/82pSWrDLfUNXnyPcpb8u0rA5N/vwz6Zs5+pAqU6T8dH9Wd3EiznVtU5sGHLxLyrYLyDN1NO50uqq+uPYzUd7FdL8MUvEZptf55qjmzZszkAWkYp0nNjTNmzePrS+96aabWCijNk4hXdwgJa5LFT/HhicsA8AVBF3EE3C7YsWK1JpWrqTqbJyCTaimWIsq20xlC3N8HKnK60KULnzqjF9ZHlM/XOXXtZMpWA1O94v9iL+116SGQZVXUt0tJwjC7KJFi9hUjL9KIrA9pyZ9vbQtzVtsfkTVEX3+RysK52ZtKAuW/IUmfxs+3R9ckypriFdSs7Z7E3Xs2sOb0F7N7NXUiqSc2kC6C4jlSmqpjtZUUqMGiAy6uMIZ3BQFO7oQojsoVfZUUOiqnjA7qvpV6bZ2o8qFQant+NSNoaz/Vf2nC+O6dkzzeSV1Rw/oKr9hMB7nc1slFet+Kurh/SY3XTDvzNV70LRfzRTVBvW20P4HjqA1hX/EqTqxsjlrj6Jxn8hBI2q6X3xJ9EpqYt2T1YZ7tK1NFx20U01N2tmkoTYuNMoeunHW3OpAjqikuvZf1h5Mj4sbp1SQ63JMqCBEla7yRSfecdpr65/rcqb2XOXXtZP1SmoYlOnCnm4+U/hLyq6pH2J+GYTG3TiFdag//fST6n6utOm/bNyNPptrtka1TYu11HrvV2nj1jVZF7fqBV3ovYmtpH5xSA0+/IKZvZKadd2aMYeuP6Ip7dEk+89NdRGQuBDosjxvj84vTum23dS/uFAXBfUqGLRRBmX16cZGli8Kpmz8s41nWLk49kzi4gIqZfHShVruq25+nk91mL/2dL8uHOrmiwvBcaBS7Pg4MCkbQFHtN1FUcaTH6tWrTcZopcu7ZEtbmjjL7OchO+6+nGq2GkpFxXZnsCYV5Grbm9Pocd0jIVVVt4dUVYQqbvqB7WvTBQfYqalJK6OqqJtCWZi9JOyofEc66g3dOKVjQDOPLuzo5tOsVvtwfV040ek/Xd/EfKp22/rnupypPVf549pRxdf25cP4CKpgRUHo0oVQ3XxRsBqmUJrCYdL5TeBTB67xy1J+w5Te19TqopY0dkZN2l5UrFeAiLrut4C2NnxNO3+mMk7+4CQq2FJ6GQOU1In3n87ciHqp8pCaqZ7KznpuPKIJ7d60ZhpU2ChJtq2Lgl1bmxwC40zXyx6eNnGJekgnpaTqxM0UPlQ2dWHEVb1x7XgltaRHK42Smg0boZKGyrKwrwOnPA82S2HTlL/0IrCRmtCk+Q1p1Xp9dfSQHnNofc2RehVkKNfsr86gBcs3lqrNH0GVoQ4o59Uc3KEOndfD/LfeM62kulI8eXfFteeifOjGKQdjytQ/XcjUdU0Fka7qi2tHVV7VjrB4uC5nas9V/rh2VPGVvQzqjDEjJRXHTpSVchoGcXGh2QQOxYDGVYLFek2VVpw5t2nTJp3+9Xl2RGAr1aUvfm9BC/L0N1Qdfsh3tKrK+KyJ4dK5Z9J380ofQyUqqWHOYrx6JTVrurLMHLm5T1Nqv0t1p/WbQpJp5a4V2Lj+2pSPo6TaPPxtlOAoCNOxZ+qna+gTX0qixpgpjMledkzGsKo+Vbot3KnioVuvql9N7OjELWhPdZj/+vXriZ2hlJubWxz1s6hREClzTBfydPO5gs1MrkENi0sUtOLcu1mzZun0tc8TiEBxTlWalt+BZi3UB9UjD/+c8rd/khWx3LT4FMqdWljKFz/dnxXdUy6c6LVbHfprt4Zpy0J0HzKuGmgDeSroCE7360CVDpTZ2JE91ONAqgxSTJY3qCDDtF917enmU9Ufd3yqyqvSXcN0WH2mfpjGNyy/Tb2ymOjaMc1ndARVWSqpFVUxNYViTPPjl0X8ZR+Buet2pyk/6U/99zlyIuVt+ca+Qkcli1f3pfc/K62C6SipcOH69/IceeLNlNcI1KqeQ3/r14wa1DLbUCi2N0rZtIE6VSwzAbUqH1TtV5WPA6m6D3Xug2l+le+6MKSbT6c+VR7VS0ucdJ2XFxP/VP2hSpe9pLio31W9unZs83klNSf9sH1TaOSDxaXiG6Wkrv7qHcqr1Y5WF+hDlsmArix5FxV0oMmz9TdTHdnnXcovnF2m4am2uQeN/rBZKR/ClNTgOPLT/WXafVlT+VldG9Khu9fJmD+uIVP20DZRFl1DiAiHYZAeB1Kj2qvTibpwoGMLeXRhVDefqt64/kcpl3Feqmz98kqq3nOXj5/Ya1LDIE0X2jKtkJpCqGl+W2jVKVctfz7VG38ny7q5Xmta2qY35dVqS2s8sKq+56Tp+dta07gZ1bTK1q29lbof8iatKlyolT+JTNW2t6HR4/aPhNSoer2SmkSvlD+b+zavSVcc2jjleKaV0aQgMy7MuYZXMa7YOKV7mcKdLSy5am/c+k3bG+V3VIxt/YxTLgqCTe3a5JfVb2NHFlddO7r5xJc9sT7Vz6KGrkl1AaeyhuvCbVT9MiUyyq6L/DqQadreoF+1vnuDas18t5SZzfV3AGtND6y6DwKeb11xM5owuy5tLFQf/N+y2QZqv++rtGHrStNqnOWfMLZ/qeO0dKb7/cYpZ11QIQzdcfSu1KqhPjiJjQ5+L5WFUhpXAYujvNq0N46SagpxpvlVA1rXnm4+V/XZQnZcP02hKwy+VJ/bts/0ZU23PWFx0y1v2l5uV5zul933aYf5y9akuoBVU0g0hT0xv6kyappfB1Zl7dUpV3/0jVR1dfTRU5vrtylRWGu28Qqr6ttwR3phTkPK/bUpLV2l3lC1Z4cVVK/tUNpatEXTuttsM/7vdPpjRfrJDhxSo8YVvPBKqtu+KM/W+v+5Ph3TsW6pDVRx4E83HkkrtzYQKfPdFmZk9esoqXHq0429Tj5dP3Tzqep0acdlP5pClS4c2rbXBga9krrj8PAgBOpAZFzFNAqOTaHXRX4dyAyLiw60Vl27mOqPuk51v6elb2rQlpa1xpKA1rRms1/DGhW87Tk16eslbWnekq3KGHfe93favsvLynxJZPhj9pk04+f0Y6h0lFQPqUn0Rvm12W6X6nRLn6ZaDci0chr1sHcB0XEh1qZ8XCVVq6N2ZDKFGZVtXajSzeeqvjA7Kj9U6Tr+qfKI6ar6TPtLZU8Xlk0hvNwoqVFwqAunplCoY9cGWsP80IHGoE+uoDusHTV/HE91vrUHo00N2tGy1ofvUFjViqHJTViR8s5cvQdN+1Udn4O6zaeNtd/KeNPXLzqVPvu+IK1eQOqE+06T+iLOBHglNePdldUVPnVqi0T8s4E4E0dc249rTwcaZEqqTjkT2DGJYRy7plBlC5Oq9qjip0rXsa/KI0tXxUeVLoNMEz+iYNLkJa+soDTYVtXGqbQ1qWV5BJUNhMaBW7E+U6h2DbmwV2/Sg1R98fcmYzU076YG7Wlp68Mpv2ZrWlOgBjInlZYjI79s3I0+m6teo3rYwdNpddWxGW1Z0cpj6YMv0o8P8tP9Ge2CClMZIDW4NtPkIWYbCBkUxlkjKnuou7BnCzmy9ulM9/N2yCDm/fffZ8nHH398qbCbQo+q30zbHbd+0/p0oHfo0KE0adIkOvroo2nAgAGsCOoZNmwY9ejRg/bfv/QGVB27qtiZQCuP24cffkj4gZ5rrrmGatasGVqFSZxwlvq0adPooosuSvs5VHz+73//m9Vx7rnnUt++fZVNioLVLVu20LPPPkv77bcfi3XUpTtOgvmijqDCfV5qTWoULOpAod/NXxKlMOVVGt+ibbTL6+cSFavBSTniAhk2NexAS1sfRnk1WtNaD6yp6CzZ0pYmzlKfJXnEYV/SiqLJpmG3zl9148E0ZtLOndkw5JVU63BW6oKulNSkoVOEN5dQbfLQD4MPXagXIdVUuUX+Dz74gMFG//79Q3+D3XYw68ZBN5/KDxM7UNGef/55uvzyy6lhw4ZppsPs8DKXXXYZNWrUKC1eJpDKYamwsJCGDBlCJ554IrVr107VvND+4f6uWbOGXnrpJRo4cGCpNplAbhRUA0a/++47uvDCC1PZEJenn36aLrjgAmrbti2NHTuWevfuTeKPNIk2vZK6Ixpxp8kzAb1hSmoSiqksHlBQoaQmfW1suBstA7DWbEVrN3uFdXVRSxozoyYVFUWf69bniI8ob+tXSXcPs19t2240evw+aXUFldSwcemn+zPSReWmElFJzaTTppCm65sru3HtmCipEyZMCG3eMccck0oTldQXX3yRfQ4FDtdNN92EX4RkUNKvXz8GPwCrV199lfbcc0/6z3/+w/Lddddd1KVLFwZIvPzFF19MRx11FD322GOsPM+3zz770HPPPUcnn3wytW/fngA4UMyuvPJK+vLLL2n48OEsL5S4Sy+9lBYuXEhvvvkm4RcR58+fT127dqUjjzyS2cUM7N/+9reUnXvuuYcWL16c+hzgB+UT10cffcT+f8cdd1CHDh0IefmP10AVPPbYY1MxQRufeOIJ+v77khnG22+/nZW59957U2XwWefOnVm6qKR27NgxFQe0Bz7eeeedzEeomg8//DArc84559CPP/5I06dPZ/9GrKAYvvXWW+ynyTds2EC33norvf322ymIxQ/uAAARl4KCArr//vuZP6gDaunLL79c6gd5+vTpQ+gLxPnBBx9M5Yf/iA+gc+LEiZSfn8/SkB/xQF2DBw8mTHnjuuWWW6hTp04sf1BJFSEVNkXF8pVXXmFjCBdXWGED/YE6d911Vwb8BxxwAFNNEXuMAbw0ffzxx9StWzf2+e+//07/+te/WFxatmxJt912G2uT+BniBTCG0o0xg+uGG25g5Xk/pTqZiCmlss/5faatpHKjQciKC5E25cOgUmy46K+L/GHt1/lcBbu1p71GtX4YI3M/sc82NtqdlrWCwtqyUiusG6kJTZrfkFatj954dmSf9yi/MPmfq82hajRudL+0fo9SUsWMN4zOT2y8eMPlLwJcSQ1+/2RKGQ2LWFxIDNqNa89F+erVq0sPwQd4hF0ATv78EyEVkLlixQq68cYbac6cOfTAAw8wAN1tt90YDACOAAgAxKZNmzJoBWRBjUUZAMnKlSsZGGB6GfbatGlDxx13HINNqIY333wzg1FcAMMZM2bQt99+y6D0iy++YCCDC3kBLgCY++67j0HY3nvvTY8//ngKPgAxgFJMu7/xxhvUq1cvBoOoa8yYMTRo0CB6/fXXWZuuv/56mjt3LgHe8TcgL6ikcrgC2LZu3Zr5B1tQSdE+pL/wwgsEJTWovnIlFZD65JNPsvhccsklrD7AH9oFX0477bRU2aCSCjAESALYsWyAp59wwgmpdnFIRXtbtWpFeOHgfgPaRCUVMDh16lQGxFA6kRegCVjGi8jVV1/NwB9xAPShTU899RRTSUVlF36NHz+ewS7ycyVVHL+AzhEjRrAXCK6yov5ly5axvkVbECO0BYov4giohPL6ww8/MJvnn38+g1GMSYAygB2QihcivNgA4gGcqBf2APB/+ctfGJjCBl4q8O/Ro0fTmWeeSTVq1EiNc/Fe4PFS/Syq1ppUU8gTHbGB0DDYdPn58uXLUzcp7CLAYrD4v7n/+Dd/m0F+vDVF/Rv5mzdvnnrLi4Lm+uPvoGorfi6zp+DGRnuUKKzVW1RKYN1KdemL31vSgrzwnf81a2yngw79L60q/DXxfpr62Wm0fPXmVD1+uj/xkFfICsrbdD/vhLjQmCTEhg2UsI1TUZAaVFLRbihXUFIBhlBFFyxYwB72mA7HBZABAABS+d9QF0UlFNDAywMiAK1nnXUWe8bheQb7Bx54IAPP9957j9mGKovPcAGKxQugsu+++zI/AIYAXw6vUDE54AJuAK9c+YQNQObf//53GjlyJFsrivziFD9vU3C6H34DJk8//fTUdDWgFTbQXhFsRcVQhFSAIqbwOTADLAH0gDiop3fffTeLAUBZnO4XlVK0NQixAOZx48bReeedR++88w6deuqpabAcnO7nkIp87777LoNVbhdtQp+DPQCyiDUuqLHdu3dnMIu/8SKAC/HjUAslVZzuF+8f9DleBqBYf/3116zN4gV1HhegFMsDcMEH+IOXDZTBBSDF2ACkApgxXjCW+NpalIHSu3Tp0pR5gD1eDNAXuNC34lpcsb+QblqobH0AACAASURBVHSYP8CLX7rT9HEh1Ka8KTTL8uOtCjJ9khcGEwZVlJJaZesmavRmycDMhmvjLnvQ0laHUX6NFpVqSUBxTlWalteBZi0KXwbRrPFG2qPz67R+S16iXbVw5pn0w287j6HySmqi4a6wxoNKapSCmmQQXENn0FfRvk074vqH8lxJDdZvq6TGgVQoXwBODoR8Gp+rjoA3pEMRBexh3SJU2CuuuCIl3EB1FS+AmQpSAZRh60s5YOpAKuIpW6vKbQA6dZTUMEiFsgf7eP4Dwo444ggtSIX6CFDjEAuVEDAIZVtcGxumpGIpAeAWEAhoAxwD5ACpKMOn7xF3Dqn4m3+uo6SKfQbfoPKCdQCZAF5cfLzzda0cUpEGIMULCYAZm/igsHJIxfjh6ir8hx0orhg7gGXZpjCkYyMXXg7+/Oc/p40pr6Tm5Ei/rzh8Y3oCgxRvpOJbgMt/c0gVHQlCefU/plG9ySXrY7Lt2tD4T7S85aG0vHpLWlegPl802/y38WfOut3pq5/Cp/53b7eSGnUYTlu271Q6beqJKrN2wWn0xQyvpLqOa2Wzl6SS6jKWScGzS3hVtTds41SSSmrYdD+ggkMu/IZyKpvuB3QAMDC9D3USsAUQAtxhOYA4la4DqSgPRRLqKSBXjL8JpPJY8+l+KM7idD/S4yipHKZgE0seTjnllEhIRX3ihiz8jeUUWPogTvdzv8OU1OB0P1+HCk746aefpEqqCKnILy4PCCqp6LuvvvqKzjjjDKb+Yq0y392PZQBXXXVVGkjKIBXT9VBd8SIAVRex4pAanO6Hb6gHSwAA4HzNafBegU0sN+CnAzhTUnlF2bAGVfYFoav0hrUDkBqc1lB9EZmmY/DxozDCFOPa379JtWeNMjWd8fwbGu9Fy1r2orwazWldBd90tbCgPX08OzzEnToupuKmJVMZSVzb8o+niSXLxdgFJfWDe09lf8t2P/N8fk1qEr1Rfm0+eUrzRJzP9JrWuEonD0KS0Bp2BJVKSeW+Bdek6iqpKA/IxCwoptUBF1wp5RuKoNL985//ZOtGcWEDEU8DqPG1pvwzgCuUPPbds2NTFP4OU1KxHhbKGxRC1CVuhgIk4fMwSAUIA2yxyQZqnLhxCraCm6TwPMXnJkpqUP185JFHUhuXEAuko58AY3zjFF9zyhVDAOBDDz3ElvgdcsghLDZoFyANHME3TvGNUNh0hCl6LIGA8IX4YC0p7GDTFuwgtliDyjdOyZRUpGF9LIQ02EH/Yio9uCaVjyNxg5S4LlX8HHbgJ3wRp/txf/Dpe5TlUMkhVbZxCutZ0R9QS7GZCtfZZ59NWBPMP2vRogVb98pPGQjeh2Ebp3ibSq1J5QkyOJV947mG2LD6XX+el5fHblx+uVRQYRP2sDib3/jB2KXWun54L1Vb9kMiD5OkjDJgbXUo5VUHsFZMhTV/W2saNyP8t88P7PIzbapbsnPR9VV1Qy8aM3nncSx+ut91hCuHvWye7tc92kmnp1zCp41fLqb7ddop5gEciWtSxTTTeASVLVNfeH7TesPqUdlRpav8t22vqt44dlU+B/tXlt+0/rD8ruwEfQyza3yYvwymxM9s1pC6LO8KVjOtpIb5vcsb51POtkKTMZpVeTc06UhLW/ai/GrNK9ySgHXFzeiD2XVpU6H8/NpeB82ktdVGO++Palv3pNHv75myKyqp4jgKKkxeSXXeFeXaYCaVVJeBcqWcyuDJFkJVPx4QdZi/6UNfJ5YipEJd07lUkKVjIw4MR0FpVN1x/XZRPgwKbceTSaxV/puOr7hwGre+2EpqRYFQFczyjVNJKKh8jatsTao4OKuuXkANx95qMl6zOu/6JnvT8pY9aXm15rS+gqxhLchpSJ/82pSWrpJvqDri0K9oRXHJ2X+urpziOjRuzBFpkBr2s6hinR5SXfVAxbADSHV5OL5pVKKWBZjaCoMjG0gI1q2CgCi44vWb/uKUC791/EoS/lzFUWZH5Xfc8WNTXjVOTOGN+2BaLi5kqup15Y9uvxopqfXq1Sv1S0lx137GhV4VbNr6J1NSsWYEi5vFLxysFcLZdFijgzfWbdu2scXS/LBjvnaHHx0hdoy4JlVsBx/sNX/OpbpfPmdzv2R9mfVN96FlLXpSXrVm5R5Yt+fUpK+XtKV5S+RLG/r0nkx524RFpA5656vcU2jluhKFXaakyqq4ccwKBzV7ExUlArpKahRMZgqmXNajgglV/9oouXhmxK1X5ZcIFybxMoUOlR+u7KnipUrX8dMkTrpQZetXnHKytpr2Q9Jwq/vSEvRDdZi/9prUMFjMNISG1Wfqn2xNKhZt4xgNnOmGw3+5Igp4xXETOH8Ox3Xgwvlj2AHJFzZj91rwlACsSRU3TgU7sc43w6jW3PBfJFHdhOUlfX3TfWlZy56UV3XXcg2sM1fvQdN+lSuqffqMpbzCkl8tcXH98v2ZNHdRyUJ01cYp/uXnlVQXka84NnQh1bTFmYZaG2gU2xS3vA4cqqb748CSqn9M4ccUbnTqV+WJStf1P67ftuVV/sWxaxK3pCFT1U5diDeFVaPD/L2SenEKUrlSioADUjm8ckj99NNPpXnFDlIpqQ0m/J2q5c01GaflPu/6pn+mZS0Oobxq5RNYf9m4G302t/Qa1WpVi6lX7//SykI3P8qw6pfTacoPm0pBatQA8Epqub89nDaAQyp/+MhgqyyWA7iCxqj22ATS1i+UC/vFKRs/VGV0ocgUOlT1ivHWzauCU1V6HLiP2/4oKLTxy9afTMCpSX/GHX9eSQ2cjxqmvPLpfnFNanC6H7/di6MboKCK0/04qwwHAH/yySfsVzHCzlkNHkEVHAi7/PciytlSAiKV8Vq36360vMXB5U5hXbKlLU2cVaVUlzVptJn27vo6rd2yLHZ3bll+An30VQkM+41TscNZKQ24UlLLm3Ia7Gxb+DSBYJWSmuQA1IUf3XymvupCS5hdlV+qdJW/LsqrYFrlg5hu608mYNUEvnX7Pay9vHxsJZUHV3ftp24+U7uu82PjVNQ5qRxYAbPietOuXbuyc+ZwxliTJk2k61S5rzg8N+wXp6psyKddRl1tMrYrdN51u3aiZS0OpvyqTcvFkoDVRS1pzIwaVBQQVTu0WU1N93iZCrbt/MUom47LWXc4jcutl4LU9+85hf0dtdzFK6k2ka64ZZ44uVlGGpc0xEbZt2lgEtBqsnHK1Oe4MGBanwzy49pAeV04021vFPTa+KvyT5WehD8ym6bxSRpuddsdFj/Vz6Li/FX200y5ubnF4s+ihkFhtqxBjYJhHgxZ8Hg51TmpWIOKw4WhpuIwXb7mlG+UwiG4+CUMrF/FEgB8SeG3fPnFz0nla1LFeMK/GkumU/3JD9ncSxW+zLpm+9Oy5gdRXtWmtCGLTwnYSE1o0vyGtGp9+i9U/XnPJZTTbGisfqpWuC+NntAhBan8MP8oox5SY4W8whX20/12XWoDI37jlHmsVXFWpevWaAp13G6UAmiiOMaF/ijINPHDVXtM4xnMH/TD6DB/2ZrUMFiNgtgoOAymlZXyqqukzpw5k2666Sbm9i233MKm+Z988kn202/BdarBHf5RSmqtOeOp7tRXde+zSptvXbPOO4C1SVYC69acevTFoua0IC99Q1X3/X+lwvojrPutSlFDGju2VwpSvZJqHcpKW7AslVSXQY+rfMogweThrlM+CSXVFNJM8+v2kSmUhNlV+adKT9pfVf22cXBdztSeV1J3jJykYNNGudVRUmVrUh999FHq1q1b6l7AT8ZhFz/WnPLNU/j5tKeeeorlkR1LJa5xjdo4Ve/rIVRzvtvzNXVv4vKab23zzrQcCmsVKKxbsqYZxVSVpuV3oFmL0kG15wE/0Loa9j95+/lHJ9O6TVv8EVRZ09Ply5GgkiqDvTiwphuNqHpd1B8XYl2Uz8TGKRVE6cC0bp9F5TOFpChoVdUTZ3yYxksWP5l/tnbjlHPhR4VRUnkwgtCZ7RAaBbMyaAWkYho/yQtKatgRVA0m3U/Vl85KsvoKbXtt8y60rNlBlF8VCmt2AOucdbvTVz+lT/337vUNraSJVn0xb+oZ9PPijQxSuZIaNCSOez/dbxXmClvIVklNGiqjYCoOlHC7caFTZkc1SFwoqaYQY5pf1QabduvYVEGtKl1VR9w4qMrb+qeyawrvpn5kC5SK40rWZtVh/mlrUivLEVTovPz8fPrnP/+ZilkSvzx16qmnso1TsmuXUddQlQ15qvvPp2tEYG3zrrSs+YGUX6VxmS8JWFTQgSbPLk7z+sjen1D+ts81WpKeJX/+GfTNnHRI9RunjMNYaQvYQqppwJKGWlfQ6QpiZf64gFRTaHGVX9XftrBl658pjEW99KjaJktX1a9Kd+WPK8hUQaJNe3TiGuW/WN7oMH9AKr+yQUmVKaCuDvMvUyW1uJiavP5XnX72eQwjsLZFN1rW7EDKq9KYNpaRwpq3rTWNn1EtzfM+R46nvC3fGbWmYOlJNPmbbZFKqmjwprErjez7zBU7ArqQmjRkRsFKEue0xoVam/JxINWmPsTUNTyqYMb0btH1zxSSXEGgbntt/dNtv6w9NvCsGxdTv0zbH5Y/7HOvpAZ6jn8p8o1TSSio/NxUvnEqOHigoEJJ9VeyEVjTojstb3ZAmQDruuJm9MHsurSpcOcZVUf0eZtWFM7Tb/TaI2n8J7XTINUrqfrhq+w5dSHVNE6ZhlpbiIt6aMdZViB7yMeBVPiJn9/Gdfzxx6fctoGJOO0KxmvGjBnsnPC///3v1LBhQ9NhUio/2oOjG0ePHk2DBg2imjVrpvJg/weOhMRPYB599NF0ySWXaNcHyLnvvvsIz/Tbb7+dvv32W5o8eTIdddRRKTvYS/Lqq+kblVu1akV33313qbYFYQqbp3EeOo6ebNSoEXs5CF7wAcsHccJPp06d0pJN+1GEZ1l/xrHnCn51OifjSip3Ku7aVFcboeIeQZVpJVWMX7Xlc6jhhzuXGuh0uM8TLwJrWvSgZc16UH6VXWhjho61KshpSJ/80pSWri7ZUNWwfiF16jGC1mxZrNWYagX70+iJbVKQKptZEA15JVUrrJUm0+N/2TV1rm4mG+0KKsN8dm3f9qEvwgQ2TuleMv8/+OADVvy4446Twl1QceaZAJKAsksvvVS3eql9fFhYWEgvvvginXTSSez8b9srSnkDjI4ZM4ZBao0aNVgVqBcn5uBnybGH47PPPmP1t2jRgl566SU68cQTpf7wOCIGU6dOZUAKWEQbYF8G1oDksWPHsnjx+qPGmU0MTJVHcRy5gsiolxVT/3Tz60JpsI2xlVRTOLWBUFnHxIVhld9Yk/rf//43VXXjxo1p1apV2v/GQf4rV+6cXuX/5n7DXpcuXaQbp2ou+D+q93nJCQH+ynwE1rTsUaKw5gBYk910tT2nJn29tC3NW7yVNbRty7XUcq9XaNO2tcqGVy3alcaMPcBP9ysj5TPIIqCrpGZaGQ36miR02iiLNv7EUVJRH4dUKKmALFwffVRy+stdd93F9jYA5h577DH6/vvvU0cgAu5w4Yzzv/3tb6kyKIsjEaEWihA7ZMgQOuCAA5g91MnP/e7Tpw+tXr2a2RYv/HjN9ddfz1TPCRMmpPL37duXBgwYQIBOPEc3btxI8+fPJ54fNp544omUPaijPD+HVK6kFhQUpEEqynJwnT59OnMH5aGMQq2E2ooLqimuhx9+WPoFcNttt6WevzyDCKmof9iwYSwJyuvZZ59Nc+bMIV4n6sOpPmjjuHHjmP/Lly9nv0CJ89N/+uknFsdrrimZFR06dCidcMIJ7O9gHpz0g/rwa5VQZfmFuAeProyaLrcdz7IA6cInL6ub3xRWjQ7zj1qTyh2NC482ECtTkOIqqcFOs2lXlLIVZa/Wj+Oo7rTXpDeW/zCzEVjT8gBaBmClRrSpMDlgnbl6D5r2a4miuvcey6hGy6FUVBz4uSpJ03MnnERVq1Rhu/uDD89gdq+kZnbsZHttUFIzcWUKcqPqMWmnDYSK9mXlw5TUprPD+yB/350bZ0UlFerhihUr6MYbb6S5c+eypQD4GwCFKW1RbQ0qqYBQlL3hhhsYFMnSAamYtkbem2++mRo0aMCaF1RSRdUTfgBSAay4AKBQPmHn/vvvJ0DY3nvvzT7Hj9yIG4ZFuygbVFLxGabUAZsQdq677jrmO8qFKanwjSui8+bNs1ZShw8fzsQmgCaHZvTvli1bWHw4dIqQCj+vuOIK2muvvejpp59m7cXfHFJRfvDgwXT55Zezz5955hnq168ftWvXjtnkqjf/myu+UXBqO76zGU65b15JzclJPdzFDjPdgKUD6brQWue7EVR79hiTcefzZiACq1sdSMt37ZEYsP6ycTf6bG4JmHbt9BttbbDzjTqseT9+fQatWLs19AgqsZyH1AwMknJUBVdSg99LmYLKsFDFhcSk7dr4F6akRkHqij/ns6aISioAFGB24IEHMtDDA/zZZ5+lK6+8ktasWUP33nsvnXbaaWztKsoB7r755ps08OFKKWyHQSrSgsALKHzhhRdS0/0ipObm5hL2b3D45FPsUDhFZRQgiwsAC0WSq5xQeqEIi5AqQiHvU5QfNWoUW/8pm+6H8jlp0iSWnQMtAHratGlM9TSZ7udKavfu3VM/X454PvLII8w+fMY56YizCKn8b66MIi9+dVJUUpEHyw9q1apFWA+L66CDDoqEVB6DiqykypRgayVVB8qC0Cf78rBRKJO2owuTuu0ztVdvynNU65dPy9HjrvK5urrVQTuAtaFThXXJlrY0cVYVFtBDevxI62u+ExncZXPPoPmLttL4f54szSe+bHlIrXzjNKrFrpTUTEOtDSRGxSGuPZ3yrpVUQCrWZ+IB/txzzzHljituUF0xnf+Pf/yDFixYEDqdHwapPXr0YD9Qw2GSxy5KScUUNcrJIBUboS677DK2xpND6iGHHELPP/88UxMBaljCgLWluKCADhw4MG3jlNh/sAGAPvfcc9OUVAAk1p4CRsVpe1MlFVANNROQCSUVkMpjjRcEpMHnIHTy6f4oSO3fvz9ryvjx4xmkBkEWqioAHxc2WUFhLe9QqgPXUfcnh9SwOJQ6JzUMTrMRNl3BbNhyAlP4hD86Cm393MFU4w+z44j847fsIrC69cG0vGl3yqMGtKmwZG1pnGtVUUsaO6MGFRURHd5zKq3KKdk0Ibs2LT6Zps6mtOn+sLweUuP0SsUr6zdO6fVp2Bo6vdIlSqgtpPLnRXC6X6akYlqe5x8xYgQdeuihTF0NW3MK/6GGcohctmwZ2wWPqe3gdD/sYm2ouHFKd7o/qKQiHj179mRwDUjFhbW0fMd+cLofkPLOO+8wKOXqJtbSHnnkkVJIhR0AK2AWSwOgpNpunJJBKgAaF5YuAIhNlVTkl0EqlkNMmTKFzjrrLOnQChuHtuPT5fIB3XsB+UzrNZ7uDzojOy81DOpcQWPSdmzhM8wvU3sNJ/6dqufPN+l3nzdLIrC69SG0rGk3BqybYwDrRmpCk+Y1pFUbttMRh39GK7bLlfXi1UfT59/W80pqlvR/eXLDVknNBuXUZoNIsG9sH+42dmSQivp3/bFZ6JCJWpMqU1K//PLLtI1LUPzwgL/nnnsIB6LzjVPidD8qx9pHKK+tW7emZs2asal4KKKyjVD8M2yMCk7lQ1nkm7nEjVPikVLidD/yY2oe0+aYuueQKlNSUY4fESWuS+Wfwxf8OA7Wv0JlxdKD3XbbjamerpRU9Bc2kmETFXxu3rw5g1RcutP9UUoqpvux8Yur2KgDm7vatm1rBK2q7yBTSAyzF2bHNL/KjldSd0Q0kxutVNDaaMyNVHWt3jFEqgHp08suAqva9KTlANZiAKv5pqutOfXoi0UtaEHeVupz5ATK2/JtqcZU29yNPv68nd84VXbdXG5rtoVU0wYnDbVR9k195UpP2JFOOvZk/tgqqab16eQ3zaOCCNf2MvnyEOW7yg9VehSsyV6yZs2axdbO8t382OmPC1P+wXEp2o7jh8xH0/52lT/MjpGSWrduXTadIF42u/FlgSnL5QImyi/33dRfk3KN372SqmzaedyV6ZeAz599EdgJrPWNFNZiqkrT8jvQrEXb6Ig+I2lF4Zy0xlXd3opyJx8YqqSKmW8e58dU9o2MsvPosZOapi0/sn3YxW2BDOri2nTxEOc24vqH8liPaRtfUwgwjZ1r+7rt1M2nak9c/1V+uLCvagPSseZXXJMKNRgbs4LnuZr647p9NvXHgWEsWYkqj+PNGJXm5uYWZ+IIKhOYQ16dNZ5JQ7FKGY0aoDLYbfLWxZSzdbPOuPZ5ymEEVrXpRcubdqW8Yn1gnbtud5q1eDN1PfhNWl24KK3Vn334Fxr/z1OkkfAbp8rhAMmQy7ZKatLKaLD5rpVSV/ApsxPWdWHT/TbLFlTQEXf4mEKIqj5df13VG9eOqrwqPSweunGQjf+oGJv6E5bfxo7J+LWt1yupCRxBZQOtIqw2HXEOkcYZmaovB5+e/RFY1fZQWtakK+UX11MqrAs3t6e5K9ZT231foY1bV6caN/PL02nEzSWHREddXklVRahypYtKaiZbnjTkxlU+dSDZJF6ikmpazgQCTGwjry00qepRwY7relX1ufBXZcM1REb1u2l7VfG2sWcSD1s45XV4JTUQbdO1qTpKrhG0Fm2jpm+cZzIGfN4KEoGVbQ+l5U2gsNajgpBNV3nbWtNP61ZRnTbDaFtRyUkCi2efQU8NLDnaJOzCOPW7+yvIQHHUDF0lNWmoVDUn26CT+6t6+IvtEpXUuO0xhQpVfG3ao2uTw7AK4lzAuEl/qPyJkx5W1rbfVOVU6UF/4kKj7XixrddKSZVBl+kaTd38OhAoGxS69nlZUzjVKRfmVxS0VtlWQJju91fljsDKtofR8iZdKK+oHhVsST/Wal1xM/q5YDlt36XkV8nWLzqF7jvrJPZ3cMOHOK69klq5x1Sw9VBSk7jiQpiuT67rcWVPBkthG6c4xMXZqGUTL90yOvl04VA3n6rOTNmxrce2nAh/shjY2rWFQxncmrxMhPlrCtVBJTVoN3RNahxIExtvs/HKFJKNlMwdzpUVtFYpXE+N/1dyDpu/fAQQgZVtD98BrHVTwFqQ05B+3rqENtd7h7av6Ed3nnSOMlgeUpUhqlQZKvrGqSSg0+QhLUKH3zhV+tayha648GRaPq6fplAmjhvZeLP1JwoaTca1af1x6zU6gorv7jeFRNk3v67SWdGUVBXcVy1cR41HXlapHpa+sfoRWNG2Ny1v2pnyt9eljVuq0PycRbR52yq66egr04zIFFUPqfpxrgw5XSmpMhhMUhl0BZ8yGDB5WJuUr+hKqs79Ygo3YTZd2ony2zVc6sQIeVwpn+L4lNVt2j5X+U3tVCglNQyes1lJDUJrlc1rqPE7Jb/C4S8fgagIrGh3BOU16UyjVi2iW/qr1XcPqX48iRHIpo1TLnsmGyGWK6km7XQFY0nDXtC+rt+6+VQxM4UeU3/j+mnrX1wFUtZOV7Bq8jIXtx3GSmoQqoKN1lVIw+yYKqem+eP4bwu7JuWqbF5NTd5NV8VUN2nWpOdUwaJIopwqVCz8jX+X/Cem7fw3URWiKvi9+pyS/wfLI31H2ZJ8O/LjZIaUbSFPWn1VqTgnh3J2fBbuV9WddfDyVUr8jW6PpFygvWntr5Luz860QHx2xCHV7h02c6pUoWLKoZwqqFeIc426ymFwy/idJwIoM/sMFT4CXEnNtBKqA00uldhsgNawjVNJDrK4cKXTT1H+u6o/U3bi1mNbXlUuDuS6glKTcRqlBJvCLepVbZxKW5MqO8zfFDbLag1qVL0mEKmCXFW6Cqqrbl5NNRdOSUFdCsIAcACVALyw9CDESaEQx91W2QE3ItztBDEGRDvghwFjCtB2/g04KgZOMtgKgKHGubVifKLibppPFXfZy5RO/bZ+lFU5Wb28nV5JNfmqrfh5/XR/SR+7gtgo2Kjo0/068KGCMd07LlN24taTBFzqxDkYR1fQyO2atiuY3zSuRkdQAVJVMOCV1PQhooLSsHjpxFkF13HSVfXrQpiq/TJ4jPqysrGXJIya+qMbt7AYRO3eV33JeyVVFaHKlf7oiU0q3S9O2TzkxYezbXlAqunD2XY0uoLusPp1IcVVezNlJ249tuVV5XTjbQKnJmPLtH5XUMztVBolVQVdNnCtgkDZQFBBjU66CuLipqvapQN9KvhW9YctzKniJ7Or056k/dGBUpMvFpm/Xkm1iWDFLWOrpMogyOX0vOxhK3s5Uz3cdXsuLtTplNdVUnV9Nsmn45+JPV0YiurHuPXZviyI9argS5UeBfFx/HMFeeLLlcxX2/vHNC5lpqSGQUZZTufbQmFYuUzYU8GaCrqSTlf5ZwpvKn916zOtN1vzx4Vmk/JeSY3zaKx4ZaGkZuLKBCS5hOS4/srKR0Fq3D6I66+qfl2Y0c2nqk+Eqziwp4I03XSVv6bQpgv5tnYzBblRkB58GTDpx6D/qo1T0jWpMuXJRok0hUNX+VVKoWk9tvZsyulCnErJjJtu4oeOUmkCry7t2cKrbTnddoZ9AcQp7yFV9bipXOlR0/0uoU8V1aSVWdcQZ2OvMm6ccgWBlQVak4BLGRzavkyYQnNUe1TfCWK60RFU4prUMEjxSio2KJW+VHBhC406dnWhLmrgqOrJdmjNFFTqxikJCIXNqPo9pJp8NVb8vEkpqTYQFyfaruuzfYjLYIrfj3GV1A8++IBefvnlVJj69u1Ll156Kfs393fBggU0ZswYGjRoENWsWTNOSNPKwn5hYSE98cQT1LlzZzr22GOltm3iNmzYMOrRowftv//+KZtQzu677z5q1qwZXXfddYTju/g1ceJEevXVV+m2225LKxPV2IULF9LYsWPp/PPPpxdffJE6depEGDf5/wAAIABJREFUxxxzTKpIGEyhzU8//TTNmDGDWrVqRXfeeSc1bNiwVFUm8DZr1ix6/fXXma0GDRqkvq9l/pvYFcu7gkPbl4xg/abjwiupOLaouJgNjjCYNP3cxp4K6myhVWXXJF0XblXtd2EnWyHTFkpdlNOJqziWPaQ6e25XCEN+45RZN5o+bEXrcTdOAVJxHXfccaFOA8ZGjx7NILVWrVqxN2oBzqZOnUoDBgwoBa0607c68QqD1Mcff5yKiopY3e3atWPPayhqgExcgEwRbKN6ctGiRQxSAfWAdxX88fQPP/yQFi9eTBdffDHBBuJ72GGHhVal094oP72SKo+OkZJap06dUnBno5yaQqBpfhU0mdoLy29bj6pceU43hUldWHOdz9RP2/yyciZwGZx2Vb28RH0J3vr+GrOnss9doSMQpqTKlEk//V96KJhASZiSeu7gn0LH2Ijb9kyliZAq1gtwuv/++2n9+vXUq1cvlh+QCrUOCiWUTyiTzz//PF1++eVMCRw6dCh99NFHLO9FF11ELVu2pIceeoj9u379+nTXXXcxIHz44YdL+Xb77benbN577720ZMkSVgbKYPv27QnQiWvSpEns/8gPmJw5c2bKXjA/V1J5uziMHnTQQfTzzz/TJZdcwmzBBqAZFy8DeHzwwQdZ+6F23n333Uyh/P3331OfH3LIIawMIPWNN96g7t27U8eOHempp55iKimuPn36MBgVLxFSxc8R88GDB7M6ETu0HS8FvO1TpkyhCy+8kObPn898BxhDQZ02bRqrZ9y4canPX3nlFfr444+Z+fPOO4+gkEMxz83NZZ+de+657LN169axPlq6dCmL51VXXVVKLXeloJqMazEuLusX7aqOoNq0aRMOzCQErTgTR1Bx51wqnbJvgSj7KkiU2Yvjt6q+skxXtUtM14EvxL2oqJgdsF9cTFRUXDJdhbNXS/4mKmJGd+SjnB1pxSyNp/OyyMnKsWmvnX9zW7ANezvz59B2/EOsL1heKIOD85m/3IZYT9DvHXZSdafqKPFd9KPk30Kb0tqGz3NS6am4pOzvsBfhd3qZ4lRso8auT6tcEfDT/fL+lkG6yciQlXcBqeJ0P8Bo7733JiiOmH7v0qULDRkyhFasWEHXX399KKRiScCECRNYHtmSAFE95X8DtPC9DfuAQ9SLqX/UCwhGPtjE1PyIESOYD/h73rx5qc/Fujhswm6YkvrCCy/QWWedRW+99RaDbsD1m2++yUAcAAw/AJqo77TTTmPp3C7ADgDK1VbUsXLlSrrmmmtSkCqqsAUFBQzcTzjhBKba8gtwzwEYsI00LAEA6J566qmsTsAnwPnss8+mZ555hpo0acLAH/lQb//+/Vk59B3gGGXGjx/PIBUQCxAWgRP2li1bxsAUfg0fPpzZmDt3LrVo0YItVVBdukqxyg5PV9kL2nENq0ZHUFVWJVUFiSYQrII+lWLI0z9dVBraGMQFoW0HVImQJM0nAb2dUFgaikpBVwASdwKjUFYANd0bxOfzEfARSCYCHFLLWjmVPeRcKrdR7bOJrA3EuoBU+Irpfg4BeHiPHDmSKXCAQCh8fE1qmJIKlQ/qH+CSX3y96ffff88+Ovroo9k0e3C6HyAHOOzQoQOrFzAIBREw9dJLL9GJJ55IkydPTqmc8A+wedlll7F8Tz75JE2fPj1VRxBSg0oq4PSdd95h9ho1apSasgeY4jMot1CRoebyC7AOFRNq5TnnnMPiIk73cyWVq7uPPPIIKwp1l4NocEygPFTlk08+maDuPvDAA0zR5BdiOXDgQAbMHEqRBgDFhTIAfCi5iAlXUj/77LNS4AmFG30nXjfddBP756OPPkr4OwiqKuXTBjJ1lnMkDafcPpTUqA1gpXb360CWCbRlQjGVQaYODJq0wzYuOuVk/j/4xTbaViI5+stHwEfAR8A4Aq6U1ExDrg0kRgUnSXu8XpeQym2Ka1B1IRVwyZcBcDtQQXFBGQ1TUpHOIRXAKG7QAuRirWgUpAKOeR26SiogFYD47bffUuvWrVl5qKNcfRXBVVRqg2tQ+cYpcbofgAuwBlyirExJFccMbEINPf300+mTTz5hEM/rxPgJKqcoizJQTRHv2bNnM4WVfwZAhzIMdXW//fZLVYXp/27dujEQlcEn0qEKy6b7uZEoJdMlfIbdU1mnpOpAlgnslRW0xmmHjdKqU1+U3ce+2k4btxo/l3wBHwEfAR8BFoF/n9A4I5GoSBBrEzC0X9yhLtqIWpP6+q1/SilIIkjy8hwOTzrpJKYqArT4dD9f0wjwRFmoev/4xz9INt3P17vyvNgsFKWkYpodqijyc0VSnO7n60VFJVWEVOSF+smVVIBacHc/oBeQigtqKS6sN8V0OYdUvq6UT+tzOEJcoFwCmjHVjilzgN3VV1+dAkN8ziEVttEeQKQ43f/f//6XevbsyT7DNDxOFoBP8K1fv35piqYMUvlniDnUbsAo1spyJRXT/VBOOXDCf9QjfhYcb7AJv0455RS29hZXRYPSYJut16TqQJYOnJoqmqb5dfy0gcw4a1pt6gu245lvt9OqzSVrK/3lI+Aj4CNgGgGT6X6X0+8qP11Pzwfrc6WcqqZZxXpdKKnimtSuXbuydaVYq8g3PWEN5x9//MFAClPw99xzD4NB5MUVtnFqn332SW2+wuYjQCOm8gEH2ByFDULYTMXXgmJ6G+okpr2RFrYRSoRU2OLrO7HcACCLdZyyNal84xRfiwo4BDjzDVRiGXHjFNp4wQUXMIAE7GFzE64zzjiDxUVUUgHFsINNS/C/efPmbOOUCKl8mp+3kS8HED+HfQBo796909ag8r7HywGWQPDjq1AWkIqXALy4qDZOIVZ33HEHjRo1qtRmqqhxLaaZjNNgOdW9qlOPzXID0a7RYf6yNak6EKgDq5m0YwOJZQ2lwRgOmV5ES9d7SDW5iXxeHwEfgZ0RKEsl1WU/uIbaJCA2rpLqMl7clim8mOZX+ezKnq4d3XxhfrsoL7OdbXbjQqU4vlRjQAeKy52SmgTMlkdofW3mdvptjYdUk5vA5/UR8BFIh1TZEWeuIE031kkvB3DdHht7cQ/zRyzjwoxJf+jkde2PK3u6dkxhLBgT2/Iq/+LYdQnBpn6EtcvGTiwlNQlILCul1RZOM1kuLN7/+7GI5q70kKrzZerz+Aj4CJSOgK6SmjREqvrGBgpVNoMKjs2GEpkiGWYnTEnNNHyatFMFUyYx1lHMTO3p+mcKSa5gVBwfUW0z9U/VblN7un7qxsW0flV+2WH+oi9p56SaHEEVBldRh//L4C+JNahhUJxJ+LRtF/d9zPwimrHcQ6rpF5vP7yPgI1ASAV1IjRuvTEKmy7WzKhhQxUUsHwWpsoe/y3bo+KnKkyRMqyBFxzfunwoGTSA9zJatv6rxFMeuqt26MdSJowmsmsQ7LD5G0/2A1DD4zObPXcOvDczaxies3MRfiuibJR5STW4+n9dHwEdgZwTCILWslVPuYZQfcfrRNTSr4AO+yiBVp1ycdkbFUQU1SUCy6/aqoM5Vfap6VH0UVt7WP1U5U39V9kxh3ab+qBhmjZIaBmO2iqPNUVY28Gnrnw60RvnzycJi+nyRPyhV9QXh030EfATkEUhKSc005CYJnSZKUBQUZqOSqgsnruMri1Oce9SmHTb16dYTBXVR48kU7sQ4yuq09dfUD1cQ7lxJNYVKV9P8tlAYZ3e+bACE2YsLnzrtQ2dOWUw0+TcPqTZfNr6Mj4CPANG/+u8i/SWXpGOTKYh1BVcu7ABSbaHBtj9063PRPpUya9sGsZxJe+LUp1tPHBi1efnRgVKbdmcblAbbwJXUMD+la1JlCp+NcmkCf5mCTB1INPE7KWidurSYPvjZQ6rNTenL+Aj4COivSc0UVOo89OM83IP2XcGZjh2/cWpn9E2hSGdcJAnJLqA1Cf/C/LL1N065MCXX5Hs2bFzIpvvF74FSkBqsNAiPppCXdH4XkJgNUCq2A505K59o9DwPqSY3gc/rI+AjsDMCUFIzcWUacnWg0aTdce2hPH5C0xYCTHxFXtN6TPPr+uParq69uBCsW48tPNv6p/Irjl3dPuXjKwxKTV4iVe3hdYhKqsy+V1IDveFa0bWF6Hkri+ntHz2kmtxcPq+PgI/AzgjwNak6EJnERhqdh3wS9caFzqDfOnDgN06Zw7PqXtWFHJ3+iaor6fK29sPK6cbFZhyHwanJ51H3vSzNSEmtXbs2W8MkXlFrTWUVusqvA3dh9UcNSJtlC3xQmLRX5b8qHQf5j/jB7+5XfZH5dB8BHwF5BGyVVB2oTTLmSUCmCxiO8stk45Rp7EyhxDS/jT+mZeJAoqv2xLWjKh8HRjO54Urn5VHMo2q3DIZNFNfVq1dL187zekOn+21gzgQaTRVL041ZKgg0XYYg2ssEtK4pIHr62+0uvwu8LR8BH4FKFAFbSDUNUaahNtsgFv6U1XS/Dgy4jpcMSkzHjCy/LgzZwiCvU7ceVZtcK52if3HiE7d/VPExjb8qv9ERVEkrqTK4iwOLYVCsgkhTmFbZU6VHDfaoUwQe/rKItvkZf9V3hU/3EfARkERAF1IzDZlRyosLxVPHvsmA0YG8pJVUU39N8uvmVcGLrh1TWFRBjqpeV36r/FClh/mpKqdKjxrvqtiI6WFxSrr+CqOk8mDaKLw2EGmq9Ir+qerTTX/p+yJatsFP+ZvcaD6vj4CPQEkEdCE1brx0IC5uHSgfBdNx7MeFGFFJjeOHbllTf03zJ+WHyq6un6bQ5AridOFatx2m0Gpr1zReqnps7EX1fWwlNQ4cyhwrD5AZFVBT/1Xxi0p/b14x/ZDvIVX15ebTfQR8BEpH4JHjG6XWeiWhUOrGPGml1jUk29iLq6QuXLiQ7r//flq/fj0dffTRNGDAAGl4CwsL6cUXX6STTjqJ2rdvz/KooCKsn1Dn2LFjaeDAgWy5gnihnieffJKaNm1KF198sdTE2rVrmS+DBg2ihg0bKocDbD711FPUqVMnOuaYY0Lbhzz7778/9evXT2lTJ0MQquD3gw8+SOeddx7zRXWpoEyVHgWj2bwWVYRyVYzEdNN4QEmVXdzO5s2bie2Uys3NLRZ/FlUFV6aw5jK/Sok0hWMbezrxiWv380XF9MlCP99vcoP4vD4CPgIlEbBVUpOGSlX/2EBilE1X9qLsxIFUwNsTTzxBxx57LHXu3Jk+/fRT6tChgxRCZZAabLsutEZBKtLeeustZvqss85K+YJ/c3gwhdQoWNPtP9T50ksvMbDWAWNu98MPP2R+A45NIUqENRVU6qwRNo2Dbn/ajgNZuShoVN2/pnBrdJi/bE2qDoyZQqFpfhvYizNdH9UJmbQ7d0UxjZzrlVTdm8Ln8xHwEdgZAVFJzWRcMg25mYBQVfziQGpBQQFTLQFQXbp0SYOoCRMm0CuvvMKqh8IK9Q/qZZs2bejtt9+m+vXr05133skgkquf06dPZ/lvv/12pkjigp1XX301ZeeSSy6hKEhFfvHiyicgEYrvkiVLmK+4oKTC1sSJEykvL4+lHXXUUdS6dWtWZ6tWrejuu+9mUDls2DDq3r07dezYkYYMGcLKT5kyhbXjjjvuoHbt2rE8PXr0YCon4PK1115j+a666ioaNWoUs4/r/PPPp5YtW7J68/Pzadddd6U+ffrQ448/ztJhEzGYM2cOvf7662ntQdptt93G6ps1axb961//Yul4Sbj66quZsvzyyy+zzz7++GP2/5tvvlmqvCYJvapxJ0s39UeVX5Ue9ME0v1dSd0QwDlzaQDLvuDj15m8spue/80qqzY3qy/gIVPYI6CqpmYZK2UMtyeUItkoU91MHgsMg9eH/uzB0GN7eqwQ+cc2YMYMeeugh6tq1K11//fUMkgB+Q4cOpRtvvDGlGnLVFdPwWBIAmFy8eDH7G3kBhgDKRYsWMdi74YYbmB3ku+6661hdAGKotoBG2XQ/6oBaeeKJJ7L8PA/aOHz4cAadqANwOGnSJAagqOPZZ59lwAy7ANl99tmHAMPwg/vFARSQimn9Jk2asOUEsAX4xN+oAyAL8H733Xfp7LPPplq1ajF4DyqpAMznnnuOwSiAU7yQNnXqVGZTVFLxUgA/+vfvz7LjJeDaa69lfgNM0T4sNcDfK1euZNA6f/58ZgN/h/W17ThTlTOFPtm4NfkuDKvP1A/d/MZKqg5cyRpc0abzo3bdo/1x4FMFvalBS0QPfOEh1eQG83l9BHwESiIAJdXFVVYQG1VvnHbpQGeUfVn54JpOXj4KUm/r+XKp8yEBkwCzu+66i/DwXrp0KQNKXKh3y5YtTEkFQALiuBp6wQUX0MiRI+m0005LAS0HQsAfwIurqjNnzmTwBrVThFTeLm7z0ksvZfVC8UR9zZs3pxEjRqTqEKf7UQY2AaWAXF4G4MhVWYAtB1CupMJu27Zt6ffff2e+ALbfeOMNpqTutdde9PTTTzMfrrnmGgbuMkjlIIp8qBtlAP24oKxedNFFDDBxAT6Rh0Mq7CHGfP0r4H7cuHHMjzfffJO6devG1FPkw0sAPm/QoIH0XE/dMamCN1V6sB4V5Ib5FVYujj3dGPDxjP+rNk6lrUk1OYIqG2A2KiBxIFJm1/aoLJ04RUHrc9OKaOVmk673eX0EfAR8BEogNc4aOdsYZhpq40Inb2ccO3GVVP7QRn998MEHTB2F+oiLQyqHMHHjFOBwzJgxbN0oAPCyyy4rBamAOECfClJ5HMSlAfwzQPDBBx+ctlFKF1KhkuICpAan+wGpAFnAISAVYAwQ5tP9KIe0hx9+mK644gqWV1yTKqqlyCvCKE+LgtS5c+em4JXXNX78eAbbgFQouvvtt18apAbXwppCpQwyZfdapmBRHP9hfph8F5jGw2i6H5CqA1VhEOfqc5XSaFqPS3uq+KjSdWBX9Pd/c4oJP5HqLx8BHwEfAZMI2CqpmYZM2UPb5fR/HPhUwQP301ZJhX3AHlRQrDeFHT5tj+lyPmXfqFGjSCUVG4kAd1BMAbWAV0CrznQ/wJBPp0Op5VP9fPocyitAE1PiHCABvMHpftdKqrjzHsAJxfOggw5SQir6G8oogBUqchSkIv6y6f6+ffuyz8OUVJP7MBNQavMyWmGUVB3oMoVG0/wyyNSBvbB6bKHVppwqfqr03IXF9H+/e0iN86Xgy/oIVMYI2EJq3Fi5hsLyALFxlFTEC8DHN+pgQxJflxq2cQpHUHEFEkoqIBVrLe+7777UxiJx4xRgF+tHcWEDVtjGKXEzFdqE5yymY3H6AD+KCsc34aisE044gf7444/UxqkwSOVKKsBRNt0fpqRCsYSCiroA33y9K2xgMxPfOCVO93PVFWWwqQqQCZUZnw8ePJjq1atHN910E73zzjtsTSrqBszyjVXBjVNJKqkqpdRUkeT3iWk5136Y1m+tpKrgyeUaVBfQGsdfFXyq0qO+1G3XtnKbP+QTjZ7vITXug9OX9xGobBHgkFrWymjSkJmUfdXDW6xXpqSi/OAvLwoddliTKruShnwRZmwUONV9pBs33Xyu6otrJ66/YfCWlN2w9qrqM4XMuPlVG6eka1LDlEsTZTKJNaEm9dtCq045FbS6TF+6gWjodL95SvUF49N9BHwE0iPgSknNNORG1eeij+NCoKx82HS/SwhVwUXc2CRlXxdiXNUf146qvCpd1Q+q8rrxino5U/kgpkfBs6kdm5eeoJIajE8pSA06VZaKaUWB0qiOVimt24pzaPCXHlJNbhaf10fAR4Bo8HEN/S9OWQwEG4gVIdWmfBAabB72uk2N65+qHhVkua5fVZ+Ovzrxtq1HB0p16o9SRlVtNBlfpu2Mm79MldQwRValNIbBaUWBVlX7g+nDZhTRkvUmw9Dn9RHwEajsEbBVUjOtnEYpQnEe3txuElAU9MtWSdUZo679j4IdF/GW9WdUO1UQpxMjHWVQ147KH1W6qh4V1KnSXcGqeH/IbJr6YRsXIyUVO/yCyp7pBiXT/Dw4pssD4tSjgsSoQWbqp6p9YnqYX58tKqbPf1cNfZ/uI+Aj4COwMwJQUpO4Mg2xSUGa7UNVBmF8d7xJvF3Vr6oz6Xp0YcaVH5m2o9u+qJetMAi0eSmwbX9YuTj2VGMv+PIga2/UxinkD53uN4Ux0/wqeLNZZmADn7awq/LfZfri9UTDZ/gpf5Mbwuf1EajsEajM0/02D39RWTI9Aits45SNH7bQYDrek6pHF+pc1Z8pO3HrUcVFlV5RFNRgHI0O8y9PSqoKAl1Ds6o+VboODEdB9qNfF1PBNtOvIZ/fR8BHoLJGwJWSmmnlNEqRsoG+pOyJcbGd7nfRHtX4jgtXUXCk47/r+l3ZU9lRpceNu6191+Xi2FPFwCupkgglocDaKLQqaDVNHzWvmGbn+6OoTG4Kn9dHoDJHQFRSMxmHTEOtrL447bWx53rjVBz/VWVtoURlV1Sio/K6rt9WgZS9vKj81o2BLF+Yn3HjYdv+KH9M2mnqvxMlVQZlpsqkaX4VtCVhzwY+4yqituVn5BGN+8lDqsnN4/P6CFTmCHAlNfg9l2mIVPWBDRSqbCLd9OGpoxiGKYdRSmpS7dPxVydOpnl0ochV/EX41VFuVe1R+a9K17Ef5aetfdt4qsqZ+mOTPyoeqo1T+JGKHAQ9Nze3WPxZ1DjQKOvEJCAzrB4b+LRtr6qcq/Q1hTn0n6l+XarqC8Kn+wj4CJREwNV0fzCemYZc15CXhL3ysnHKBeTJxoPOPaeCJR0bYh5X9lTQpUpX+a0qr0qPehlR1S1Ld63omvofzG90BBVfk+pKSQ2zYwORSUCujR8q6LRVSoODSdbeodOLadlGm2Hpy/gI+AhUtgg8fGyD0HNSTTcGuYyda0jUgeg4/uvAkK6SGscP3bKm0GBi1wRydeKmU7crO7wuVXxU6SqfVeVV6VFQahL/pNpr6r+q/7ySGujxMNh1AZ9Rg9e2XtGvyb8V0ZTFqlvEp/sI+Aj4CLhTUjOtnIoP1yBM2zykk4JYMS6VceOULgTJ+jPO/amCHlPbKuhSpavqU5VXpUdBq6puWXqUkurSnq7fxkqqDqzJKk9C6Qyrx0YBjeOfqr5Mpf+0iujtOX5dqs2N5MtkLgLrvn8vc5VJamrQ9eQyrT9bKoeSmokr0xDrWomNaw/l+XS/C4jW7TPXsKYLFVH5XLbfVftUdlTpqv5QlVel69hX5QmDUVl/2PoTp1wULKuOoEpbkyo7gipT0KozTZ4JaNVpb6agNNjewm1ET04tpq3bbYasL+MjkJkIrP3uHaq/Zg4tXbo0VWHLli0z8u9abTpTk96DMtPQLK/FT/cXp5Y7xOkqHYjNtul+l7AYjJ2u8mcLNUlDsMr/uH6ryqvSVWNV5b+sv1xu5LL1P8zvqMP80ZZSkKoDaWGwmAmIjAOzUZ1fXpRWKKlQVP3lI5CtEQCkbpjzcZm45yF1Z9iTUlKzQTl1CWG2D10e6UwrqTrQ7OLm042Lbj5dn5KwF1V33PpU5VXpqriYQqk4Lr2SSlTqZ1R1IFelRJYlBLvwX9W+OOlYk/rxAj/lr7qxfXrZRUCE1EwpqLy1rfY/gnI6nVF2jc+imqOU1Ey6mSmojarHpr0mcBH3F6cmTJhAr776Kt1+++20//77p9xdu3Yt3XfffdSsWTO67rrrSFZPYWEhPfnkk6zcsccey47eSuLSjYcLiB4+fDh9/HHJi26fPn3o4osvDm3XrFmz6F//+leqyeeddx7169cvNASq+KjSg4bXrVtHDz30EJ1zzjnUqVMnZfxN7QfrMy2v6jfX9sIC71xJ1YE1U5gMy6+CNtN6bOzptFdlN8l07t/SjTk0fEYyX0JJfLF5m5UvAl5JzY4+11VSMwWRUQ+vsA1SLhRTF9Ak+i576JtsnJLFAZD65ZdfUocOHeiSSy5JZcHnP//8M/v3pZdemlr7ajPCZs6cSVOnTk2zr2pXVD0q+DH1kdtbuHAhvfLKK3TttdcyE0899RRdeOGF1K5du1ImAaivv/463XnnndSwYUMC1D/44IMEUN1vv/0iXYjj/0cffcRs9+3bNzEotfVPBZ2qdBkU29yHYfUEP1dtnJKuSVXBltgI19PvZWHPpL3BDnSxaz/qTpLZH/FDMS1Ya/oV4PP7CGQmAn5NambirKpFF1JVdlTpmYbcJKHT9mEctnGq9+3/Cw3fpw/vVPwBo3gY//HHH3TiiSdS+/btCQrpSy+9xBRSAObAgQNp3rx59PDDDzOb9evXZ3AGeBs2bBj16NGDOnbsSEOGDGHpgF6eByAwePDgtHKAuvvvv5+WLFmSyte8efNS5e+44w5WB3x45JFHUjb451A9cU2ePJn9/9Zbb2WKIi5RET3//POZwin7TAwSQBPtBpT//vvvNHHiRLr66qtLqciIzzPPPMNs8vpgB+A6bdo0Ovvss+nNN9+k3XffPdWmm2++OZUXIMzVWkDt0UcfzeAYV25uLp177rksNvgbF/rhqquuos8++4xGjBiR1q+I8y233MLi9OGHH9Ibb7zB0o888ki64IILWF/yOH399ddUr149lr9t27b0ww8/0GOPPcbyQ42FH+JlC6vcRhQs2o531XdC0H9Zft4u2RFUYv7QNak8U9RaTVnFNvltIDHJNaRRHWALpSr4VsVbTJ+6lGjir15NNblRfN7MRcArqZmLdVRNHFKD36+ZhkpVNFxDZ7A+Fw/5oNIbrCNMSTWBVNEmpu2hKAI0e/bsSWPHjmXQJtYjKqMipEJ5bNKkCVNMAXiLFy9mfweVVABcr169GCgBBseMGcOA6oUXXmDlMcWO8gA1/C1CD0CQq7Koe+XKlXTNNdfQ/PnzWZng39xvlMOGSoAlwG3o0KF0wgknMLgT+wmgB4UUU/0XXXSRdAgBZmUqK+L2/vvvM+ADsKMtUGJRNxRQgCb85H4AggCQ/fv3Z9BKn6rqAAAgAElEQVSKtiBPsE8BsN26dWOQCzvwF+0Qy8MnpF155ZUs/bnnnmPQueeee7K/GzduzGI8adIkFtezzjqL3nrrLTr55JOpQYP00zhMFU8VlOqmy+4f1T0cBqE6nyeupKrgqiJAqw1Eq+Jikh6sf10h0QvfF9MWv8vf5t7xZRKOQHBNKr7UsZ6uTp06aTV/9913BFUBDxAxDZ/fdNNN9PLLLzNFadu2bUyZwIMEa1yx/gsXHl7BNa9+TerOECelpGYacqPqizOUXcEx7LhQUtGWffbZhwEpVFOodVBHoXjyz5AH60+nT5/Omg4AAkAGlVSosQC/RYsWpQAXKiwHSwAiAI/bga1WrVoxFfTtt99maq4IrwBkXE8//XSqzFFHHZVWN+5zrM988cUXmf+4t3F/iion4PO1115L6zZReUUCn8LfddddGWDiPkc5XOJa0zBIRZvHjx/PlFDE8Pjjj2ffI4AhQPGAAQPom2++YRAsXvjOwXcPB1GkAd6hHq9fv55lRR4Oqfg3pvu5Sop65s6dy9rMlxpAJYVNwCi+v5CHxxUgjbYBUtE3t912WylQRR0uXrJ0YFH3XjKFZ5WSa6Sk4s3BBipljYujdGbKXlnDZ9SgUCm2Y34i+iFfd1j5fD4CmYuASknFNBe+rPElPWPGDAawn3zySdrmBzx4Tz/9dBo5ciT17t07BaWPPvooe/hi3dn3339fqlF+d//OkDx0TP3MdbpQkyv403XedX02UOBKScX0MKa6Dz/8cMISgEGDBrF1llxJxX2C65hjjklTRk0gFfcWh0nYFxU8ABfURxnk8roBilxJhS3AF2Aa8Man6gGp7777bupz3pdiXlmcUT/aAlUT9zleVPnVvXv3NOANTvdze1CMAYZ//etf02zBNw6po0aNSoNRXoeolnL4hC8AS54GABXXpIr5sDSga9euUkhFW2SQirGD/sByDPQ/4N/mUsGgDVy6XA4QVr/qCCrENwcByc3NLcbbIL/CpqdV09YuIdcGIm39E9sdBsk2/qjsquId9IXHd+5Konfm+il/m5vZl0k2AlFrUvEFjnV0VapUYevhoJYAUqFs3HPPPSnHsGkCD2IOqdWqVWNr3ji44gEuO4fVQ+rOvvXT/SWxiAuxOuVdQSqm+flOf0wL82l/GaSKU/kmkMo3ZqFM69at2X3G47RlyxYGyVGQivyyuoOQCkWTT/2L0/3Bz/iIRZxRP9Ra2OKqKeAOU/CydalQWAHMPE3cOIUp9v/85z+h0/0oi3I1atRI3TRhkIrTFWALymlQSQ2b7ofRZ599NjXdHwWpyAvV9quvvqIzzihZq2zzsqRTzhRWxf4xeXKE+R+sX5zul0Fx2prUyqSkquBRpWSWdXpRMdGL3xOtKjAZNj6vj0DyEYhSUrmKyqf08SASlwKIU/vidD8eKEcccUQpxTXYGg+pJRFpUqcK3XxY3eQ7OwQCVWs44zimA40m9l3YcwmpeGg/8cQTbCo9OGW/fPlyNouA6WdMK0NdxAYhHUjFwx4vhiiLF0UoqA888ABbG4kLCh5fxymD1GXLlrFNW7xuTItDrQxTUrFMQbVxCksMsAELefkFuIWqyKfYsakJbX3++efZlHhwlz9fv8rL881RXJXF54A/bG7C0gKoorgApHxTFOzDj6DCCsWUb5LaY4892NpRKKl8GQBs3nDDDfTOO+8w9Zcrrlx1xncW3zglg9RTTz2V9TVeuPlmqjZt2pgM31TeSqekhkGcrVKZ7dP/OtCqUlKTTJf5N3lBMX212Go8+0I+AolFIOqcVKwD22WXXdi6OjxcxDWlAFZ84W/YsCE1nY/0Fi1asIcqHl7YfQz1h8NsUFH1a1JLurVX+xp04j4lM2OZXkOqGlhJrTHl9bqATrENOvbiQmpUzGwVNVU/2MYrKX9c2eV2AOXi0oFgPOLWpyqvSlf1j215VTlTJVVlL6wdUdAslrFSUlWwJVaQ7dCa7fCpE7+w/vhjPdGrs1RD3af7CGQ2AmFKKpQhKDXYbSzbscuXAmATFYdYeM7XpX366afSdapi67ySWhKNS3vUoT2aVLXq+LKGWh0otGrYjkJx7cvKi0vlVL7FrV9lPy6M2UKJyi/XdlX2xPWtXD1V+ShLV9WjSlfV6aK86iVH5UPYS5lpubD4RdmRbZwSp/1D16SKcCeDpGxXRm2n4+NAI2KWdPkgdL82q5gWrTMZSj6vj0CyEQhbk4pd+VBBsVNftqaUnwKQn5/Ppt4wBYblAZgyw9Rc3bp1U5CKqUmoqRx2uSLrIZWoZf0qdG3PzEz1qx7qNhsvdEena9iLYy/uYf4uIEE3bjyfLhzFiYuOT6bKXphNk/bo+GVbj64fUfZt/FPVaxtn03KmfgBSo74npGtSTZTUIDQFg2uzkcq2/qTKqeyWZfo3S4gmLbAZ0r6Mj0AyEZApqXzt6aZNm9J25vM1qtyTFStWpNLFHf78IGzZsVRiKzykEvXZowb1/VNN7c7NRuXU5ZpW15DllVTtoZWWUQUvplZ17ZlCVtAPVT2qdFW7XJRXvSyqfHDxkhQWZ1X8K7WSqoLHqI6LoxSr6o1KV0G/mA47awtz2Jmp24pMhqHP6yOQXASi1qQGzzV1/W+/JpXo6kPqUOsGdlP9NqMi05CbCeg0jYMLJTUurOj6bFqPaf6k/FDZVfmpSlfZ5+kq6FKlq+qxLa9qXxy7Kp+DkBuVP+iHsZKqgiSd6WyZg3Ggz7U9FUTawKsqbi7Tg/6/N5/oxxUmw8jn9RFILgKqc1KTq5mosiup3VtXp9P+XHLeteqhlWQ/hCkzSUz/ZwO0ytakllX8TWHENL/uuHHdfl17rtqjqk+VroqTbXlVOdv2q+yGtSesPl17XEkNy5+2JtX2CCob6DNdBqCCvDgQrPJflR4XalX2VenzVxbT/+aqbgmf7iOQmQhEnZPKPXCtoPo1qSWRvezAOtRhFzMVVQZ5mYTcpOvPBMT6jVPq7xZdaFFbKsmha88W2rgfSdeja98UEkX/dWMafLk0KRfWDlX7jA7zF6csMnmYvwrCZIFKEkrjQmfc8qp4yNLfmkP0y2qTIeXz+ggkEwGvpCYTV5XV/VtUo7/uv/MHWVT5k0pPGjqDfmcCQlWxEiHVtT+quk1hyja/rh9J2VfBTlwoM/XbBfyaxlQHzm390o2v7P6TtUPXj3KppKogLdPQqvKnLNN5LOavyqGR/heobO55X8ZxBPyaVMcB1TQ3oEcd+pPk2Kng91OmIVLlftJQ58p+lB1bJVUVGxfpurDgCvLCfLaFoLj2TNsf9RIUBmNxlrHEjYuqfap00/aa9oeqfdZKKnfEdFo+W9as2vqvKpct6TI/3vyR6Lc1Lr7WvA0fAfsIAFK3ri6bX5nIqVaLmvQeZO98OS25b7NqdF6XZFTUsoZaV5ApQpjL5Qzwr3bt2trTz66GmOrhHwUTrnwQ7dj6o/JFBVmu6tW1o/Inbntsy+v6L4NSVZ1hcO4C2kUlVWav1JpUFYRVZGiNq4hGdbQOvEfVr+oXpM9ZSTRqns1w82V8BHwEynMELuxWmzo2rVrqvME4Co+reLiGTNlD1jV0mtor7xunkhgnttCkGncqSHRVr64dlT9x2xP1shHVb7Z+mZZTxUllT3YEldjmUEgVoUgGT3HWhMqCHseeCi7D6rMppwOLyGP7YwKquAfbEoTfEbOJFq5V3RY+3UfAR6CiRGCvplXpom61nTUnG5VTlxDlCppFOybT/XE7ytZ/FUzY+mXrj6o+XX9VEKSqh6dnqj5bf1X+xbGrGyMxX1h9pn6sWrUq8jD/CqmkJgGfcZVQVXkT+I1q348rcui9+cU2Y86X8RHwESiHETincy3ar3m1rPE8KWjRUZRcwKyN/+Vx45QIZ0kMHhVUmdapa88UknTGlSyPrj+29lXxiYLEOPeBafxU+VXpRkpqjRo1QhXAOEqnLNiZsqeCPxU8lnW6yn8xnd80r/1A9Lv/qVTVPe7TfQTKfQR2b1yVBnSvVepc1OB0ten0tcvAZFqZtYHMqPbq2EtSSTWFIR1/XfSvqV+6daqgxnW9OvXp+p4UzKrGp41/tnF0DcdQUsPihs+3bNlCOfgjNze3WParGTZrUKMCZmPPRhnVgUtbP6P8MYFKm/qDZWTxnJVPNPYnm2Hry/gI+AiUpwic0akWdW3pVkXNNFQG4x1Vv4u+cQ1xsMc3Ttn4N3PmTBo8eHBa0fr169Odd95J7dq1K2XS1n9bKNFtU5T9Dz/8kGbNmkVXX301mf46lw5ExlEOeft046PyRxWvpMrr+h91v6l8F9NV9em202jjVHlXUpOCWZXdOOkmUGsCx6/MIlq83mTI+bw+Aj4C5SkCbRtWoSsOqpO2qzxMQS3LdtlCla7PSUGt6iEs+udCSV27di29+OKLNGjQIGrYsKH1aQEmfuvGWMw3ceJEptz37ds3tDjaMmTIELr00ktZW3QuXb9186nq1LWjC1th9SVd3ta+63K68QzGqUyUVBW0yToziel/Gz9MoDHqJiirjVPcpxl5RON/Vt2mPt1HwEegvEbglH1r0gFtqsd2v6yV0yhlx4VCxu27gmWZnSQgFQorgDAvL4+aNWtGjRo1ok8++YQ1p0uXLnTNNdewvwGDuKZMmUJQYO+44w6mwAIUH3jgAVqyZAnLP3DgQHr33Xdpjz32YDCM69Zbb6VOnTqxv6F2vvbaa+zvPn360MUXX0yLFi2it99+mzZt2kQbN26knj170siRI1meVq1a0YUXXkjPPPMMrV9foojAXtu2benBBx+kpUuXpnUtbF500UXML54Of2+77TbmL5RW+ID2oizPr4IpVbruDaILWXHrS6q8rv9R95turJAvrD5TP4yVVBWkZXK63gYCk5rmV8XFZboKrnUV1eEziZZuMBl2Pq+PgI9AeYjAnk2woz+Zc1FV7S8rqM2EYmoLxWGQOnHAPqHhPGbonLS0NWvW0EsvvcRgEuojIPW5555LQaeYefjw4dS9e3fq2LEjPfXUU9S0aVMGgIC8xYsXM8DE3/i5YA6h2CX99NNPU5MmTVg6oBAQDNidP39+6m/Ug3zHHHMM8+Phhx+mK664gvbbbz+moKIMrn79+qX5D6AdP348XXLJJVRQUJCmpKKuadOm0dlnn82gFmXhFwfTq666ivnwwgsvMNBFvfDhggsuYNBr2y+y4KsgSpWuuj94elw7qvK2sOu6nMrPsHhxP1Qbp9LWpMqm+22hLwllNClojQOFOvFJ0r4Ix8F6ZuYRjfNqqu53is/nI1BuIjCgR23afZcq2humgt8TmWxopqHWlWIqg40wWHIBqcHpfkDq1KlTGVCi3oULF9JDDz2UploCUqGknnjiiUyNBCiOHTuWTbPPmzePHnnkkZRaCkgdOnQonXDCCSmllUPx119/nQa0gEfUfdRRR9G4ceNowIABqbWkgF9cmO6HXwDmjz/+mH3WuXNntu40DFJPOeUUGjVqFINVrE2FT8OGDaP+/fszhRUgC3UW1yuvvELdunVLQbYr+AuOfRW02UKYK39V9avSVfe6qv2yeEW9NJjai5ruRz1pR1ABUsUvM1njKoKSqoJGGxhWxS0KJsX64kJvsJ73fsqhOStUw9Sn+wj4CJSXCPRqV52O77jzuzppvzMNmVEPxaQUtTh2ER9snJJdOkoqj69MSQW0AVLxoBZhVFRS8TkHT0BqECqRd+XKlWyt6+uvvy6FVCwD6NGjRwoIZZDK+YBDKtRQrpBCxdVRUjGFz9VW2INKBnDmkPrdd9+VglSu4JrCT9h9obITF/pEOI1zb4b5Gdc/VftN4xbXXoVSUm3gMi70lXX5uPCbt5EIR1IVbo9zu/iyPgI+AtkQgSZ1qtCgA2pR/ZpVIjdMBV9Wy9J318qmDsTGgU4RMnTtJKGkzpgxgymLQUht3rw5mwoHJEYpqXxmFKrmG2+8weAU6qTpdH8QesWNUz/88ANTXAGpfOo+SkkNm+5HGSi/MkjlyxVs+kVn3KsgS5WuqsMFVLpULuPGUdUe03hZK6kqOMrUdL4OJEYNEtd+quJikh4F3S7tfLWEKHchO2nMXz4CPgLlOALYLNWjdfSRU8HvlbJWQk2gUhcKTbrQFSRH2bFRUvsN+TGtGZjuDq5J5ZCKjIBDvrHpT3/6E5166qm01157pU3hi0oqwJRPw59//vnUu3dvlhcX32R1++23p465Eqft+aYlUR3lR0fhMxyZVa9ePbaeFcCMjU5Y/9qhQwe2JhV5X375ZVb/eeedx9LQFsAsli1gGQI2W2HjFNag8o1TgFSsQ8U4QHnZdL9J3yOvCqpEaDO1LebXrUdVR3lSUG3u12D7VBunpGtSbRVLWfBtITOb4dIGil1BpyqeYfX4n0tVfTX4dB+B7I7APrtWpfO6ZH6zVFlDrivIDOvduHDharrf1g/dcsE1qbqjXde+rj3ZS0tUWdf1q+yp0nXbGdeOqrypYinCuC1cysqp/FTdd0ElNWivFKQGDZb1GlQVlOmk28KzCtbjpGcaWheuy6E3ZuveXj6fj4CPQDZFICeHaFCP2tSu0c5pftlDR/w+jILLsmxbJqHT5mEsg6j/b+/cfiw7qjNep7tnmsE3jO/OmAC2I3zBgB0EOEpACoGAFAkeDBJIEYkUJa95zEP+g0h5z0teeMgFoQg5SiIUOkqIEgcLyIAxvgB2DOPLjD0YfAFmPBPtbo5nd3VVfd+6VO19TpcllPSsVWt9a9U+u35nnd2n477GPrlJ6uBnrde6fqmVhVQt/KBrioUZ1g/lG78+WkCwVTdaj+wIBrX76j3Z7ZPUxeL1m0IOTksXbA7KJVBpje8Fv3Gcf30ihAdOsi/t7tc70Dswlw588G1HwkduafPLUnOcnCJIlOyTF/SNIagEqUjbVPCBdKXeBLFrGD+2btaPybl807Au0MrWPPazwGqrSepY775J6pEjR3afBRn/Z5lU5iARQVjrdUhPTbsEfks6xnFyfj87F8LnH1qEU69oLu2+pnegd2CKDlx36Ub4o1/fDm/Ymudz5a2h1hsyUzAmheIxpFr1WddLr1EttLB5UHzvelmoZf1Qnag+Zn2NX4waX9dIQ8pee4K6zIl+cSr7cb/3M6He8RDczWEiWrowGH1WKB3yx28yvnM6hH94VHPJ9jW9A70DU3Tgvju3w7tvyP+yVHyfYKBRCmGedTP6PPK1hB/JJFULR9p10l7WzsNCnZcONg7rh/rJ1peLg9Yjeymu5vEXlA/ZYz1xn0VfQTXnSWotKGUmxXOYpKL6mUnq0uf+xxfhW6fQS63bewd6B6buwDuv2wyffuf21DL25W8Fmcxhqzl0S4emNl5ukqrZOC9YQrlr52Hjs36onqWdjcf6obxSSEtdf6UcteNLYVmrJ7duLSapCBJTTWbgs3RhMJNO63p2UorySOO88Ored6e+fBa9/Lq9d6B3YKoOXHJ0Ef7w7jeE6y5d7HsMi4HE3KRUC2GWHjB6LfFrQOc4JjORXYVfnGJ7rIUQFJ+FQtYP5evQur9D2r6i6wHZEZSrJqlaKPSERS0kMnCqqW9ZG6MLxbfYWR1jv1S+B58J4cs/mOczbuzNp/v1DqxzBz55+9Fwz43l70Rl6o9f/ww0tnwcgNHD1FmaCHnWk9Kr/bi/5ZsGLaSwvWfjs35zzeulH8EdsjPXO9vD+E1Zap22blQH+gqqs2fPhl1S2dnZuTD+s6gIchAseT+DysChFpIt0OgBxewk1MNvrPf+x0M48ZzmMu5regd6B2p24H3Ht8LvvaPNb/NL66gNlUgPM9lEMeJD2QqxtX5xSlKH1hdBhCUuA+Fa+LFCmldea/+QDmRH+6PVl8ur1ZNbN0Bq6TpJ/nY/grYcDGohURKPgWOkf852VB/75oHxe/VcCH/78CI8/RK6zLu9d6B3oFUHbrpiI3zu7u2wvan7pEMzOW1VG4JDBmqkWmtCrVTL4G/VI4UEab6W/qX+sXXW8LPoQnpa2JF+jT0Hu0w9qXxsvJWapCK41EIyilvTzkIp64cmu3Gcp34Swt98J4Sz5zW3276md6B3wLMDG4sQ/uDu7fC2Kzc9w5pizXFy6gmzUijLNRMd1mgTtOu1+qX5avmzcaf000Ddcg2aZM7VzkJk3BvpOrSvByapCIYQBJU+5q8Fkdq4pQtP+3jBuH8luEV9ZuOg/YhrTNX1jWdD+Ofv66Y26Mbb7b0DvQN8Bz5265Fw71u29n11XAlCPGGNV1n2bA21WkhjYNOjv+gQZnRI9kbbD6lO1p/1Y6Fu7MfsDwOBbJySH6oT2VH9aD1jT11H2nWM3lw+CfTvm6SmvoIKwRSCJCm01sqH4s7J7gG3knqGfF9+YhEefFpyK+y+vQO9A54duOv6rfCpO/2fQ2Wg0fpMpqUPJX2WuCmYYWAE5dRCoJcebX4EI3Hdtfyl+hFkTgmtCLZqQi3aH+lEE0EnsnvnW8Y7AKkIbtYFSpk6SrCI1qM+ju0t8qB8r13Yez71yRfRLbrbewd6B7w7cPUbF+Fz79kObzq2sfvMYvx69c7nGY+B4Fb5PPJIIaoEdxoo9szP9APBjrU+TXwL/KX0WuKx+pHfHOypPjC6UP9ycSX/noPgtZykIugrNdzjY34UH+nznqSy8Z59ee/51P79qcytvfv0Dvh14DN3bYfbr9U9hxq/vhlonOvkVAN1aBes0Dc+PD36ZtWDoMIKlal6EaRI+qLRz+b38ptDHNQny+QSTXhR/RL4RJPwUh1DnuwkdSkCTQylH+db4iG4Q3CYsjN6WMjT5Gf7zPqhemKN8f49dDqELz3Wn09FB1+39w54deCDb90KH775iFc4cRwGauP7jziJYIEV4lAq7/gIJiR6kO/Yrs0rXdfCn6mb1cFAEfNmyDOfBvrGbxZqrEf1WSA4B7GpviMdk3/cj6BKO9msFXd8s0ZQ6gW3CM6ZPBLdO0+G8F8/Ym4b3ad3oHfA0oFbr9oMv//ui8+hxjdx5jC15PdYK4Fcj3zjwzue4Hn0ywti0eGLeqFdL10nrdfij2oe7AgyU/tvhTjmukF9RfY5QKdmgorqksKsNN7KTFIRZM0BSucArahPscZc377w3UV47AxzS+k+vQO9A5oOXHlsET5719Fw3aUbmuX0mvhNLAOVko9vaSEZR0aPJUcpviauFNJyOdBhzaxj4CqOw0KgFAZZCJPGlfYJ1cfGQ37IzvaD0WuF8NR6pF8Kn6hebbyVmKSiSWJqAxhoRXEtdhYWrTrZPGO/Ul1Lvx//fBH+7uEQnn9Vcxvva3oHegdKHTi6GcJn37Ud3n5lXUCtsQu1oRJp9oLEFCx5wLlVn8d61MOxHcFKCnIlcMzG9/ZD0MTCspcuFKeF3RNWUX9z9TB1jnXug9Strb3v58tBnxYGW6+zwCXzeIE1PgOJSAcLpwiCS/A6fNH/Fx5ZhJ+dk9zyum/vQO8A6sB9dx4Nd12394tSDPTlPtZGH3dLYAJp1tqZ+rSx0aHrUb8HNFrg1yO/pL8IIjygldHD6qjhV9KH8lntWviTQDeqD72ucnbJvzN1Dj7nzp0Lu1S6s7NzYfie1Pi/Dq2L1w8RLWyvCpSm6nvkhUX44iPMLaX79A70DjAd+PivHQkfuGmLca3iE9+PWkMkKsoKZa3jIyiR6EG+GgjwgEoJ7Ev7Mfgz/7Fxa/hpoE4CjehZUWS36vOGUo3e3HXQJ6nR7qDJo9W+TIcmpSjPOI5lspt6UxLH+/ozIfzLD/pv/DM30u7TO1DqwPCb/L/9dvwXpdDkNH79z6nrraG3FtSysIN6b9Wn1WFZh2oa22tCJgPHKD/bB4kfgkIEaVPbkX5vaNXmG9bNZpKK4I2BulQjEOzVtqO6WNhk/VA9DJSm+vjVHy7CfzwluXV1396B3oFxB+65cSt84rb2XzXFQKPl42jrLjP6LDmskBjn9orHQpF3fgR1pXzMPkjrQnqk/ZbEQ/DkBckozxztaB9zfWb6n4Pg1L8fmKQiqEIQVOPxADQpLG1wLbhFfZLYUX0lewo6UT+k8Zb+wzR1mKr2/3oHegdkHXjH1RvhM3f5/8lTmQrOm4HGllArhRSuyote6DBG8bz0aXVo80vz1fKX6md1SPwQJHrB6hwnqKhPFuhM1SvNt2+S2voXp1IXBgPBCOoQpNW2I30MJCK49oJgKeR+8dFFeOR5dNvu9t6B3oFlB45fvhH++L3brr8gNX79o0Ok9U4wkOupSQo5bG6vuNY46FDP1dNqnfT6Y/1Z/TX8LNAq0YPy1LAjfWh/cvZcXG2+5bq1mKQiKKwNpSg+0sdCq7cfc7NOvWn4/EOLMPzmf/+vd6B3oNyB4btQ//QD27NukwQqmYmStVgr1KH83vGt8TzXo9oHuzYfgo04N+vP+i3jMxAluU6ZeAgWmXxMHjRpRTpSdtRfxq7Nq9UzXje7Sep4QpAq0GPSaoHG2vnjCQmaqFr1xD1G8Zb+f/XNRf8OVeZE6D6HtgPDd6H++YeOURPU+HWf+3mOzZRAbg39WujKaakZT1M/gpsSHDLwNIa/OfgjaErViyCKqYvNi/YDxVkFO+pnDj49oDS+HrOTVAYWtRBZakDpmVYEl5q4qE5POzsJRXWwcTz9Un34y6/171DVHDp9zfp34NjWIvzZb/lMUOPXMQOF8TOjLZ8hRbvrDYEMpDGQ0kq3tX4EOUw/UK2D3ZLHMz6ro7WfJJ8G+sawNsV6VF8O1hmIl0BucpKqgUELXGrzadatGnSyk82p/P7igUU4e565JXWf3oHD0YEbL9sIf/Le1fglKTT5yMFuy520Ql1Oq1fcGnEk/dXmRxBS6ptUH+PP6qnhhyCQeZODdCF7bShF+UvQWesxBHT/GewHIDVeJP1tfQSBCKYssFu60JiPza3r2cklyoPgm8mD9mFsl8aL/f/6xCI88zJzG+o+vQPr3YE7rt0Mn5eJcpYAAB84SURBVLpj/1/uy01Cx4cSmnxK7fHre8quM5NfT31aaGsJs5p6EWQw+pm80v5Z/Fk9rB8Lk4cBShH0outpLtC6spNUBGEMDFtgEMVH+lhIZPN45Uu9SWEg9kuPL8JDp5hbSffpHVjPDvzmr26F37l5ur8kpe1qa4hEOqXQg+LFdu/41nie65leaPMhqCn12QMKEXRZ8nvoy0Fd6s1oKh/qbwu7VhfqXy4u8+/7IHVzczNIJ6cIoqTxEGwx+WrCpzU/qi8FiaULAOlhYVjql/L/zx+G8O9P9b9MxRwU3We9OvDxW7fC+45vrldRv6xmaoitnV8LbbnNtsbzXM9ckAh+rJBviY/gh52cevshXciOPj6vbUf6PGEV7T+a2Lp/3I+gqfXH+YweC9Sy0Il01IjDTEBZXSzEfutUCPc/3kGVORy6z3p04BO3bYW7b7g4QWU/3k9NWKQf66NnRpnDufYu1IZMK0Sh+q3QWNpnlHtsR4e9NzRL87H+0n5q4iIIY14XKC+yj/cd6ZmjHdWH4LJkl0DwpJNUBIeljbPALsprsbeGTQ1kMjdG9AxvCVofOxPCF77bQZXpc/dZ7Q58+s4j4fZrNla7iEg9A5UxHNdsgBRqpFq84teII6kFQQUDsUw+aR6Nv6eOHCyl3jwgWGThFsVBduskFcXX2NE+1oDWQedrr70WdmliZ2fnwvAXp+L/pB/XI2hC8CPNJ4FCDfRK4rOTS6TDA5K9dZegNFXPD38awt9/t39FFXOz7T6r14HhK6buu2Mr3HLVJvU9qF4T0vjwYg7N1t1lINdTUymfRx50OKMcVnj1XI+0DnZpPml/NP5S3RoImzO0WuvRrEf7VANKU/ez5CQVQVKqYAt8onzIjqBvajvSz8LtnP1SEHv6lRDu/94iPP0Sc4vpPr0Dq9GBq44twidv3wo3XT6PCWp8X2AgseUkFO2qFIpQvNjuHd8rHoKAXJ3W/NK8LfyZPWV11PBDkMe8WbROdFFdjD1VB7MOTXZRf3J5mX+nJqkIsg4btKJ+sDCJ4JmNM4VfCkpT9bz0ixD+8XuL8P0fM7eh7tM7MO8OvP3KjfCxW7fCtZccnsdZGOituWu181uhzxuKrXoQdFj1SvVZ9CD4YeHQ28+ii+0HA7VIR0soRXXl6kF1uk5SEbzlYBatQ3YEe7XtSB8LkcyNnplYM/nGkIn6I40X+587H8I/fX8Rvt2/oorZ4u4z0w68//hm+OgtW2GjMZ/GrycG2nKTUuawrt1+KeRo9dTKY4071XoEEbk+I4goQS+zd2x8Vn8NPwSDaNLIvO5QH2rZUb+0ebVx43xVJ6kI3mpBK8o7pZ2FQ9YPPQMc97gG5LIQ+z8nQ/jKk4twgblzdZ/egZl04OhmCL97y1a458b1/IopZrI25eMBVqhDl5FXfHQoIx1LuzZOq3XSPBp/plds3Bp+CFqR3QK1qB4PO9KvndDm1pXyHZikslBj+e16NLnTwqsmrjcMWiGQhc6p/Nh+jf3GEPvEiyHsPNn/QhVzE+4+03fgVy5fhI/evBXeckXj8en0pWcVxG9KS5DHTJCkpXpBZS6vV3wEC2zdaJLFvMlgcmn1avR56mF1e/lNEUcDjeM3PVqoRDCtjStZt2+SuvwyfzRpzEGkFi41+RAsIYhDdhRfYkf1MZNIid4p4uWgNHVNvHpub6J64jnmVtV9egem6cB7btjcnaC+YeI/IsVAofTbA6bp6F5WLwhENaTyeECzVf9U61m4KkEv6nm8v6w/68fsH1unxA9BIqvLEgfp9bBL4BFBMLLn9Mb/fgBSY5Gliek6QakEAksXmnWSysIv68fWJYHMwdcj7oNP78Hqa/3zf+Ye3X0aduAjN2+Ge286HB/vo7aWYC8+nJnDGuXL2VtCp6WOqSB0DAWaxzMQ5LSCV2n/2EkuWx+KJ4mDJpFzt7eG1lS+tZ2kSiCuJnSyMIfgVlIPM0mtBaVsvcv8T/10Eb7yRAgn+9dUac/uvs6xA9dcMny8vxluJb7/NIYC688MDLIT0/j17dgicSimLnHQwgIp5KDcc4vHQpIVWsfrUY/GdgR5KV2l+NL+s/2R+LH6NFDH9hnpZeyoDo1+tN85u+sktQQ9CK6kk1gEYwiCprYj/TXhkLmRoP5I9Xn4//y1vYnqN59lKug+vQN1OjD85aiP3rIZrther+dPGUjMTd4sE0V2lxh9bCzGTwo9KCaCA8l6Tb+1+aXrpP4sfFmgFfV2sDMQxfSdrZ/Jh2Cx9oQV5dfYUX9KsFrKl/24vwSXc4JWBIUIypAdxZdCGgP1zCQUxdHoYvMyftL8g//Xn9mD1bPnmVtP9+kd8OnAkc0QfuOmzfCht/aP95mOtobKWJM3ZNaKjw5tptcMZHnrR5CVysfWIqmH7R/rx0IzG0/ip4E+id4p4qP6tVAar6OeSUVQiuypBiLI0toRdFrtc4ZWBh5R/fFesf6sXwpex7qHP6f61acW4QcvSm573bd3QNeBd163sQuo11+6utPT+HXPQKTmmUVdh/GqVYHOMTR49g8d9rkOeqyTThAZ/1SfEERJ+snWXcOPrQP5raM912+0D+hNkXiSiiANwUrrCS3S62n3gETUvxTklS54Nh7bB2l+rf/Xn12E//5RCC/+HB9y3aN3QNqBGy9b7MLpHdfO40+bSvW39Gegt6ae2vm9Idkab6r1CCbiPZ6LP6vDy88rzhjm5witqM5aUFqcpG5sbMDf2p7jM6YI0qx2NCm22KUQx0Knt59FJwPvqfg//UUID5xchK89XfMI7LEPUwe2t/Y+2r/3+EbYTPBpPCnK/RxPfqw/x9d/7uc57lVtiEQ1W6EuF98rrjWO53rUy8EuzdfSH8EcM+lF8DWGRzaeRZdED8qjsaP8jF2bN7Uuznf+/Pmw+znXzs7OheF7UuP/EOzMEVot0MjUy0AX87gCG2fOflJ41fg/+ZMQHvjRInzvx8wttvv0DqQ78K7r9z7av/aS1f1ov3RTTx2uLDxPec1IIUeqtVZ8dHizOq1x4skTyqvth1RnLX9NXARRLIyyfigfspfyoPo97Eifxp67TpHefR/3WyepCA5ThVmhcO7rx1CGbh6Dfa5wq4HLZT0MZDPxv/Hs3mT1zM+YTnaf3oG9Dhy/fBHuvWkj3HZ1/2jf45qIX8+tJ6m182khLtdbdAijPdGub7VOmkfjj3o02Nm4Nfw00JZ6U1l6E6qFPFQvY9fUp40br6s6SdVAK4K6qaEU6WNga7zhHUoXr99cmBvRK+f2nlV94CTj3X0OcweOHbn40f7GxsXrLAdZc+2VBgrRBHXKWr0hENXinc8rHjrEJXUh37Fdmldar8WfqYPVL/Fj8yJYW5VJK6pDY0f91kL2gUmqBMJShTAQWWrAlL9YhaCamQh6QifzwkH9ZvdTCtdT+z81PAJwchEeO8N0qfscpg4sFiHcff1GeP/xjXD1G9fro/0a+1h7MinVXFuPFKKQfq941jgIEnJ1SNdJdVrio94P9hz8LNdq8iNIY2HU8rH9WD/SU8OO+qaFTma/xvXsm6QuP+7Pwedc4VIDyyy8WaFTApEsBLN+zAuc1cf2Swuv2nUnTi3CN57pf7GK2et19xl+EWqA07tv2HD7Sin2F6ni61f78yruUW2oRD2RQhOKp4UbBgIZuInjWOtDsOGVz5IHQZakbwwEtYzH9gX5tbCjfUjZGV3auMO6A5DKwsKUE08NlCIYQ3YW0lAcZGf7P7WfNH9t/4dOh3DiuUV4on+/KnsGr43f8GX8Szhdt1+K8tgkBiLjxwNykO2hh4GinB6P/FboY/RLdFr1eKzX6mXWIYhJ9dMzLptf4oegi4FglG8V7J7QmqtXNEktTfAs0KqJK4HG0gVVe1LaoVT2zCnbrxT0DtfR42cW4X+fC+HRF5jbXPdZ5Q4MXye1hNP+sX67nWSgt6YaK5Qhbd7xEWxI9CDfsV2bV7puLv6sjhp+FmiV6LHmQes9oXMZKzfZRnUv12UnqSkISBXAQJ7nOgSnCHKQHcVn7ayflx52v2r5SeNq/dl1T74YwvAowLdPSW7r3XcVOjD8QtQAp++5fhHefKz8zGnu43r0i0Vzt8evgznt21QQW8pr6U+H1gui9iH4iIPlICbl5zGhlOZn60F+yI6gbu52VF8JVksXWPHj/hxc1ph8IljTwrAEFkuNQvokeUr9Y+OwsFbLTxq3lX+c55mX9yarJ54L4dx50b22O8+sA5cc/eXk9PqN8KYRnDKvp5mV0lQOA4394379llghdg7rJdUjGNHC5RjCGBiVQNsU8VCfkF1SX2n/0JsAy6Sz1FdL3HE9azdJZSHPA3qZwxHBLbJL4c47njQ/2//4RcXq1q57/tW9Z1ZPnArhlbOSW3L3nboDw3Omt1292J2eXrZdV01u8pp6HWjgLzehjePnfq5bvS460wddZG6VFfJQFmt863otvKXWSWFtFf0l8MfUx0AeG4f1qwGdVuhFfWXsqbpQf6tMUqeatKK8FjsLXwi2kF0KhVPFk+rU+nuvG/7U6sOn955Z/b+foOOp26fqwPCb+gOY3n7NRnjHVRc/0pd8DB8f0lPVUjtvfF9joDE3Oa2tNXdI1dRT6odHvehwRjmsEKvN32odgpC4P6w/q7+GH4JIFkbRJJKNg/Sg153W7rkuB9H7IHVoSG7CiGDIss4Cj8xE1Brfsl4KWdZ64osG7ZtGHzNBlsbV6rasO/lSCI+9sAiPngnh9CvoKOn2Fh248bJFuO2qRbjtGvy8aQs9hzHH3CDXCnFoD73jW+NNtZ6FOS1U5iAktz+sHmm/akCwBhLjN9E5XagPyI76jtYzdk39bNxdvyHBzs7OheF7UlOHfkoAgh8GtrRxLdDI6GYgjKmPjWOph90vix9ThxZK0X7kLn7vdY+f2ZuuDv/rjwOgY93XPvyW/u1XD3+2dBFueXPbL9/PfbwvmdhqoE4aP359+e6AbzSmH54Za+eTQhCqDR3OtdZr80rX1fKvGRdBFjvRZP1QPmS3TGBRHxk70peya+PSk9TxTTIHl6sInQh2kB31RQpvXvmkedk6LHG1sKtdh272musVxUzBB1pTsnvHS71ZyR3yFt3sWgmssTG7n6wDEshjDmFZ9oPeEj2WXDXh09Inqy4EA3HPtPkseZh9Y+Ovgp8G6pZrUH1zsGvqY3QPcXf9hv+nNElFkz4JtCIYQpBW2470sXbWD9UjhcKp4kl1pvwlMKrNZ13npds7Timepq/MITL4rDtk5iatcb+9fmb7Pie/VlCZq1kLWWwP0WGK4njp0+rQ5rfkQz0Z24c8zH+sHtZvDIEIspg3HWxeVK+H3TppRf3Q2HP9QX07MEmVwFUOTjVQWzuvNT4LNxJIZF6YKB6yxzlYf9aP7UtJhwSipLq0+mpBn1Z/7lopQSJzfSEfycfhKFYLuwSaGbhi+htfv9qfrXpSN3vmcK29L0xdnhpK+TzyaKFvDEXxdaXRhQ53BuqZvNp6pfpYf9bPG0K94rH6kd8c7Knrh9ElgdzdeMOCYZI6vHCG/+XgsxS4tA5BK7Jr8kqgFOW32KWQxEJMrt8toZS5wUnrL8Ehk4/tHwN9TD5tv9nY/eN+2V8sY/va/S52QAKRLaBXosdjH7UQFueeSxwECV66LXmYfWPjs35ekJnqnwS6Sv3XQJ+kLo1O1F/Gbsm7NpNUCZRaoXeu0FrS5QGLzI1FCom1/b0hUqq3lD8+1Jj+MnDNXAfaXJJJpTaH5zrJJJiBI0n9NePFr2fPnlljMXVbc6BDz2NSOT785xTPCsPDesl/CEKs0GuJz14Hrf288lnioL4ydpRfA9Xo+ovtokkqgrOUYHSor7pdAscMPKB+SGGTjTeXuFaotE4epf2qDY3Mx82SA0cDzcx1a9EwXiuBwBgivDSsWxwGGnMQ1ien+GqwQqMXDCPoyFXSah2bR9pPTVwEX8x1L8mL8iF7SQ/S0cKO9GvsS1g9AKlSSPB+PEACfaXC0cfhHnbm8EbQg+yp/UB1M7qkUCr118Kiph+WiaQ0HwN5+FjLe1j1MPok14ellmGtBjqtOft63w4wkOubsRxNCjFSbd7xESQgfR7rUY6xXVp/S3+mDjSpS70p0ECUJg4Lv1Y9U6xH12luX5h1+55JRZCIDlEt/NWKi+rRwJcHJKI+eevW1CmBGbR/JXhibjxS/QysMXm9J5nSPiGN3vrmlg/pye1z6nphYEsC1XOKF9cr7VtNf6ZPnvml0CTNbY2/qusRTMR9rOUv7d+qQivbP1RfLTvSZ4HSA2+ahn9Y/uKUFCZKk9QS5CBIm4OdgTRGp0ccKaQhXdJ4c/UvwQhz+Ggnvl4QzMRhrh+m1sGnNdRK6osPH7am7ufbAQYqc48H+CrZi1bS45FPCj0op1c8BAE5Hdb80rxz8Wd1sH7L/jKQx05ILR/bS/SUrlGmHs161FcLtK7MJBVBr8U+hp3SBqFJGLKzeaRQeFiglO1vbg/ntL4GlFnrQwdw6U1BjXpYPVq/+NCY6yQ17ru23hbrGMitqcMKabG2ucWz6kEwYa1fqs/iz1xHDJR5QOYYIr1g1BIH7XMLe2p/mLzjdbv+wz8Mk9Th/3pPRtGhuep2DUx6wLQGdpkXNNqPOEZL/1LfVglKmX1g6mkBhVNPXnPXmwSWc9AUHyqWfam5Nr7uGQhEsF1TL4rN6EcxJHYpBLGx0WGricPAUgki2ZyDn1a/dF0Lf6ZuVscUUFvSb9WD6vawa/QzeV+/zy8hNQWo3tCK4ApBj9WO8kvsDDR56fXWJYXrufprdZUgh7nhMZAkiVMrXg7yvB5zkNaI4Am9XqT5ur+8AwxEzuXjfg3UlSBvTvHQIY52Vrteuk76JsDij2pewjfrx+y3FRKXWti+Mvk0UDjWMcV6VH+ubnqSiiAJfdxsgV3L5BEdesiO6k5BQOkCqJHPA5a1sMfWo41fgizmRmSFMet6q35Uo7c+CdS2mOSi+i16NTCWut5zk87U4VRab9WTOgSYQ1jaY6k/U5c0JuNfysusz/lIIYuJY9UjWa/VjyCjVKdUH+PP6mH9JBDHvK7YvC2gtKQX6aylT5I3+UwqC2cl+ESwNnc7C3+oDjbOnP20kDl3iE3VxexDbs+l9aKbsXc8CdQhbR72Pln16KIthgQimcPZpqb8i1I18muhjYFPjV6rHu16BA1MvczeS/MgSEq9GSzp8M7PxkN+yC6BaFR/DTvSz9hTunbXDYblM6kITtGhqZ2oorxzsjMQw/SBjcP4sf3R+Enza/0l67TQ7AWlXhPMEqQxN3zk46UT5Sn1NQdBbMzuN68OMFDb4nGAkg5Lx7SQx0DcKkErC0Vx3QhGUv6S/ZoKWtm6kL5WcVAeD7sGdpm8cVz6F6dSghhoLcEHs77UCCsMMvkZeEI6WDhEeqRwxsaTxp3Cn9mHAxf3wva336X9K+WPDz/JjZmJa4mXW1sboq2aJZNYBFfjQ3n8etZcd5K64vi5n5F+Bto0kCSphfFl6mDisD5zg84S1Gn2Bx36DDyzvRz8pPla+DP6WR01/DQwF9+PcvAr0avRgeIzdmte90kqglIrdNZej/Qzh5YEWj3ySaGRhS/tJI6NL9U9ZwhlbpTIR9o3STxPSEZ5U/uK4ISN2f3adgDt2/jw1ECWtBpv6PSGxlI8aa0xFGr6iyDCC2IteZi+sPFZvzEEIohi+s7mzcEmC6VeupFeRmeqbzXizn6SaoE4dOhb7VLI8srnnVcar5V/CXaYG5sWsq15c9rQ/jM1jX1aTzpb55P2o/QmhoEtz8lsy3zx9Wrtm+d6pg+t8nnk8YJkdJizWhFMeEO4Jh9byxLKGX+2f6yfF/zNETZLkI3642FHbwIQ7CYnqSyE5CaG6DBGk8YWdo+JKFMnk2fc79KGonylQ3qKuOx15AV1c4FSqw6vfjA3+ymhF+mzQGN8WKBcq2qP7y8MFMZ9nbJ2Rq+nPi/ITMEIM3HL1YJgAPVAu17bD2m+Wv5S/Sxks3pRPEkcC0xKIFsDjSg+qjPXJ7RuyHtgkmqdXCIY0tgRnCG7BAKRPgY6EWRL9DD52HhSaGT7Ko2rheka6yT99cpfimPRw8T1jI8OTglkoljdPk0HJBBpgTS2OimUsHG9odMrnrVeBgJSPbKsk/QcQV6qj0x8Vr93fhTPSxeKMwe75rpK9a/KJBVBE4IfBHmMnTmMrXFQHagPWuhBurXQKKknvnkyNw42vlZ/ah1zHTBwx9RXK06pLk19bC1z+3g/hiAJBOeu15r9Y/tc8ov1MdCI+uKhSxuD0a+NjQ5FT4i2wuOqQqy07pb+zHXjBZHj/WNev7m8CCZZSEdx5mBHr89cH91/caq0YQiu5mAvHVosZKE6WAhj87HxpH6t/D3yaGBD2t9Vh9CpoRPBk3U/mEOq+5Q7wEBky8cFGD2WPS3F94o7ZRwEZbE2KVSyEFXKw/QHQZZFhwUypXlRHcjeCo6RDnRdaaFcPEkdw4MGPtGhM3e7FJ4QnKJ6NfkkcOadX6q3BHnMjYrVn31HNvFXUqX6Jdk/1KPWELru0Jmb3Mb76PUz2t852mtDJKq5dn4ttOV0W+N5rke9HezafAhytNAq1cPqmNIPQbLVXvoEAdXN2K360HUIP+5PBWBgbAqotUK1FLqYPjAQwsIX68f2QVqvNK42vnZdCprQC2Bst65vCaGSuljf1pCLdNX4eB/lXDU7A2nozcSUNdeaZJYgyHMSLIUmBl41+4FggskreRxCmm8u/qwOiR+zX8zkkek/E6cmNGrzo36W4hYhlYWFHKwhqJrazkIX0inpEwOt3rpYffHFzdbdKr42j3VdCT4l+1nqryUOE9czfu4miGBIej0xN//u07YDGiiuqdALEhmo1dThpc8aB0ECA7FM/VKdFn9WD+vnBYlsHNZvjtC51KSFVnb94KeepJYOPWbCWGr81Ou9IFF6KDN1S2DDO78V9jR6JPWWYJK5UXmt945TC5JRT+Y2WZXAuBSmxjfN8etQc/2hvo7tcfzcz9J6UlDCHIoS7Rpfpg5NXAayPOuXwlUtfVYdUnjV5rPkQZAm2VcEVfF9APkzdkYf6g+ys9DH6EX91tiR/pIuapLKwgmCEAbCasMrgmvmUEJ1eEEu23ep37r4l6BFc9Ch6xfFtK5nIAxpkNjnBqGaSSzzepX0ZN18GShEfW/ZEy0ESTXWymONO4f1kl4i+IhjSevTxGf0s3Fr+CHIK0GtRA/KU8OO9CF7ShMFqav6cT6CBmSXwhyC1xr5JIc0m19a9xT+krq1+mpDYwoOmBss8qkVV5M3B0koVrfPswMa6K1ZiRR6pFo0h2oqx9RxtPml66T7YfFn9hJNDpcx2Dpr+Flh0QK1qB4Pu6W+YS0FqewhjyCIsZcKYtZbJqUoPtsH1o/Nx8ar5SeNq/Wfap01b2p9fPNlbqgMFGvgnM29ypPVXL9r9ovta02/uL65QSSqndGLYkjsUihCsWvGQ7k9YRjBSE4LC4FSGBz7M31g9Uv3C9WnyWuBNpTPakd9t8ZH/Uz1hoJUZkKYDA6+8gdBWm37GC4scMxCDqqnBClIH/NCrpWfrV9bHwNvTP0lmGy5vhbUMn1qCW3oY2Tp9SjZo+7r0wEJRDLP3llVSSFDms87vjXeHNZLeoggJo7Vwh9BYXyfQv7IzrwO2LoR1DH22pNW1A+LfVhLQWouieUxAAt0MdDMHMbWOOwhO3e/VpDJ9oGBLebGaf3Y27reC8pLr78cRDD9kfqsG3TGN29JfQy8ecWLX5/SfWvpz/Slph4r1CFtXvFZSMnp0a636pfmbeGP9mywszpq+CFI84BaiW6kR2NH+ZG9yIODcWdn5wKz0QzUaeCThZda+VlIk+hkIXkKP7ZeK2Sx/dLqseqb23oGzpnrhXktDz7r+PE+W/th8WOgUTJJqt03K0QhfbXie8W1xvFYj3o4tkvhQ6rPEh/BlgccLnOwOq2Tz3E+S31Ibws7e51NNkktHbYIbqz2MRQhqLboTEGHJZ80nhT+UF+9oE6aR1oHA3vsC2Tsp9Wd0h/frDV6mDo9oVaTr2Z+j54xr8d4/2r9XLueGvEZCK6RNwUHuTddlvxSqEK5rPGmWo+gJVc3grJ4Hesv1cP61/CzwORhhNID58zwD5JJKoI2dNOf2o70M4cqmuiODzFUL5OPjafxk+av6e8Jo+iwSNmtEFqCUY2eEhR6xNNAZ428uZieH8fHUNOyDs9c8euPgUT02IGnPmksRr80JgsFzCQN5bZCYwrSLLpYyPLKy0Jl/Ppj10nr8Y7bOh6qF9nZPqM4HvbUawfFTZ7LEkgtHSaaQx9BgdXOQhvKUyMOA3usLlafFAKl+aXxrRBmfWZUW18JRpl9RVBmrWuq+OhAl0BxfPhLY3d/rgMMJE75OIA3BJbgzAKHKTjwjsft6H4vFrKs+jXwMeRk9Unjs/5z9ZPoQm/K5mxnrmnVx/3ocEeTxjnYGZhg6vSII4U7pEsabwp/pm9WiC3BJPPi8MpfC2ol0KepF61hnmnV7DPK28qem+TG++n1c6u6PPMwkOuZj4FMT6j2hmRrvKnWs9CU2h/J/kvzeEMum1/ihyCReTOD8iH7+E0I0lPDzupL5V5C6k4I4UOSi6n79g70DvQO9A70DvQO9A70DvQOVOrAv/0/i0D9IfgBS94AAAAASUVORK5CYII="/>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png;base64,iVBORw0KGgoAAAANSUhEUgAAAqkAAAGzCAYAAAAMg46nAAAAAXNSR0IArs4c6QAAIABJREFUeF7snQe4JUWZhguYQM445Ix5EVAxKyDRgIIEl1XBCEZU0F1cFQOLAVExZ8FVEQzkHAZQBImSJEtmGBgGmGGGmWHCPl+zda1bU1X/91dVn3Cn+3l4mHvqrz91n9Pv+bq6z1Km27oOdB3oOtB1oOtA14GuA10Hug4MWAeWQj5//vOfF82fP3/AUuvS6TrQdaDrQNeBrgNdB7oOdB1YQjtwUQOpkydPXrTyyiuP9GCppZqXF/vbfT32b0yyYzE/ro3/b3Z+ykcqbq7/VJ62UWzcXtovWrRoZH+wcVk71Mv4T/krmR/z674e8x96PdefFI8dX0I/hLqyuw4MTQfs5wb+H9pqjGv8MvFi/pjXU3XWnB+rw48v/W1zkuyGadzNNTdvdl6pXWy+9nXsR8yZOXOmGQWpDJwykMfCWg2IdWGDjctCsgbW3DesJo824Dfkk43DQKNfXz8hNPRByebnz9XOi0F6B6VDwxxdol0HijoQg7gYLPnBSmCXgUQpj15BqAYe7eeqWx8DT7nztHH6ZZ8Dq0zfQvXkQKUFS/f//n7X+p0xY8ZoSPVhowZExuCtVIlNgWYuJObO6yfM5kAlC2OhfjDx2H7E7Hr5eluKaurMJ8Ft0Vmzm9x1oOtA9Q4wimUIktyTtDQeg87ceb2EWBZ2NXZtQKcGlvsFowzsaetgYbXULjU/Btmp14deSdVAtQ+1bUAuC2e1YbgkLgOdGqhl/NWCUAn22LzdfHKgVaqHHa9+Zu0cdh3oOtBKB2pAa7+hlIHAGAylIKnErwRJWjjzeyz5H9Tx3Lxqz2P9aRXTmH22kqpdFpACQndMA2+MElsTYiXIHZRxBhJZeOuU1NFrs/0PvFQfU7DbQWsr3NA57TrQWgdqQGmuIpo7LwbBbbwe608IPtqEWI1S6/aBha9cSK7pP6Y8Ijc2Tq/sSmF1MUi1J91+QGjb0Jnjv0ShdN8AGvjOgd3QHNZPbahl/EmQpoHoHOUzFy5j86R62PHWzrCd464DXQeqdiAGQzGIkRQ9d16voLQEFlOwVuI3F2qXBDhNQWht6PT3rxY2S+fbeAOnpPoncxbuWLuQfxdycv30EmYZCJTq0OTLxEv5K5kvwR0Ls5IfaTwXTqXlCFLcqmfVzlnXga4D6g60BaMSzDLKbagYFtaY+Iz/lILKwCqbb66dBG8p2Hbrl/y0NV7LL+uHtfOBWQuxrP1AKakoWlJycyGWgbJBVlrd3rhvHAlGcy/Xs/AXg7Aa82NwW1s5TZ212Dp8HwzUpupQn0m7CV0Hug602gEJGiXok8Yl/yykuXFikKh9nYFVFvaYPmjgkI3L9k8DaT6otfl3SV7uXNZPr+wkWI1CKguDKUhioM+HHBa6WDu2DgZiQ6CYm0eteLl+NPNKlFAt5PXCvibkxvrYQWurvNA57zrQegckaJRgq3Rcq1BK8VhIq+Unlb8PoaziytqlIDcXallo67X/krwYeGX9p+xK4oyC1FVWWWVk3zKKJguh7gETgzoW9li7EDww+WrgjamrLX8lfhnoZGFxLCipudAqzSsZb/0M3AXoOtB1QNUBCVprjIcSYvxq5mnhtxRuWVjVwF0urObOS0EvC3Ga+nLi5ebBzqthF4PVFMQ+8cQT7TzMH03OgUIWQlk7CeZq+ZHilIznQKUGMn3YZuL5+zdWn/b1FPTG8pJgMPQBnuqP5E8aT535YvW5fUr5V51VO+OuA10H1B1goDAEO36gFNyl5jPxY1CqfV172Z+BvBSMMfNZqNXYaaCvbZjM8c8okVq/NaATMa2flD8m/9j8JUpJTYHzoMEqC4FM3gx05kJtTQjVwmTMPgci24RWKZ8OStUc0U3oOtCzDsRg04WCNqAzBh1S3LYhl4VDJv8UPGqhS/qSIEFZbjzJb1vjJX4ZaPT7wcbLgdVUPlEltVeX5RnICgGbZp4LAey8GHwNwvxc6AyBmFQP2wctrKb8SlDnfhgxyqQWfqX4bY5LfezZmbkL1HVgCe1AL6BUgtpU61MKbWieVtFNQSijhPYKTmtBZS0/LMTVjlcrLuunhh0DydZmMSU1BS3M5XsJeux4bbvQyZ3Jl4UwNt+2/JX4zYVa5suBBFWhvjH5aP269hJEaqCVyUOKxyilMSV3CeWEruyuAwPTAQZac6BSgjlpXAuTjD8GcrVxWajOtUvl49ZT4j/lh4W22nAa8sfAX615bN2lyqpaSfVP2r1SXH1gqgWNvhJXy68GKhlo0+ZVOz7rj4E69w0fU0JLLr9rIDRXiZXq1IzXgNyBOaN3iXQdGLIOxCDHPZmnlE/WjokTg8Qc5VULkymIiimovVBWc+GyLShsy28M5lgYLM2LjVNqp50fXJPKKJClcJoLnVpYK1WGWTjT5uXXXytOrp/UPAai25ovwV4KciX4i8FszjwpT3dc8s8or0PGAV26XQeGpgMMTLLQmio6BV/9hNIY7LQFsawSmgthufNy4ZiFsNK8asXJ9ZOjkKJmO4+dP0pJDT2Cyj/5lsKpBuYYWJagbBCUUveDiqmfgULJj9QXCZpy/UuwVuPyvwR5MfjsF5SmTlSMkttB69DwTZfoEHYgBiMuRLQJpQwU9hNatYosC3caSGMUWxZ2tVCmydM9/LVxcu1z50l1sX5L7aT5i0GqFkI1EJgDnRIsDapSqs0bB0zoErfWT0pZTMEyC7W9gNAakMnAXy60SpBcMi71dwgZoEu568BQdaAUWkuVWGZ+qKFamGTgOBbHh7E2lgOwsBuCHBZqU1ApQdygj0vwFxuvPY/1F7OrpqT6kKWF3dDJOQdqJdjKgb4U3OX4q6GUhoA2BLq5yqXGP1OPBF9sPMaPBIkaCJbi1RxnFFMJvoeKBrpkuw70oQMSBLrw0U8FlYFIDRwy/hgo1fphYVMDfSyEsnYpWG0Lgll4C/XFnVviB75jvli/pXbS/DGtpKbAOQcuS2A1BJAsVEpxGUhkIbC2nQRxbLwSP7nQmjNPytM/CcTqd/0w8NqHc30XsuvAmOhALWjV+InBYM3L+lqY7Jc9C7G5drXmteVHgjR2nLVrC3pLldlsJbX0croGBmsop5p4tSBRgkhpPAcymaUBTH0xqGLhkV1eIMEbG4/xkwOXkkLJwGTqjC35l+rqoHVM8FBXxAB0QAOT/VRSpTxT0JQLuzF4LnmdhbsYJLPzc+20cMfmqfVb074NpZXNr9TOnx9VUlnYK4VY/+TMxg2d1GtALgttJXmG4LEkbg7ksvFK7ST4qgmnoQ9SCQ5T8SXYLRmX+tJB6QDQTJfCEtGBGNz4xUt2DFRK8CiNx2Axd14JfMZgTft6LlxqYDH3sn/uPLevLLRp6snxn5tH7XmsP2snrkntJ4S2AZ0+tIT+dg8ABkZdWJH8s9AnxdX4qQ2xjD8JwmrCaSwfCSJzoVbyWzKuhVMJwpcIyuiK7DqQ6IAEjy4c1FJOJWiUxlM7VKugSvWzkKiFTxa6tH5DkJMDk2x+LFSl/OXkZ+PWiN8m1GryYxReWklFUQwkSjBlx1k7H25y54UgiQVuv3bm75ANM09bnwZOYxCWgnDWfy0IlSCrFsyW5FsLOlMnHqkPWnjtqKXrQNeBcAckaGsDWnOgk4G3HNjtNZQydaQgioVJ1o6tXwNfiN0rv7G8SvMthWI2vtaOvnGKhdYSyGSgWIKoGspoCuK0UNmWsir1QYIaqY6U/2FQUnOhlJnXC2iV8pD2bwcoXQe6DjzTgRg8+P3RwGsb0CnBnDQey1+qi4UrJn6oLxKUaP2WKKklimYKgtvym4L3tmHVr1fajzmQyyiroyB11VVXHelJDGIkuNEqpzWhsgbkauBPA7M1/TKQyCqQte0kuAodPxL0hT74UnnX9CfVU2tc4ydVXwcmXQe6DqQ7MFagdVigtBRCU3CYA8UslEtQxuYl+enVeG6ctudJ/h9//HGzFJo9efLkRfjFKfaSeG1YRQ5tQGZNCPZztH/nQCPbP/9N2Na8FEQz9UmQxcJwG35yoFXKo+Y4A53dcoAOvboOcB2QlEPfiwStrL9SP1KcFFwN82V/FhpZKGTt2LgSRGnHc/PrtXLq58nWydrB/1Aoqf7JXgthLFTXhuAQsMYg1v1QzKmPgUQWAmvb5cAtU4/rNwcyS5TWnHiafFkoZU7JLLwyvjqbrgNjsQMS/Lkn4xTssXaaeKF+S/OZcY1fBq5df7H4qddj+TCv58JkLgzmzsvNUwN1Pti5f9fykwunufOkvJNKao6yqYGwHP8hqHVP+pr4bUGlD6UMlEl5p2AwBcHsvBzYDH3AsBAci9fG6xJ0SuOpE3es3jaglYVbxm4swkhXU9eB0Ek81hUJ9mKw4vur6UcDl5r8GBiU/LEQpvVTCrdsXrl2EkT1yq82D2ufO0+CddZvqZ24JlWCJ+0a1BBkpiCrX0opW3cKqkIAk+M3B3JZOI0pcSxspubH8q7xegnMSlDaz3EWbrV2Hb50HVhSOyAphe7JmFVSU72UoLXGuBS/BpSmICXUp1LYlKAo9OXAfY2NH4KmWD2+/9TfbP4stNX2Vyturh92nm9Hr0ll4Yq1C0FGDWVVgjMfqrR/S/5rjWv81IZYxl8JJPpfSiQoDH3gllzOj/nLyUMLi6XKa068VF1LKrh0dY+dDrQBoSyssnY5UBmDFAmqGQiOQSwDa0z8EkhmYVMDcUxdg66IaurVwHUuPKbmuWOl/qspqWhKDmSGINGHmLb+1gK1X2OtvxkolHJlobbULjVfq5DWhMXa0MpAOAN/HZSOHRjqKhmODkiQJkGWX2Utf5IfZlwDl72CXG3eLAyyUFbbri2llYG1HJi2fhn/OfBay28u1EaVVAmK+nmZ34XDfkKuzaMGZGour6egvRRCSy//M3Dn55+jYNaG0ljdbj1Snr2EVjYvrd1wYEiXZdeBZ+4MZpVM9/0tKa85fnPhMZW/lEcK9iS/sXy1rzNQxcCyD08lflkI7heMslDdCzhELiVxWMWUtXPzsXMWU1JZOHVB0f936m+Nf8lvylfNOKE82Ndy8siB3hpwGvqACuWvVUyZeliYYmG+1J8E25rxGnDLxtPadbDTdWCsdECCOr9O1r6XUJvaF21AaQwGNZAr9VGCoByIZWC6BFZz/OfWKc2rNV7Ljw+2uX5T89yxvimpuZDLwpir9LqQEFJeU+PaeLn2bc9L+ddCpPsGzlFetfEkyGPg2rcpUWKlfFLjWoiUFF4WxkP1M3mOFYDp6hj+DkgwVAKhjCIrwZRmXIJAaTwXZmPwpYkn7YcQfGhgWDM/ByZj+0mCrdx5kt9hHdfk7dqy86xd0ZpU90Sfoxj6oNr231KObceP+WegjVUQNconA3c5EMr4lWCtBCI18Zk8GJiL5auFSA2UMtjB+mN8dTZdBwaxAzHFrG1olWBNA6050Cn5j+Un5R3rZ1uvl/pl5+fa1ZrHwlnouHVfi/nR+s+1z52HGhhY9f2PUlJr/iyqf/KXADF3PKSMujs0128MLlho08aNwZLkh51Xapeaz0C2BGvDAqUs9PUaWqX+xk6CbD2DCCddTktGB1yoYhTPEnsJFtn4kp9+jLOwxUBSDeU1BdGh/khwFIN2tu5cOykvZjymNDNwKtXNxO91HAZWbU6LQWoKinKU0zYhMicfFtZCkMG8JkFlrtLZKanP7DkJqmrDbux48T9EJSjV+GGVW8YuF16XDPzpqhzmDkiKYAi2WMisbdcGlEr1p6BLA5kxCKr1ei9htQYMSlDIjrN2bUFmLb8lfhhYVSup/sk2B8osbLhv3Fw/udDZ63ihmtk+MEplLsRK8JQL1Vq/LEyxdWr8pWBPgk8GmhmYlOKw9YTgmYmf63+YIafLfTA7IMFXCj5rwqUEYe64BH1sXqE9IvWDGdf4LfEXi+O+XgqlLNyxdmw+/VRa/f4Nwt+5cKqZB9vsu/tzIa9NZZWFvl7DcQ5ksjDWhh2TbwmEhj7I2DpYmCpRVCVoLRmX+pYLmRIsp/xqIHYwsabLaix3wIUIBvZYeOyXHQOBEvSm9vewKKgpiGQUTxZCa9tJkMXGk/wM6nitvFg/aiVVA6eurWaeBjYZ6HVPwpIyGDvZ184/BitSHHZeqV1qftsQK0GgFnIlf/0cZ6Fba9cr+7EMR11tve2ABG+xbLTzWHuNnQSNEnSWjkvxQ+MpBVHKJ+aPeV0bN1fBZGGRtcvNg4UxNg/fLpSX+1rt+Cl/OXGl/Og1qRI8xcZz5zGQ1aZvJr4GpiVokGrR5FMCkSykx/Jp43UJIgcJWqX6pePAr6VEIWUQQ+uf8dnZdB2o2QEWFt2Tt3tcx+AiZC/BHqPkIt6CBQvMz372M/PHP/4x2Yq3vOUt5r3vfa858sgjzeWXX97YbrvttuY///M/zQorrDBq7owZM8wXv/hFc9NNNzWv77333uY973lPc8f0gw8+aM4991xzxRVXmPvvv9/Mnz/fTJw40TznOc8xe+65p3npS1/azPHzx9xrr73W/OlPfzL/+Mc/zNy5c0fmvfWtbx2Z5yby6KOPmsmTJ5vLLrvM3HPPPc2cZZZZxmy22WZm1113Na95zWvMhAkTRuWOOLfffru54IILzHXXXWemTp1qFi5c2MTaaKONzNve9rYmVmq/5UJiCv4YxVaCKBYuJT+59bF+WbucenLg1I8Ty69VJdWHuF4oqxqYc99FEiSWjufmxc4rtWtrvgRtqcvyoU93CapS/iTYlcZTZxspL7cPUpzUuJ8DG5eNn/KvyasmpHS+xmYHtPDpntQYWCyxT3WcyXvOnDnmiCOOaKAxtQFIP/OZz5iLL77YfOtb32pMl156afPZz37WvPKVr2z+tifv8847z3z7298egbsvfelLZssttzSnnXaa+dGPftS8HtsAwwDacePGjfxS19NPP22OPfZYc+qppwbnIo/dd9/d7L///iPzrrnmGvOVr3ylAdPYBtj85Cc/aZZbbrkRE0Dwr371q2Qv3vSmNzWxALzuJsGVu5/9eTkQmvKXyit3nlTfsIzn5inNo5VU7IAcyGQux7s7vhQGB22+CweaOjXzSpXT0CcHC48SJIX2hwRp2nxy/MX668eO9UEzX8pPA39Sv0P5t+k/edbpBrsOZHSAgcAYjDDw6vpn7VNlhPJlIRXw+KEPfai5OQSwescddzShAHr//d//bZZddtnm79mzZzcqKlRIbK997WvNIYcc0iiW3/ve98wZZ5yR7DSAE/5f8YpXjNidf/755phjjknCLeZ96lOfMq9+9aubeQDin/zkJ+Jefde73tWoo9jQH0D02WefLeaIWC972cuCdiGYaRNCbRISRLWtgObmoc071z53nl9XtpKaC3258yQ4C0GvexKWoEiaL8XPHc+dF4MSDUSG3vHS/pEgjI3fhh8J+lKfhG0prVKd7jgDjSyMsnba+LEeauOJZ7POYInrgBYS/QblQCzTZNYvY+dD6hvf+EbzsY99bFQavh8opVBToYgCPqGUbrXVVg3k/fWvfzX/8z//04xhGQBUWlzKx/vxl7/8pbn33nvNPvvs01xyh1qKv7/61a82l+Pt9oY3vMF8+MMfbvwBij//+c+bO++8sxl+8YtfbD7ykY+YNddc09x6663N8oPp06c3Yy95yUua5Qe4NH/hhReac845x+y7777m+c9/fgPRDz/8sPnBD35goLLaDf4AnBayf/7znzd2UEuR9/jx480jjzzSKLmozW577LGHeec737lYn9wXNFDYJsTGjoNa0JYLpyz85frX1OfasvN8u6iSKkFMbDx3Xg7E1Y6FHGr7ZCEzBE/Ma6x/tr8SbElfAvyTQak9k48ErdJ4DtSy0MdCXW07Nr/Q/mIgmjnpdzZdBzQdYOAv5E87L8c+VQejpALOPvrRjybbAXD83Oc+10Aitp122skcfPDBDZh+7WtfM5deeunI6wBewCi2WD2ASSildoM6+1//9V8NON54441NrHnz5jWX5S30Wts//OEPDUBiA7gCkNddd92ReH4hN9xwQ6P0wh+29ddfv5mDHwhKQeVdd91lDj/8cDNz5sxm3i677GIOPPDAYJ9CkMNCaG07N0ENNKfmSRBn50p2mvEciGTyqOHX+hDXpIaUR7fRKajLHYP/NmCRzTsnvvWdk3cICiQ/bLxSu9j8Xr6eA5kxxZTJm4G0XP/+p29tOGX9uX1wT3JSXan8mb4Fzz7di2O6A1oodE+CIbiQmhWDhtg8yZ7N37WDkgpIs2tSXSU1Fc9VU6GYYv0nLvVD9QQA4rUvf/nL5rnPfW60Ddb/lVdeab7whS+M2O22226NWopxrEO1l+232GKLRrVdccUVR2wBsYBHxISqCwB9wQteMCqmWwdgE9BrYdNXUjExVDfgFvVgfSw2gPz222/f/DsX/hiI0sIiC7mhnaKBxlDdwzI/N09pXnJNqnvCkqAppay6J69cPyxs9cN/DmTGYIDJn4nH9ouBNveNJ0FQL5TT1EmK7WsItnL8hmBP8sPAHAuL0v7IheIORiUU6sZzO+B/KZIg0Y/DQmMu7Er5MPGZy/0hmHryyScbIAS8YbPrOu1TAqA0AuTcm4tC+eK1X/ziF6OeLoCbmV7/+tc3fr///e+bM888s/k3LudbhdVCEqATN2/hiQLYkNPWW2+92NMBrD3gGmtj7Ya8cdk+Bnd4+gGeJvDjH//YPPDAA820DTfcsIkJ5dbdBgVWQ/vL1p/KNzd/Cd4GZbxWHjE/qhunsCNYdZSBLXfHjjV7F140dbLzemUXi9PL11NQ108oTZ2kWXisbefuFwaG/RrYfFLzcuKmetmNDVcHakKoRkll4NGHCcY/69e185XU0B7ETUlY+4l1p+52ySWXNOtJ7dpUjFkVFcrq5ptvnjwgkAce8YQbr6ZMmdLYbrLJJo2qusYaazR/A1LPOuus5t8WUrHm1G5YP4r5Dz30UPPSxz/+cbPDDjuMimuhAmCNvKC+Ylt55ZUbZXbjjTceZY+bvgC7oacQbLrpps2aXYCq3XLhLja/bX+5/mtBHlt3v+Jp4rq2oyB1tdVWGzlAcqExd557cnWP7GHzl1uHZt6SrqTmQqs0r2Q8tv/8swkLgbXt3Px8iEie8bxBNi+Nz852yepALsSysOh3MwYPIbta0Mre3f/BD37Q4A5/d/PVVDuGx0F94AMfGFFRY/3A8oCjjjrK/O1vf2umAj6hlOJxV9gwDzc6pZRUgMFhhx3WPHMVG+JiXa3fHyiiUGxx1z82gDee+4rlDdhcezyPFZDqb8svv3wDwFiOsM466yw2roE/9rJ8bTs3aU2+qXkaqLP7dRD9ldSBudSaVLdwFhpZOw2c5eTRln/7BvTfUdq62fx6ZReLk4ofg2bN69q4rn0JXErQ1fa4dPws9on9/y/kLAfIUTil+mP5sftHmt+ND34HcqHTVpY7XwutbdmHoESjpL7oRS9aDP7+/Oc/j6ip6BPUSaiuUBz9za0LD/EHNJ5yyimNGaDx/e9//whg2rm+koq79+2d+LDBnf14ZJW9FI/xV73qVc10Wy/+j0df4c59q46++c1vNgcccEBwOcL1118fVVLhFzCNNbP2+bChOkPvBgmC3OPMnR87Hkr8+f5z8pXiD8t4bp7+vFbu7ndPhlpoGwb7GHy5B6RUBwudMUhgL3OzdjkQGnoD5sSTIFMTh4FdKV7JuBRfC6VaSCyxL4XYnPmDj2Bdhrkd0EJhCr40OWjjxpSv3HzgT7pxKqXYYj7UUFyet2tTsZb0E5/4RAN/sfoAqABGF1Ch0gIa7ZMALGRKl/tja1Jd4AOg4le1LKACLrFeFsqoC7OhPqIGPIIKCiwUXetj0qRJzU1iUFRZiIxBaApOa8Bkrn+2rlzIK8kr1Rc2H9ZOytP6KVqT6gKJBGVjfVwDnT7MMtCr8V/iT4Ks0H6UoI6pVxvXtZfi93NcqisErQzslcCo5oSvjZOqx/1wZpVgTa6dbW864O9HFvJi2Wmh0j25MZfntfbafEL1hyA19giqUDzMh3KKO/Sx4fI5nnEa2jAfl92PP/54c8IJJzTABwXVAqr/C07w8bvf/c78+te/btzh7n5chl9ppZVG3Lt39+N13IFvVVz4xw8B/PSnPx355SkAKlRQPH1AghR3f8AXHpMF5dhueEqAv04XY7HjTBMv1j8NnElwJR1vUr5jedytja2zeE3qWIdPpj4GCkMnZeY1VknNUTBDb1gWQmvGkyCSyTMER7F5UryScRae27LT+s2FZAZGe4NMXZRB60ApxObOz4FLBnJZv66dpKSm9hn8hCAVEBiCNdjjkVKARh9QXQXVhSc8cxU3O2GzPw7g3pCF56Qed9xxzfgGG2zQPEcV96wgFh6r9Y1vfGMUoLoKagziQq/D3w9/+EODpwPYDUqq/RGD0P5hYbUNmGTykeBLk5cGnqW4/RzPgVNb+2OPPWaWwh+TJ09ehAfvMlDmNi5mX8uPe9Jl4rZlX+I3F2IRU+ojm1fMTvs6C80sLOXArgSRqROApODVGJfyS42n4E+qS+OX3T+xmO5xkBM3FN+Hk1S93Vh7HciFxFhGpf5y5+fAJdPVGCS58IHftgfYuUqor6Sm8vMhFb8WZSHVjYP3IQDP/ryppKBiLuLirn+sOZ02bVrjDg/6xx38UE1xFz5++cr+4tSee+5p9t9//8bupptualRX1IctpaDaPPEjBXhaAX6hCs9AxSV9wPOsWbOaX7D6zW9+M+IPa2/xfFb3yQC1odTtn7u/2Tgh2Ovg9V+djAGpBpJd22Il1YccH2IkyBqG8RzIZOGrtnKZG1cLqyX2EsSFThSpuiR/0rgEf9K45F8DcRIk58Jl7MuFdFLOnddBqNTZ4R3PhUYGYjVdYSHUhzoJMrX2IX+ay/0haGIv9wP0AI328U+p/gFgAYB40D6WB2A9qb0rPzZv9dVXb/xvtNFGzZzvfve7DVgy2/ve977mhi12Yl4GAAAgAElEQVRABp5/ap8UkJqLJxjg+ap27a0PkQwMpiCUmZ8Lqyz8SrBWy48Up63x2n6LlFT3hDoMsOke8Np8MTcEEDl+Qr5y4TJH2fT7IEEWY5/KQ+Ofgd8cf5LfmuMMlA4KjNaEUObEJdmEFFqmn5LfbjzegRB0+vuhpH9amPRjaedrIZr1r7FjldRYX1klFSrlpz/9aQoAEQuPksId+Ni/uHEJl/xvu+22YBq42x6+obJie+qpp8zXv/51c/XVV1OHw6677moOOuigRjGFkmpvAotN3m677QzAFj/T6sNpaE4bMNkmxObmWxv6BsUfm0exkqqFtGG0H0QllYXaGHyVzpegrkT5DH0glfiToLbNcbdPDGxpobGX9kz+0tlLm6/krxvvfQe0EBjLkIW+FLSGoKKmPdPdEHzgZz5xCR6X4qFg4heY8PzQGGz5dQByccn94osvbubvt99+zX/+BpgFOF5++eViqq6Sao0BnsgRD/bH46awpnWVVVZpHjeFG6/WXXfdUY+cYtRX69sqqRZw8SMFf/nLX8ydd97ZPL0AG35cAOtP8Utam2222SghKAQxDETa+CVQyMSJHb8sfLl5svFS8J4Ttx/+tHkWKakoMKamDiOMMnCkrasUEkPxGGhOxS2ZXwKnsf5KkMjsF99GUirbHpf6pIXXQbUP9T2mzIlnUcKgU1qJJnkmvVRKGWiMVZALv9p5OfZM11nojsGTBFel41J+LNT5vdDOK7Vn4TDWrxrxU3DHxpVgrZYfKU6vxnPjVFFSXcjQQtwg2jMQJ+XNwmnqMrn7RmCVT9afBFFsvDb85EJrzjwpfy0cMvCbyjMFfakTZa5CWWOepp5eQy0DF53N6A5oIU7qX6m/3PkSlLkQ4H/5SdWU4zfkT+NHyifHfwrWUl82SiFPgu1S/7Xns1DMxtXC2rDDqrZe316lpMZUUzRRgrZhH9dApw+XOdCbisf4a2u+BHU5cJsDlxJcMbAoQZ80zsAZkyfjRwvLufaheZr8ciFbAp1UXiGIkfY/G28Y7WL9YKFIW3MuROZCop+ftq4cewkSGQWZjRuDHQnupHEpPgtZof7HILmN11loTMEdc3k9Fw57Pa8UAgdlfiwPtZI67LCpzT8XTkPgzsA8G2+YIDT0QZWC2RxoZeBZ8svAmAQ/EpRKeZZCHhu/FGJrzU/V68OPFp46e64DbUOtBEdSltr5WmjO8d8LaJXyqjEeg8hOSV28MwzMMfAr+cmFXMnvoI5LeamUVAmyhklpzYXIEOSG4EaCYRZGSy/fl86XoKqXymkMdkvgU4I6aVzqTwjCUic4Nl4uJGr9l0JzrFb/8qoE/xLIsOOhuJIS6x9f0t9+LpI9A4lS3mz9OXZa6JNi5PqToCwWVzsvpijG9qtkz4xLUFg6LkG1Blalfsbqbev1Ur/s/FjdEmRp/Lv7odY8bX5t2ef6VSup/knZP+lJcDYI4zlQKeVdGzpZ+BtECI3BZC5kavxJ0ChBmjQu+R8rUMr2odcQKsFaad4SYA3DOAO9NevIhc5c6CudJ0FWyD/TL9YvA605UGnn5PpPQZgEyTHIHYTXWdiL9S8EVzmKqcZ/ClbZenKhsHaepXmolNRhUkolqNRAoHvASH5ZWIVdKIeQfwaqU3FL5ktQxvbR9RPKJzcOM0+KVzLO1tVvuxA8+3DBnIhTkMjMZ/JI7Y+cGKk5Guhl4K8tf7XrliDIr6MkfinE1pjP5K+BzBS0aSE3FypLoVSaPyzQmsqTgWQN9PUSTmvD4qD7i8GsWkmVIG0YxxmIk+pi4ZRVPln4Y/0xMBd6Q7N5lPiXIFGTl5RHzXEGplhlL9bnFNQxJ142fsxXzflMv5iaXBsNFGp9D4s9A89t1FIKj+5JswSKJcgLQWNtyGT8aSBY+hLRxviwQCkD125/WAjVQBwLq6xdKl82/1LFsl/zpbgqJRWNjKmpEsT1e9zPXQOV/kmRgSZGJQ3lVAqdvYBKpn4JBlN55kCrFK+X4wyMsfDH2rn1MfFT8JszvzQ+A8k5ym8bcDbsPmvBZawPpf5rzNfsIxZyNZDJQqsEmyk/Uj7MeCi+1A8WmhiYZCCO8cPUwSqurJ0Gatn8liRYleDUjquVVP9k32/4ZOLXUEpZ+AvlkxM/BdGMv5z5Mb/aeDmQWQKtOfE00Cr5Z6COhU3WLhcKtf5TMKsBAQZCa/iTfGiU1xAshfrn7//cv6V4EnRIteeOl0KjH7e0DgmiSuOx+WnsSmBUgjRpXMpT6mcvoFSC8RS8MfX780vgOARXjD+2jyy85dStgeDSPNz5sX8jHylOUkmNqaZwzMCh25BBsw/VkFsXA3EayGX8pSA09IHIxpfgrRd+SqAwlp9Ul2a8JL9c6NPCpdY+F3pT9TDwrgWnFGRqfS0p9gz81uhFLZiVoCqWq3Yea6+ti4G+XimtoV5JdTP5x/wO8uuxunOhMwaJEnT1ep6Uz6CO27xEJXXQ4LJGPgwESnFyIbcULmPwwcJjan6sLzVelyCwTSW1BCpZ2JPgWKo/BHsMOLD51YLJ2pBY2x/TM//Ls/shXVNpZeCQjaetq8ReC2VSrFJ/NeZLObrjEqS5kNEr2JSUxtLxVH9i/ch5PaY4al8vgWEWVlmYZO3YuAw05ii3jN/U+6DN+a5vP86YWZOaC40SjLJQqIHE0ElSyqMUblPzJYhj8pUgrARCQx9IEpxJ0MiMp/oi1euOM35Yf7l+c+eFIEpzwq8Fx7kxWQiUjofc+DXm5cBujbi+j1QeOfEkRS/mMxdatfFY+1p2Gj+5UCnBbAz+cudpYZKBrxgUal/PhcYUlDL5S7Cngd4UVNbyI+WbO87OE5VUCY58WJBgq43xEATUjiP1QYIAKR8tRGqgmOmPNn/JXoKu2tDKxGNgUYIVZpyNo7Vj7Nn9EjvJSfAvwUjpfI1/H1akuUvqOAO5NXqTC48MDDP5sZAXilfTP5uHf5JO9SEXHnPhsuY8qR8hWNHEj/WRfZ2100BfDqxq/KfgVIK/XsWxeUj5SONLzJpUDWS6B4AGBnPnaSEyJ44WgmvZl8JjCcymoE6CKWmchUHWD+vPP1m17b80Xmp+PyBTo6zG8vOPK+nLg2TPQKSUNwNZuTa14NM9Ofr1aHKToKcUenP8p/Jn/Ul2vRjPheHYPO3rDNzFIEv7eqyfLDSzcCtBWC1orOVHyrdX4zaOqKRKCuAwjDMQKNWRC7nsPC0UauCZqV+CpBJYDH1Q1fYnwXDNcQlKEEtSXKV+l8JhCGoYENBCb8xnbnwpRwnWauUv5THI4wz01sy/FsTm+tHMu/fee81///d/m6lTp5p1113XHHnkkWadddZJtkOCwxAUtwWtN998szn88MPNrFmzzLOf/WzzxS9+0ay00krBcFLeKcjSKJmhLx9uQto8cuy1MMzk5/fnoYceMt/4xjfMgw8+aCZNmmQ++clPmvXXX3+xu9M1sMhAuRYKNfH9PvTrb7dGv17VmlT3xCtBXa/HWRhk8mKgLgQhzGsauNTCHWMfO4lroVFrL0GiBHUl8VJQKUGNNN5L2GTAgs1Xm3evYDQFoUz9nY2+AxrI03g/55xzzNFHH20WLly42LQ111zTvOQlLzG777672XzzzZNf6iRoCUFiTKn95z//af7rv/7LPPHEE2aVVVYxX/3qV80mm2zSxGfjtGHHQu0111xjPv/5zzfmACTkjzpyoDIGMxJ0L1iwwPzqV78yp5xySvJweMMb3mDe9773jdiklEtN/lo/GsUzBY3XX3+9+drXvjZSD2rbbrvtRtXHwDIDnbXgtZafXsBrrC+ikurDBQN5bkFt2LvQwUKXNg8N9OZCLWJIeWnhju2H1m+JvQSJDFz7Nm1BrVSnFu5YaGTttPFDfWOU4FAcH2Y0wNKWPymHFPRKiqPku61xf/9IecZOwrXyS8VPxTjmmGPMaaedlkxj6aWXNu9///vNHnvsYZZZZhkq5Vyoxry77rrL/Od//ucoSN10002DcduAURyPt99+u/nsZz9rZsyYYRAbau7KK68swg4MAKmf+9znGlsLqauuuuqo/KXjoVRBnTNnjjnqqKPM1VdfndxfL37xi82hhx5qJk6cGO1vaICFSjs3BDcxOIu9DvD+5S9/aS644AKDY/K9732v2X777Ueld99995lvfvObjQqfUlI1+bgB2LoZyE35TUG+NK/WuFuDVM8oJXW11VYbyUGCp0Efj8FGTt79gNCUchh6Y7P2ORAbq1/zugR/EqT1S0mV8g5BYOqTW6oz5C8XKpkzfgjimHluX2IQo/ETs+2U1RpdHO2jbei1/r/97W+b008/XSwAEAOF6gUveMFisJVS2GKOU3ApKalisoGHj2vzANxZ0Nxggw0aNdQHzRgMxJTUVN650BqDQBZSh0lJnTt3rsHx+ve//70p+13vepfZddddm3/nwmOsfxKU5c7LzVPKp9/ji0FqDsS5b5B+zHdP4iyESXmiphAYMfNCczUQ2WsILYknQZwEZSXwKcFgm+NS3SGIY06AUr98H23bl8bTwCfTn1KbEmXVhzv3ZOIex/6XitjfDCzG8i3tg2Z+rnLpKqkve9nLGjBbdtllDSDnT3/6kzn22GNHlgIcdNBB5m1vexuVFqtw+vsH8xglVVuvBIF+HlddddUoSAWgA1KZugZRSd1ll10M9l9sY+EpBmfa11NKYUxJ9SF1//33N6jL3dg6cu3aVDhjdafq6yecurFVa1J9+EoBmwRz0nguJEp+Q+O5SikLsYz/GPSwcJuaXxJfgjEJknLyTymHufGkOliolOKzfrR2vbKvDaW9VkI1EEoR0QAa5UBvzTJYiAOkWiV12223HYFU5IIbfwCtN9xwQ5Pam970JvOxj31sZG3lmWeeab7zne80ELvTTjuZj3/842b8+PEjZfzv//6v+c1vftOM77nnng0kuSe2Rx991Jx44onmvPPOa2LhJql99923ubyOG6dwqR2X2KFiupf7cUI89dRTzeTJkw1ulAltG2+88chaUIwj7hVXXNGA96233moAPCussILZZpttGkVuvfXWa9zghpvDDjvMPPLII0G/sPuf//kfg/W6MQXZV1Jx4xTUvz/84Q9mypQpzaX1l770pU3ctddeu4mDy9Swe/jhh5uav/CFLzTrgN1+3Xnnnc3r6AsU7c985jNNDaHtqaeeam4gspf7LaSmIOv88883P/7xj5v9hXWc2F92f2Ie9hVqwDiOhQMOOKDJD/sOyyFuu+028/KXv9x85CMfaf590kknmX/84x9NeqjlP/7jP5obyUJfFtF37FP0DmuR0SPMgdK79dZbm9/97nfNuGZba621mrXNuOzv1g3/OOYuv/zyZj+jnuWXX745xnbbbTfzwhe+cFQY1Id12+g/1mhj6Qv+jfcNjiVsmLvXXnsttna7BkT2G17dGmL1ZK1JdT8k/ZN2KSSG/DGQlRM3dFAyfnLyiUFSDHpYuCudL8EbmwcLUW34K4Xakvls3Vq7ftin+hD7AG8bQtv2rzkxjRXbEGT6fS6p1fp3L/f7kDpz5swG2OyJGID65je/eSQsIOQHP/hB8zfmYg0nVFi7AWAtAFvAtWM4yeMOeECZv2244YYNfM6bN2+xG6fuvvvuBpxD81w/Fm5xw9Xs2bPNt771LfOXv/wl2DKA3qc+9ammBiw1APwBBEMb/ALI4Nfd3P3lQirsn/WsZ5k77rhjMXerr7560wMADk7yAFD0BRuADsBuN/j/4x//2NwMhQ1rST/96U+P9NuHB/9yv6+khmD1jDPOMD//+c8b/4B3f63qT37yE4Mb7bDtvPPO5gMf+EDzb+SOOh544AHz3Oc+twH4v/71r4vdjAfwxBcZ5G7zxf/xZQOKPb44+BsgGfvj0ksvNYBozYYnKuD4xfFktxtvvNF8//vfNzi2YxvWue63334NKCM/QO1XvvKV5gvGFltsYdZYY43mC49/s+GECRPMhz70IfOiF71I/K37GvDqH3+hetg4rJ17PLrxhnZNKopglUy34FpKKgtbLESy/mwtrD0bX+vXtZcgL3SAp/KX/PVzXOqTX2usTrZ/IX+lMKn5MA5BomZ+rfxzY44FZZWBypqQGet1Ko/QnJiSCmBwL/dD5fz617/eAJfdTj75ZBpS3/jGNzYqLDbAJ1S+iy++WDxkXCUVN84AfC0oYXnCjjvuaJ588skmV6iRdrNKKuYfd9xx5oQTTkjGguoGhRQ35AC2YwotgAeQikv/jJIqFfiKV7zCHHLIIY1iiTxRBzYopYDx5ZZbrvkb0In+W2UUd60D/GNbSkkNzcFxA2U8BqkYB6See+65zXQLqRbiLKRK9UKlBPzauqC4QimHWhnboIbiixK+FGk2F1KR5/3339/0EEAlbe94xzuaqwPYXEiV5j3vec9rlGRbnxb+rH/tvH7bD+Wa1BwlU1JI7Q6U7DRwGDroJP+xPFL5Mf3Q+i2xlyCS6YsbX/LX5rjUB7+WfkNp7EuJ9AFYC0Zz48fy80/WnbIq7cnFxxnI1XuNzwgpqTFrqIa4236zzTYbMcF8DaS6SirABOABuMSGS6yALqiwl1xyifne9743Ai3uI6ig2EHxBIziUjCgEuPYbrrppgYuAWf//u//3lxKxwZbqGlYWoANN9rgrnCop/fcc08DSPg/tgMPPNC85S1vaf5d68Yp+AIAQ0HccsstzfTp0xvQtrAJiD7iiCMMoBp9AZiiBqhyuPxvb1SDwovHWtklEF/60pdGqbmSkhratwBy+ERe2GooqfADv/hSsvfeezeKIu7Iv+iii5oY2F+Iiace4EvHz372M3PhhRc2Y7gp/MMf/nBTM1RKLDMBtGNZAY7B1I1Ttj7sS3yJgFLqQyqWDKBGbBiDX6i6yPeWW25p8oRaig37A8faiiuuuBikwh6Q/ta3vrWpD0tarEqP/QmFG1/q3K0UIq2vUj8157u+6F+cQiHuCViCLe247z/0N2PDxGWgTvJjd2wv7Jh8Y/kMwusSRIY+5CTYYWAw5FfqhzvOKJZSnm350/r1e1EKpaXzY/uG7Wdq39Yc00AyA4MxyK6Zc64vrVIqxXGV1JgtLnvihIxLoFYhgm0IUmFr+wcYs1DgKqlYAvDd7363CQdlFo9KwrpBOw83LQFAAWuukooTIQDAhVT7WCisfbSQChC1a2ex9hCPJMIGsP3yl788ArZ4DaoseoDtNa95zYiq6d/8xN44hf1z7bXXjjwnFfkBKF3Atw/7R33Y8AXgVa96VbMsAYCFZ31iw01qFrZRB+AdG8AKAOUurbD7zoIDlFd3TWps3wLYsW8wD/vqF7/4RWNqL/cDlu3mK6lYm4kNSqOrpL7zne9sVF77+Y8lGug7wBGKMdYbQ3HElw68DoUTG74k2EdKhWAKkIp95d7d7984hR+CCEEq4B6v21hYSoEc3TjYL+jZ008/3fQWxxr2m6+kvv3tb28g1daHmDiG8aUL9UEZx7KA0FYTEl3/tf3G/MVeF9ek+icN5m+3QAniJH/WF+NHE1fjl4HEQVNYU/VpoFGCBrZuNx9NfP/N2As4jX3o4nWpH7G+x3yy/tj+hfrFwHat/FLxfQhK9Tl3LKW0xuKX9Cc3T808Pz8Ghv3jRRNPsg3FD81hINXOw00xUEChQsK/RkkFCB188MHNPKxjtQ+Zh0+sOXSf0wnVEODm3zgFeABwYg0jNvdyPy7n20v0UC0tvPzwhz8cueEGN+BgTS2UMHuyxVpRKGHYcDMTVFcAiqukQvWzkOr30O2zHZMeQYUTOuJYYMLaTnvpHutOcdkfGwAJ8Id+o26sy8QGOLT2PjTYHPzL/aF9r1FSEYe93A8IxbpMuwHysN4Wa1axYX9jHKqnhVd8+cE8fJFwN7c+5hFUMUjF61hXClDG/sVx7F8ZmDZtWqOs2/XOWJbwb//2b4tBKiAUr2NDfjhOMc+qsPiVK//mq15BZOj4jPXT5u/+39pq8x2aNakoMAQopfDqfpi7DZf8svNq2DGQHIszCK9LUCqNhz4EJbgrHZf65o4zkCPl49cowXgoPpNHKE7OPG39oX0o7ddeQC2b11i2Y6FT2wN/TSrUSAADLrfipI0bdewaUEANLkdD9cOWq6SGFFb3pGifkxq6ux+XgHG52KqQfr0AVyhguFsbGxRbrLVkNkAq4AUQk1JSU75Qh6ukAnABR/YZqxgHtLmQCui0N6RBJUaPsSwAKiZqxY06eA37wyqzuBztw4d7RcFXUgHtUCpjG/KqpaTmQCouv+PY22ijjZoUQ5BUoqTapR12GQD2M9YXu3GwX6C2WthMQaoLoSlI1cJe7EtHqZ+25w/FmlQG0iSoZBU/yU8N6IydnN3X2XwlmArVkwuFTN5MPlJ8aTz1QS7BHTMuxWegjoVS1i4XCkPKInNSrQXBKSjuBYRqlNVYPsz+1vTUt/X9x/4OwaQLDyU5SHAk9TE0P/UIKthD9YPyhV9gwobLpLhEjE2rpNobp1xI1Sip8+fPby734tI31nlCYYRChg0wCLUWMOaqsrhEbpccSL3H444++MEPNr+qJSmp7n72/UpKKgAUPbXKoquk4qYyPO7osssua9ziV75w6Rg3/GCzd/W7yypCdcVunLK2IRhKrUmFfZtKKiAVcBuCb5vzsCipUFpDP3rh7qdSaIztx1K/ufNbe04qCm1D+ZQgkoUyyY8m/xyIjsFcDFraglYGKkMfVKl8JMjT+GPyk+IxkFEKryGoS524BhVOS6E21Aem/9JJPjaegif3w1bav7nxB2FeCl5j/amZdyg+/LuPiQo9RgrKE4DKPoZqn332aW5ygj9AKi6nY8PlT9zoY5/bCaDE+j57ad6uScU8XOq38/DcUSiN7lMDAGh4DcDmPkoKahgUSJwQ3XWn/snf/VKAWHj2JzYowFjLCYUyBZmwxbpHqJdQlPEsUyhsbo7+vnFP7oBUXKbHhjm4pL3OOuuMTIEajF6hPmxQSwGfdsPjm+zvz0NZRA/ss2pjd/X7cCEpqaH6XSX1+c9/fqMqW0UaNzkB+P/85z83aWJNZmxNqqukIg4UStTrXu7HzVpQhrFe115eh9KL57OGNvgBpEIZR3+x4cYsrJV2Nxwj9rK+e+MUnoeK120s3L2PGtzPH/iFf+xz3OCFJSe4AQpKqX0EFewBoZKSKkGqG9c/fmv+XSOOe2zFIFZck2oTiUGdf7KV/pb81RqHn1xIrg2doTcGA8mxGjSvp6A3VqcEfUw97n6s6S92fPg5SVDCjDNwhbVq+ADGh737/EP/b3ww4QPVxpXs3XE8pPp1r3td8ANWC7uhPjF1BoMr1ujG5qfy8eGH9dHZ6TrQlkIbu9xv4QJrPXGHtX0mJMANNxhhA7AAwLBhKQAUQVy2BkTirm17RzfG3RunAFwAXwtpuLsfc3HTCe7ux3Ms7SOJ3BunoG4CgGw8PI8TIIJnc2IuABnKLNYa2vcwYuEyMmJBfcQd3TvssEMzz9aIG7XwkHo8vN6upcSvXtnnpQJqAbd4XBQ+H3DHN9TW2OYqqbABiOOxRAAXrEMFgNonCqAG3N3v3g0OoEKf8YB7d7OX+nGne0gJha19PQSp/o8puL4xD18O8MXC9hc3bWHfAECw7MOuicU4C6mwja1JBXTi+bVYHoHNvbsfUIwbro4//vgGRC0U4hFZ9nmpAF2o89gXWK9slfXQjVMYx1roK6+8ciQWjjkcOzh28SXMvbsfxwGeNIBjxr9xykKq/VzXXO63Pc9VLAd1/sCsSUWDcqHSfUPUUlJZ5bINOwaSbc1s/F7a50JpzjypLs04A2t+v7HGCApEmxtUB6gATH5+HrkQ26aimlMH29+UsjpWoDcFlf1UTv195Cqp0v57znOe00Cp/XlQrJ+E2mQf75Sa7yqpAFDcSGPVwdQ8V0mFEpf6NSjr59WvfnXzyCeogPb5ovh1IWlDbbirHRsUN8Tyn5eK2gFB7gPiXTjEv10lVYqJG6CwfAKgZDcAGpRmLGtwt9Bd/TFFOEdJRX+xX7AcQdpYSE0pqYiB/WJ/tSwWE5+t9jFZeFbq73//+8VMX//615v3vOc9DfyHlFTkAXUcsQCsqQ1fSgC/uDqAebWUVFfht/FLYbWWn9I8BmJNKgNlkvIojcdgpdY81n+pXWx+yq8G/iSoyYFiTXy3jpx5Un9Y/6wfXFbC7zzbDZfe7OJ4vFbjbyg0MSVVW4//ASrtb+mEUgtmY3FS0Cnl1o2HO8BAbo3esXf3Q70DtLlrBu1zLnFHur9B1cL7Ac+PxEneVVJhC/USsBd6iDseog6VDaqqq6SiJ/hpTPvTnan6ASz2OZ2AaKiVdslCaB4UMzz2Co9GwobafvrTn5rTTjttlHkMUl1YcG+c2n333ZtncOIZqP6Gqy8AMKip7ny8n/AYKlwKt2ozxnF5HX0MwY47H//OUVJRM37K1q8Z/gD8WC4BqMQSEBZSMTempGIMy0KgluLmNv8XnDAOeMdxZ5VUrEHGnfT+A/ktpMbu7rf79Oyzz25+3hW1hjYAKh6hhasF9jwaUlLZu/slxdvfb7X+ruWHhdcxuSa1BvTaHdELiGXyTeWjgTkJSlglOpYP87qUrzSeOoGUXsaX+uPX1ysl1YdUNk+/V7nz3LprKqH9hlD/pKxRYhnYq+UvdczXHmPqYmLiF4TweKMQIADIAKW4hI/1qu4zM61vQAYuv2JZAC5PA/Zwhz2+FFrAgBq55557jvyMpp0L5e5HP/pRA2RQtwDC+DlQXFbHTTpQzXBnu1Uu8RxR3ED0t7/9rbksD8DDEh3sP1ySxjM+rfoIRRRLA+xzXQG9+IWrs846q7mMjL/HjRvX3HCFu/oBxrjkbj+b0F/YoC70CP4B3rgxy/5kZgwWUQ/WmcIHbsR67Wtf26h/ADHUgJ9DhR9cxg496xT9AdgDUu0Na/5d/TEF1fYWcIveYk0w9l4srFAAACAASURBVANg2T5zFTYxeML+xDIN9B77DfsTvcQPJKBeqM1QmaEAYx/DD2rCEgY8ZxT22C9Y02o3QC2+JKDvgF1Ap/scUfiAqg44Bsyj77DD8YCb2bbaaqtRV3Bh89vf/rb5CVnAJp6xiy8lAFnkjGNk6tSpDfxjmYa7lAKxoLbiOIGyapd/YakB6sR+gT8X8vBFCgosvuTgPfCJT3yiWSZgNzwfFc9JBSDjeMO4+3irUL/7Ba+x44aF0Zidek2qf5KLnfQkuKs9jp0VAhQmDgOJrILYhh2TnwQRqbxq+GfgNAcuJahqe1yqy0JqDcU0psDmXO6X+hLbF7WV0dw8GAiy73kGqqQvL2y8QbRj6m8z71D8nHgSHEk+c+djHkDPPmweAIrL+u4G1RZqKDbccATFzf4ilZ+XNo8YVLgwk6pdiueP4288L9X+FKh7V38oTm5+KVhiFFu3/hr2LERJfZegKza/BB5D9dfKQ/LT7/G+rUktgUr3jSRBaAwyas1j/afstJDo1x+ar40nwRgL35IfaVyCmn6Pu/mj7/h23Ys1qbVunJL6J4FAbeWztj8pf+24f3KorYymTr7aXGvZ14LOEGSU1CvBWKx+qR6oa1hrCBUVG6Dtox/9aPMoKuSLZ6tCzbI3JOFyLZ5ziRuqsLF5aexqQqnvC2olnhBgb57y7+qX8qwFnwwMMnAmwSwLhym41Obh9pyNn2tXa54Eoyx8S3604z1Zk+pCVK+UVxYeWfjKtWPr1UJl28qo1n8N+Ax9MEtQVTou5e1Dqd8X3C2LNaN2a0NRxaWv7sYpDsE0EOmf3LgIvbfyv4SGoMuv2z9ua2YtQZ82Vqm/3Pl2Hi5D4/FA9ocFUvnjkizuzMcSBQaKS2BTgrjccaz9xCV0LMPAMgM8wsn/NSYGsqT4LDwxkDlWlFQGdtm+SbDXS6jMqUvK344XrUlFEyRFsu3xEhgNgZiULxuvJnS6HxgMlDH2bUBoLmSmPshL8kwpzKVwaufjEr19pp9bBx6abe/mxc1VWPuGmx6OPfbY5nIhToxY+4RHk2DD69hc4LX+cJdz7Bl/fu+k4yPW6xDcaWHDfh740JDjR5Mns59r5jBsvjRQW1JbLiz6MUv9SEpgKB7UUqiLqacJYJ2pVR3dnz+VehaDDgnOUn0JxZTqxjg+d/BoJvvIJzy6CssbsE6TmZ8bVzMvlkfN12P5MK+n8mDn59ixcSX4c487Nw9pXr/G1WtSYyd3Ce5qj5fkETqpSfmx8Urt2pof88u8noIAVmF24+T4k/LUjEvxGeixdYfWpAJQobjgkqGF1RtvvLF5fMxee+3VPDcRd4zihAEohQ1uIsENAPa5fq4iizWpg3y5XzpJp8ZTymeJ31pzfYVAo9Sm4NB/P9TKt4afUkiM5VDLrwRTudALxQZqKm6CwjNH8f7Ehgfu44Yr3P3u3iijhcwYHKTy1cBdyI//Gm7mwY1XeFYrbkTCI6rcB8+noIWtN6UExhQ3jVIq9ZFVIllY08Zj4+falcBqm4on208t7EbXpCJgCtxyVUgJBnPGc6CThas27Jh8U7AqQZb7QRNT1rSvSxDYluIZ8yvloxmX+pkajympNv673/3u5o5d3JULULWQaqETJ0T7mlVV/RNLL5RUH5qkvkswVEuZzYnj7y/mS4cUZ5DHY/UykFyjrlrwyUIQA8GaunKgl/HP+o3BirYfUjxmPAeKmfxjfrWvayCXhbkcCGVgj4W22nYSBLLxJD8lkJ36MuT7Da5JdT/0fJjR/p2CLR+mSv7OjcPOY+1S8Bd6Q4agvARiJThjoZuFljb8SdCYOkHE+q+ph4EaGweX8lNrUrHWDY8vwSNicPPFr3/96+ZXYqDS4PEz+IWaCy+8sBnDFlrTijWptZTUUB+Yev2etwWhg66sMnAybDYpmE0pXGydpRBbcz6TswRzvg/WXmOXylPyI40zUJajbOb6lfJlYYiJz0BxaTx2PgvRGn8p+GsLTrUwq7UfujWpGlgMnVil11joqm2XqmusQGspfMYgn4EsSRmU4DYGuSkl1aqoeGajv9Z06623bm7AwPPv8LzG0DpVGxNKqoVUNs9BhdF+Q2gqPgNrof77x1/u35r4/v5l4CvXphQSY3ElOJHyzZ2vnZdjXwKZLkwwXxJiECNBW+m41BcWrkLQz8CklD8bPwWLg6yY1oLOWn608MnaD82a1Fw4ZZXNXOhk/Q8ThMZgMAcSS5YBpD7oGeiU5rNwm7Kzj6DyFVD89B0eVG4B1R+Hogo11V7ux1o4e6MVgNa178Xl/lrKaNsQqoFMCXLG6jgDuzVrT8XLiVMKxRI8haDIP65qQKYEUTkw2k9olfrKQmG/oVTaLyF46hWsMnFy82P3DwuPvYJb+jmpSCh0ado94ELgoJ3D2DPKouRHA71MPNZfzK6fEKupz94VGvsQL4VHyS+eUaiBaKnfvi8mf7dfISU1paAiHn6pBHfr42cjcenfX6fqq64lSmqoPgbOU/uhZH4qn5p+WTjyTwoaCGZgsJY/tp6adrXhMwRlDHSVQiULRbHeSUplm7DJ9EfKr63x2tCqVTS1sJmCqhgcMtCY49c91nLhsQQSmbpKYbUkP7c/1deksrAmQaQ0nhunjXkayAvVVTJfgjBWIWb94FFKuEvdbm08FzT2y0sHHXSQ2XXXXZvQWphMQVfqxB5Tyu0cPCcVUOr2Aw8Gx+V7d7OPoQJk4+fxcIc/bpRC/6w9lFX8fB9+Js/1h58cbPsRVO7+rwGLtZRZCbo0ECj5GtZxBpbbrK1U+fRzk+AnVkuv5rFxem0nxevFeGjf5EIyC28xGKr1egqemXpL65BgMRcGc+dJ+dQeH8g1qQy0MRCbo+yyEFtql5rP1M9Cpf8myoFWN59PfvKT5r777mvznBf1feCBB5rddttt5Hl+IUMJKqVxqa9+TFzuDz0ntWaDXCU15petK3Q8lEBpChJr9IDxX5J/jRwH3UevIXYsQCuzTyXocyGAUUQlqNKMp+JJeTPjqf7kQJmULwODUn/YvEqhlIW/2nZs3lqIZPPU+mXtB2ZNKhqRA5W5yiQLa7n+hwlCY7AXet1Cai8VVOSBeG95y1tGlFS3vylIYeEt185e7m+zHzUu95cqm6XzGbjuB2z6J0eNMsvAXy1/DDS1ZdMmdGrgLQR9pfOZnknQ5vtglEMmbzYuEy8HKiXok8ZT0DRIUMrU4faPhUEW7lJ2oT4xcJc7j/kywMT3+1Xy90AqqW5BMXiQlNRcCE3BJQNzbNxhgtixpKTG+u7vWxZaB0VJZaE9VWcNSGT7xsBB7P0Wg8Ncn2N9HgPTNXtQC2pZSAtBov/lgKlPG4+1b8NOgk4JAqVxyX/OeErJzMmHVUZrQigDfzXgNAcW2bgSZNbyI8VhxwdGSWVUVDSv33DKQvMwQSgD39YG6ycHYU1qCLZSH5yxLw85flyYC61Jja2pRawcxRVrUv3npObCYO68XAiW4CClNEpzezHeltLq97MXtbAxakFmLF6p/9z5LCyGoJfpHeu/DbscaJTgrXR8WKBUqjMEU72A1VxY7PU8FjZz8xoIJTWk4OTAKAO6Ib9M/BR0MpBXqrDG4vf69X6vSXVvnGKUPwlOJWiTxnuppDL1hqC7dF7O/BDU+nDBnPhLbVIQLCmM7oeqdByV5On3N/Z3Kt9eQm8uJA47tLJw6R83MViT4CjHj6RIlo6H9qHUl9z621JKpb6XxmXnx/omQR8Le6ydFE9Tj3t8aP3G7AdGSWUhMBcyGYBFDrn+2fy1UJmj3Kaggq0vlmc/16TuvvvuzY1TqU2CCQk6pf3jxwak/uAHPzCrr766mT59+siw/zce2P/oo4+OjMf+tvlh3PrbaaedqF+cyoFJth+xnrethGogswQUx/JcCcYliND2pk2I1eQiwVMKmrVxGHs2H2l/1PSTyjsFJxLs5vqNQbAGjlPwV6KAauG2DQhl8g/BXu48Zn/UgtFYfwdCSXUbwUKZpLSy0MjGY/2V2kmQ1G9FNqak2meD4lsPHlN17bXXNqUcffTRIw+pnz17dvNsUFwix68trbnmmsa+hp8IdX+F6ZBDDlns/YG7+62SKvXJHZegnYE7CX7ZeFo7vwlaqNTap+IxfZJO1m1DbUl8BuZC/fT7Evtb6z9l7x9HUt0l40zetfzn+GGhzT0J+schE5eNw9pJ0BPKVwNrvq2UFwPHOfFL/DKQJPWRVQJr+WHjtQGxTL+0UBnri9ZPrv1AKamM2lkTTkM7lFUaWVhk7VJwG4KDFFxLUObWLUGMn39oTeqhhx46AqJQ/4444ogGUvHQ+je84Q3N79Zfd9115uCDDzb4VoR/47mfxx57rHn7299u7r77bgMoxd/jxo0z73jHO0ZSdNdwDuIjqKT+5UIp67cmxPowwpy4S+NrY3TKqtyxtqEylgED1XL2ZuQRcxJUafLQxq1pz9ZRy07y04vxVP9YiGOgMaYQal9n4I7Jx/WjgVBG6cyFxV7Py4XRWJ59UVJj0OXDU+rvFNTVmMf6L7WLza/1ugQ7WogGTPrPSQVczps3r/n1JCijVknF62uttVajnkIptX/ffvvtZosttmj+3meffZrfr8dlc/srTLANbSElVeqTFhKZfqW+BJRCmxS/1H+oH5p6asWPncQ6CGXwqMyGUXrLIoyeHYJXjf+a85m42ngS9PkxGWUxBC0hP6xdqm4mnxjEpeKnYDR3XiwPTX41IZnJh43Xtp0Gmt26JOiMwaU0jx3vmZLKwpyklLKX51n4GiblNPSGYPvBwprUt9iaVMDm/vvvPwKpWFMJqMQGaAWEQoUFtJ588snNZXus2wTUXnTRRWaHHXYwJ554YvMrTNhCd8FjTeqg3TiVC239gFHmBJ1bD+s7BaGsjxI7DQRLiqT74ey+bxgILM3Dfz+X9ESaK/VBghyNf8lWAyOSrxy4ZKHQ37+lkKiNm9MnqR/MeG5czTxtHrXsWYhMQRujmLJxakFnLmTmzmPh1Prvi5LqHpAsZEnwqoFgRsll/ZXaxeYP6ushJRW57rzzzs3lfKuk4jWsO8UWU1bdeZdffrnZcsstF1un6h4rkpLKKIIxCPdP+oyddBLEeNswqvXv51xzvg8zTH8kGwZqmf0uxRnL4ww016xfq0RKsUv9aSFagho/X9a+13aaeBpIdOEkVxHNnRfLU5M/C4ExCNO+zsbLhU4WFlk7CSJr+ZHi2PGeKamSQsfCXq4fCwyhk7T7GgvNbL5a2MyJr4Xu1Eld6m/sOakWUufMmTOyJhWX8ydNmmS+9a1vjVzud//GjVKf/exnmzWp9nL/n/70p0YtxRIAALG/JjXnxqnUSZCFtFK7mbPnmWkzZpvpM+eYx2Y+ZR57co55YtZcM2P2PDNj9lwz86l55u6pj5un5y808xcsbP7/9IIF////hebK7767KYPNIwTdOTDHQKIEGaHxkN8cP6Vz/JNlqcLZ1vzSOkvml0JiCuoYhTCWOwthpfG19WvzkiCa9VfqR4rD+NdApBb2JDhOQZ4GillY1ObP+mXtcmExdx6bFwufbB49UVIZiGKU0hBASfNyoM+H1thJNseun9Aa2w8aaGWVVNw4hTv7oY7+9re/NQ888ECjtOLO/gMOOKBpA8Y33HDDRmndcccdR26msutU/Tv8rZIq5cvAmKSUSvvJh8AFi542j8x6wExr/ptizrt8jnnkkTXM1MdmmYcem9WAZ8n29x++j5quhVjfaen8lD9mv1BFJow0kFgaq1/zQ9Ak1d1mrlqIk3KRYImZL9m449p4OfZMPqxfBhYlKGt7PAarUlwN5PYCSkP5xvrPvq6xY+Jr/DH9LYVMFj7ZOK0pqUg0Fyp9+MuBXE18xn8MWiTlMXTSzqlPgqbSPHzoivmzkOoqnFBMN9poo1GlYp3pF7/4xebmKDs2bdq0kUv/hx9+uNl2221HbqoCpAJC7WOpjjvuuGaNqt0Qz12TyuYr9U3aP6HxGXOmmykz72r+e2jmPWbqk/eYabMeHGW6zJPbm1MvWI45N1E2MUjNhcpaSmZufKpoTzn2YYj10dmN7gADuTV7Vgqx/ZqvgUb//ZTqX45fyd8gjkt1snDl16adV2qvraNGPLfmFIzXgs4cGGbrZGE0Brc9UVJzoExSSFloZJVUFvJYfxIctRkvpViF+qqxjympNU9qMV/9UlLve/w2c98Tt5n7n7jd3D/jdvP4U4+I5U54+oXmpDM3FO0Yg5WXn2guOfqdjOmITSmEls4PfYnoB2RKCmNq3P3QZJV31U76f2P//Rf7OwWXfr9z8mDnlEJjCDo0kNfmfKYHErSwUOUfX7GTfo6dBK2SoimNS/5j8JTjNwVDMbjSxElBIANvMbiKvc7CHTuf9ZdrJ0Fmbp6SXzvempKqgTAfYlN/a+A09EapBb9aCE3BbQgS2f5p82DsU9D61a9+1VxzzTUjrc35Lfrc37aXbpxKfXCyih/sAKV3P/4Pc/djN5m7H7vZPL1gLnPuGmWzzKJVzamnvlI9LzQhBalsXbFEas5vA0I1kFml2WPQSQpuUyfz3FYMMsQyNeVAqKaPNWGUicvEy4FOBs40sCj5k8ZZCNP6kY4HCbZy4sUg332drTc3v7bmSX798SpKKgNZEhyyUCb5YSGWtWtLOU3Vy/TTzb+GPQOvsOm3krrLLruMev9KCpcEYRifOfdxc+f068wdj15n/jn9ejNr3gzmXCba/OX8t5onZs0T7SQDQOrF33jmBw6keiRfNeenvsxIeTDQ3Ab05uY1luf1CmJrwWuuHwk2YvtYgjx/HmvP5iP5q+knB1al+Ez+MShrUymNwWOsntTrDFSm4jHz2fj9hlcJQtk+WD/VlFQN9Lk7JASdDHSVQG1N/2zdLAT6BytbZ4n/FGz48UNrUhG7F4qqXZMq5cvA06Ozp5hbp11lbp12tbnnsZtbYZDbr9nX3HbfzGLfpZf7NQmklEuNH/d4jEFQjj/tHI0SG4Ni5njS5uXa+/5jf6dg0u93ST7S3FxITEGgv5+kHDRQI/mSICsEoYyCGTsZM31I5cxAn6Rgtj2ek78WDqX+srBWyw8LkSlIi0F56PNCgkE2H8lPKl8/r9TfuX6qKKluYqzyKCmiLJz1AnIZqI1BItuP0End72vojV/Lfyx//3VAKr7Z9GPbb7/9TEhJZaEVYPqPh/9mbn7kCvPgjDtbL+HRO/c1l99YB1Ktkho6TjQQFYK2nEbU8uPHZqAyJ99uTrwDtaEzBXUauCuFQ/ekmAPBbcFrjt8c6AvVH/Ij5VNjPCd/LWRq4U9rz0KfFnq1dUpQyfrLtWsrfsxvVSU1BJZaGC2B0xjEsbCXY5eCUyYfFg5DJ/Na/iXI08Rh6pHi1Rx/6uknzQ1TLzU3Tb3M3PN4O4pp7AN43tQ9zHmX69ez+v5ylNQQzOaAWunyAA2E5uSnncNAcEqxDPWjhhKqzcvfv9o+aOyZfmj81YbYUsiWlMlQvky9EtyxEJljJ0HhoCqpuRAdmzcIr7MwmIJmpg42jgSZbB698pOlpDLKohZOWdjLVU7hn4Vopr5UviXzGcjTQCML/SzUxPwxeUvwmfpgZeK6/m9/9Fpz/UN/NjdO/StzPmnFZumZO5rTLpxQ7Ntdkxpzhv584Ld3m+XGL/3MfxPw/6XMsvbv8Us3/14Wr437/3+Pe2Z8hYlLm0krTTDLT1iq6ppXHx6KGxFwoIG7NuIPgk8GInOURLa2VHzWh2tXAzpz6mWhcligla1HgvTccSk+C1Vsv7X+2rKP1c3GY+1yYZKdx9pJsCqNS3FoJVUDee5BxcAqA3WSn1JoZGEu5/J6CVRKShabNwORsTwluJTG2/AbqufJeY+bv0+5yPx9ysUGl/b7vU2Yt5U56ax1i9Ngb5wCpJZsK0xY2jxr5fHmWSuON5NWGmeetdL4kb8BsvYzIAYlJbHd/dmm/xo5jjUfDOSW1DwoECtBU6xG7TwJ6tyTMrP8QfLH5ifZ1RgP9ZDxmzq+SqEtBkH9er20nhD0hY4jNo4Ekf32k6Wk+hBaAzJZ2MpVUjX+mXpKobgEGkugV4orjZdAswSzueP3P3GbuXrKhea6KReXnEurzx23aJI55dQXF/tllFQEOfD4e4pjxRyEAHbdVSeYDVYLK8UhhbO15BzHOcpq6rjrRc5SDD8/BipzlEQpDwbiGOiS4oTqk+a44xIUMXUw8dg4rJ0ETTlwW3JZX8pHqis2zsyrCbssZDH1xvJijj82j1Tf2Ph+PjnzYv3QQq2m7lDetJJaomS6gdvyE4MrDZyGdmQuFMfy0b5eAoVMPUw+ufAI38xl+tQJITUfN0Bd9cB55q7HbmTOKX2xmXz27mb23PlFsUOQGoKxUiU1J8mVJi5jnrv2sub56yxvnv2sZc2klcfnuFlsDgObVQItgU4YyK3ZllLo1MKZn3tp/NhJNhWH6Z8EaxI0afsi1SHlw4zHYEiC5VS/WMiR+jUofkrzYOfn2tWaV8tPUEl1oYS9vC3BZy4s5s6LAVJt6GT7w8BgLajU+pEgVOOPqVOKJ41f8+CF5soHzm1+jnTQt5uv2Mf8c8qTRWkCUi866j8aH6kvLW0qqWwBa6043jxv7WXNFs9a1my21rJmrRXHJaemYJSN2aadf3Jl4DkFRTF/bdag9d02xJZCoxbOakGrBGmhvBhlOcdvDtRJENfv8RTU5EAuC0lS3aV+ejWfVWDZfHy7WvMkv/54VEnVQJ77hmFgNQQh0rwY/ORCpwZ+mXwZOGNgT6ucau2ZPCVIjNWRM0/Kxx0HmP7tvjPN9Kemas+7fbN/+LZ9zZU3lz2GahAu9+c2cMPVJ5ot1ppoNl/rGWhdfYU0tObGcY8TBrLc93/quC3Np8Z8Pz+2PhZ+SnOsBZ25kNdrCM2FZHZ/1LLT+GkDeqX4gwClIfjV5sXCWwyGa8/XwCpTvwSVbF2Sn1je1JpU90OSVQ4Z6AyBojQvN34KcksglM1HgjEWmtvwkwOXuXAs5R8axyX9y+47wzw+5+HS82nP58+Zsqe54Io5RXGHSUmVCt10zYnmRestb7Zaf3mDNa0apVLy3Y3ndYCB3jzPo2el4mj8l0KxBE+l0JvjX4LE2oqsFK+NcakvWliLwdGgvc5CIwt72vokOCyNK/lnxlOwTK9JTUGee0C3BZksxLVhVwKxEpSxSrAWsrVxXfscaGXiaf1e99Al5q/3nmqmzX5Qcw4bKNulntjZnH5RmXo4zEpqamds+f+wutUGK5iVl12mlf2We3m+l0qr/76I/c1AHgMzpY0uhcRY/Fp+JRgqhVD3pM70OycfCRJrxo3BoQRD0rhUdwpKe3V5n1ESpf2thWsJ2pi+uscHGz/XLpQv07fcOv15iympNWE09EZjINaHXgYSNXDK+GP7wMAZU0/Iz6xZs8TnVrJ1p/JcYYUViuJI8CmN+8cJnnH6l3tPNg/MuKP0fNr3+RPmvtScdPZaRXm4SqrvyIWwQViTmlPo8hOWbpTVrdZfofn/UkvFvWigMyeXsTCnBHJr1F8LNkNwwMBZCkKZ+rT5l9jXgtFe+QnFYWA0Bzq1sMbYM3DVNpTG8oz1MRcSU3FqQK4m31Q8CWZHKamrrrrqYndj50AlA2Vav6XQyMJc6eX7nPkxaL7qqqvMt7/97ab0ddZZx0yZ8q9nf9b6+xvf+IZZf/31F/vsifWLgXIJSmPjuBHqz/ecZG6ZdiVzLhkKm/EL1jMnn/6iolzH0uV+qRGTVhr/DLBusEJz89WgbbHlCe77wv3Q1doPQr1a6NLmXMu/BEexvHLja+Ox9m3YlUCrlE+NcSm/GAxrXtfCYE17TZ5tQygLq6ydBJW1/ajXpLKwKEGoxg+jfGogNHQA9Wo+A3nWBpB6zDHHaM8BKntA6nrrrddXJXXegjnmkrv/aC6//0xV7sNifO4ZbzJPz1+Yne5YV1JjjcGNVs8orMubtSOPtkopq+6HpfSlK3vnDMDEEHRJinPNtJn4OfEkGJJ85s7Xzsuxl3LHOOvXhwbft+SnF+O5UJqjwMb6wSp//udGLpTFYE0Lw6l63L7m2uXOqwWjUvye392vgVMGJmvDZY4S6uaZMz8G4YDUE044oRUF1eYMCJ40adJirY7VwUB2TCnFXN/vdQ9dbC666/dm5rzHmM/tobS54bK9zb0Pz8rOfUlSUmNNes3mK5nXbr6y2WTNidl97CaGO9AWZKZgKeeyfQgecvxIUFaad45/5thk/TLQKkGjBIfSuOQ/NC7VJ8EMC+faODn2sfqY13Ngugas5kJn7jx2f7a2JrVtGNXAKaPEsvkykMZCaywv+3ovlVS3LgkyUx9Aqf3i+n141n1m8l0nmDum/535fB5qmyk3v91cc9uM7BpWXn6Cueiod4jzD/rdvaLNsBu8ctMVDYAVj7SqscUux0tKZK/Ha9Sa6yMEsbm+JDgphc7c+Zp6JGgJwRLjn/WrsZNgUYLNtsel44GBuhgkMa+H6ktBYsy+jTxZWGXtcmGy1/N8eK2+JpWFPQ1k+tAXOiBKlheUQmzJ/BT0upBaaw2qjWf9uZf7Y32VoFUa9/1eeu8p5qK7f898bo8Jm9n372UmXz07u5Yl9XJ/qmEv3+QZWH3OpOVGXRYNXQFIHZ/ZO2WAJjJKqA/VNdNn4ufEY2Es5jt3vhbKtXFYe41dCYxKMFc6LtURU9SkuFqYZPy1BZslfmtDKAudrJ2//1iFVJpnxxeD1FzIDEEn81oILhno00Au44+tOwWVGNPUE8vLvj6oSqoWSm3PHph5h7ngn78198+4PeecNbxzHtvNnHFJ4pZ1oTKrpEqwtSQoqX6rXrrRCg2sPm/t5Vo5Plil1f1cSEFOzF8ryWc6bQs63ZNeTWiWIKgNiNW0loEwTT80/krgVeorMx6DM0mhlfIugb7Qcej608IvC2VaSGbhlLXLhU7NlswcRwAAIABJREFUPEZpZuHUxq2upMbWMkpKpwY6Qweo5D8FoaUQWzI/Bb2A1BNPPLHVNal4egDWpLKX6f3ex/a3f9K+9L5TzMV3/0Hz2T5mbMc/9XJz8rmrZ9eTUlLdPg/rI6iyG+NMfPGGz8DqC9ddPqqs+vDln6xq5NGGD//zhYFIDfSU5pyC8hzfpf5qzmfyl2DN9yFBpgRRWn9SftI4A1cSdErjtaFUE0+qvxRCa8xn4I+Fydp2Iehk8mVhtZqSmoJA9wDUKI2peWy8UrsURGIstx7Gb0xJPfroo80222zTuJg2bZo58sgjm39/5jOfMWuuuaaZPXt281SAc88912y99dbN6/fee6855JBDFvsssJf7/QEGPlMfLLYvj8y+35x75/+aex7/B/N5PyZtxi/Y2Jx8+vOza4OSOvnr/zFqfmj/LIlKqt9UPAkAsIofCui2ZzrAQG2bvSqFRi20xWqRYCQ1T9OfNiA0BV3a/kj59Wtc2j9a2EvBmAZiY360/ksVz1S80PEpQSDrj+17W7BaRUlllMQSpTO0A9r2F4NIVilmIFSqK7QmFYCKDXB56KGHNrB6zTXXmBkzZphtt93WHHvssWafffYxDz30kPnoRz/a/I3tsMMOCyqyPqTGFNWceq6dcqE5587jzMJF+Y9f0pwcBtd2GXPGKbtkp9fdOKVvHZYB7Pr8Vc2Gq09QTfYVyH797b7fJGhQFZhhXAsya8NjCM4YmPPzkOCoV/ZsHm3YpQ4L6fjLHZfqYOEotH8YaNPCZy37FKwyCiQLl/2yqw3HVZXUEOBIMMlCX7+WA2jhjK2H8SutSX33u99t9ttvP3P99dc3ULrddtuNQCqUU/uaVVVDb1xA6rrrrpu83C/BtD8+f+HT5pw7jzXXT/1zxilxbE655i97mSmP5t08FVJSfYjBcdcpqaOPnfHLLGV2ef4qzX/Ljlt6bB5Ygap80aDXSmptqC31lztfgqhhg1e2nlzolCBOGtfCWz/8MfCrrUML47UgkIVYVgFm65Dy98eHTkkthUAWdmMQWTqfgVNrI61JtZf9zzzzTHP++eePutx/0UUXNdB6zjnnmO985zsj7y3/KQF2TWoIejRwavcLbo466/ZfGFzm77Z/deC+G/c11985M6sl3Y1TWW0bmbT+qhMaUMUTAWpvvvJR+nft/HL8paA2x18K5nKUz1I4dE/OOfEliAvlx/RNA5FM3lKemnip/FNwIl1WjymH0rwYLObOY+CTgeISPywMsnDZL7sQhDIKcQxeaSUVBecqpQzsSIprChp95YDNNWaneb0UmmN14fWrr746+otTVkV94IEHzAEHHDCqxTvvvLM5+OCDzeWXX2623HLLxdapusZHHXXUyC9OpT6IUnBu+3/NlAuay/vdtngHZt67t7nk2rwH+qeUVDfSB0+4r2t9ogPbbLh8swRg49UnjPpRCUZpDF3292FH+js3TkoJZGCl9kGRq0zG8mjTH1N7bnwW8rRQzPrV2EmQKcFd2+NSflr4k/LV+iux77eyWht+aymmLERTSioDgSWQ6R4ArFKpsWPyrwHBGrhNwan1E3tOaghQrUJqb5TCpX5c8rdLAN7+9rebu+++e+TmKf85qf6bMNbfWN7n3Pkrc82U85lzwhJps/DRN5mz/pK3Nle6ccoe393lfvnQWmapfy0BWH7C2FwC4H/eMXAsd463yIW+tiC2NB9JkfTzZu01kMl8GdH4y4HCGFRo65f6w0IQC/85/kqgVOqTRmlkFUjGjoVC1o6F35hCKu0/O49WUjVQmIJOVnnMjZeCzdCBx8bpB8SGlNSUgoocsQRgww03bO7433HHHRdbp+rf4e8qqSGYl2D6yXmPmdNu+4m554kl9+595vQ9bvarzSnnrcyYLmbTKalZbUtOWmeV8WaX561iXrXZSs3d7+5xzkBdSFltc179DvAeU3XxXuKWNSDS3x+avFi4C51Ua8KjdNIOwSAbvxRKJWVSGi+NXwMatfBYy77fSioLnawdC/0aGHf3rz+PUlJ96GSUyVrKail0DjKEorZUfqE1qb/+9a+by/PuZh9DBSjdYYcdzLe+9a2Rx0999rOfNauvvvrIY6luuOGGUXf5+2tSQyfr0AcE8r73iVvMabf92MyY+6jmnLBE2k6Y/2xz0hmbZ9Xe3TiV1TZqEh5ZhfWqtX5mlQpa2SgHjiun0LhrC2a1EJkLc6XztHmy9pLyyMJtrXhSPrnjUn4pOMqBZBa2asFqCgJjSmg/FFIWVlk7SUmV/NBKKguLITjNgVo2Xg07Jr9YnDZfT61JrXWSsUqqBk5he+PDl5rTb/9JrTTGvJ+lFy1rTjt1h6w6AakXfm2/Zm7sSgTGujWpWe1tJu219Wpm5+etku9giGeWKplS6bX9l/qTYCgFq4xyyUKj1k6CJa0/qQ+9GA8dO0zc2vNi/gbh9VKYZufn2rU9T1RSWQgMKYLMa6zS2S87LYSmljPEYDj0OuK6kOrflV/rb+YRVH5+l91/urn4nt9L56Zu3OvAFRftaR55Yo66L93lfnXLsia8bOMVzF7brGFWWXbpKjdW5Sic7DKCrAILJ/VCKdVAYKwcCXJ6DaG14TGUf2rXSv2QxjVwLOVREy6lvFh4kvaPVsHNiVsCw2y8QbHTKqudkrrUUiOXqdwDhYViLcRq7AdRSb3grt+Yq6acV3i6WzKn33XdvuYfd+sfQ9Upqb07XtZdZbzZa+vVzQvXXa53QVuO5H/JLFUitenWjsdCVQpGNTVo47Vlz/qV7KRxCdpqjteEVqkuFtLagN9eQGgsb7buXLvceWy+opKae6MTC3m5ywNisJcbVwOPKZhNXY7FPLZe2AJSTzzxxOAvRdkcShVVrF+dNGlScm2sffP/6Iyp5oapl5sNnvMnzWd8Z/v/HXj8rn3Mpdc/qe5Hp6SqW1Y8YY8XrWZ2e8EqPVNU3c8f90O/hrJY2ozakJmCx5x6S/OT4CbWP3aeNr8cv6l9HIOImrAprQktHa8Nsxp/Y0lJZda4tg2dRUrqKqs886EsQVhqnIXH2jCp8ecrCyF47Be0unH7oaT6J0vb12NOfshcdfszz/l85UtvNDMmnFR67lvi5s9/5M3mnL8uUNftKqmxydhP3ZpUdWuTE16y0Qpmr61WM6stv0z0S1yNiDGlMwQRg7QcIARfOZA57NDKQiULhaF+SBDK9J3Nk4FaKZ+ccSk/Fp7Y/mn9xfLL8RODZOb10njs/Fy72vPoy/0SvA4DnIYOABZuU/VpoTdm77/+z3/+c0TJmTBhgnn66adHShg/fnzzt83f/m0NUvaIY8cnTpw46mkBfj/wdJ6v/f5Bc9M9T41q3+tedYV51JxT4xy9xPhYZtbrzKnnr6Cut7vcr25ZtQmTVsbl/9XMi9ZbvprPXjuKQXBbkFkbOlP+cnopwVBp/oOgnNaAVqlPvRiPQZukzDKw535p0EA1U7frLwW3jLIp5alVJnvlj4V6Kf8opOZCZ+7yADZeDTstVJbArfbyf6y+ktdD9Ur+ML5g4SJzxPFTzJ1Twjf7bP+6yeaR+X/JOU8skXMmPP18c9KZG6trZ5RUOP3Qid1P0aqbS07YfctVzRu9y//uh31I4ZTGU5AoKabu+1dSvsgSaTMthLGOa/nN9SPBR6wObf9ZezYfjZ0EYxL8sfCbC5dSfA18amFsWOxZpTJWDzs/1672vOCaVAbiaiqrTLwacFoCm6n42vxj9prXJchMKcQMtD69YJH53HH3mwcenZc8x+ywwxnm4bnXsOehJdpumUWrmFNPfZW6ByFIDX356S73q1urmrDNBsubt229ullrxXGqeb029t/fDAzXzDEXElMQ6EN7Tr4szPm+tfNy7Jl6WL+SnTQe+nLVS+jMhcXceSmoiimdGpiO9Tv1ugbG/fw1kMgouRp/TN5Svv74KEjNXZPKQBp7Wb0NOya/HAjVQGUpNPo7n+2TWxcDp7Cfv2CR+dTP7jOPzpzPfHaa7XY4wUybextlu6QbXXrBHubxJ+eq2rDS8hPM5K/tF3wKheuoU1JVbc0yxuX/d267htlirYlZ8wdx0liCWE1/WVgbNGjVfgmIQYYEdcMAqxpYlOrVwmTMn9YPC4E58XKgMRUnxx9bXwxen3jiCdPcKTV58uRFq6666kgOjFIaAiVmHoLUsmOXF+RAaGiH5MBh235Y+HTziPVt4UJjDv7xPeaJWfwNPquuPNe88CW/MY/PfUBzjlgibe+4Zl9z6326x1Axl/uxPzsltTeH1PITljbvetmaBsoqttT7LzQeUzpDUCBd9mcuv9buSttQq4WwFETm9EcLr72wT+1DNr7GTorXj3EpfxaGQscLA18M5LbhR1uXpFSWwi6bT67d0Cmp/YbQVPxhUlJjkO6/ftgv5Uv8oTfihus8YdZ+9rFm9vwZtc+JY8rf9Dv3MZfdqHsMFZTUC7/6700fUmucOyW1t4fKfi9Z3bxui5V6G7SFaKVQKKWUglppbuykX3L5P7deCZJitUhKZujLiQSBDHyz+Ur5MeM5iqYEfdK4VB8LSVL/tXE6JXXRqMOX3Q8huMZx1Ze7+2Nw51bGKpb9hlgW/vwPHe3lfy0sS3mFxo84/kFz2wP6X0Syvp63+UNm3No/N4sWLcw59ywRc+ZNfYs57/J/PaWBKZpRUuGng1Smm3Vt3vxvq5o3vbB3z1Nl4KRuhYt7y4U8Ka9afnP9SDCSglDNfmHj9NNOguR+jEv9YGGoNpQyMB37ssW8nlOX67f2fNZfrl2xkhqDn1qX71n/KTsGgmvO18arYS9BqBaCv33yVHPtnbOl84g4vs2/3W3mrfy/ot2SarD0zB3MaRcuqyrfVVJDX3bs8dRBqqqt1YyhpkJVbWvzPy9SymRseUBbucFvKp8acSU4kWLkztfOa8s+x68EkZLyyUC3lFcMUhiok/KT6mPgT8ojNq6tO8e+JP9YvFxoTPWBydOPq82DXpPKwqNGAQ0V2AvY1UIik2cJNGr9h/Ivif+Lcx8xF12vWyeZ+pB4xUv+YWZO/KN07lgixyfM29KcdNb6qtr9G6di+7+DVFVbqxpjfeqBr16rqs9eOQtBZhuxa8Fsab415mv6I8GaCwE14NDPTYrPjEvQ2PZ4bSiV8mXgS4JcFsa0fkr9svNZ2NX4c/vK+s+6u5+BvH7CKpNfCrq182vZx/zUhFK/7t9dPN2cddUTms9cyvZ1r7zKPLrUWZTtkmQ0btGa5pRTt1WV3Cmpqnb1zRh3/B+649rq+P77O/Z3CvJK1miqE/YmlEJfCKpq1CMpWLG6c+vRxmPt27CToI+FZclPDPYkSJTGc+Nq4DMGj9L+8KEtx16TJxsvFyZTfWDyDOWnmadSUkPgKSmfNdaMugXV8KeFylBDWQiPwXDJ67Wg9YTJU8yZ1+SvQZVObtu/9hLzyIKLJbMlbvyic95iZs3h16V2N04NzyGCR1R96Y3rDlTCOdBbs4Bc6KsNke7JNgeCJdhIwTbTT9Z/G3Y50BfqZy6UlsZnoEeTr9ZfL+1Z2CyFS3Y+m0+uHaWkMlDHQlsIahn/Mahj46bml8QvgU0t/OYqraF5Dz30kLn11lvN9Y9taq7+J/+4KebD1rXZYfuzzMPzrtJOG9P2t1y5j7nzQf4O/5SS6jbqw7/vHgE2CAcOHlH1zT2fWdLhK0KMQtXvGhjFtmaOLHQtKdCqhfrYyZ+Fshy7tqBSUlBD49Lxk4IjKV4v4TMFhZq6c2GQhdLadlK+USXVfsD6O6mWcsrCZaecNo+xXWyL9Y+B5scee8xcd911Iz7vnLWxueSW0Y+NqHkS2m6HP5hpc2+u6XKofT18277mypv5NcDd5f7h293jl1nKfG+fDaskzkCjrwzmKIW5yWqhio1Ty68EMQz8sjnDToLGHCjU7E8pPtsPya4X4zFIzIHLGFwN++ux/SDBX626/Ti5cWN1dErqUksFH8bNQjQDhRrIjEF5SRxXSZ0zZ4659tprzbx5o3/u9MF5G5hzblha81lM2664/Dyz9ct/ax6bex89ZywbznlwD3PBlfyvTnVK6nAeDeusMt4cvts6A588A8E1i6gFnyHYy1GqJdjyaw/lv/TS8c9Obb3afKR9U8uf5EcaL81Tgu/Ulw0ptjsu1aHNo9Reyid0fDL1auFWisPm6fdjxozws9WtnWpNKpLslNTRu+qCCy4w06ZNG3lx5ZVXNm7T/b/x07Op8dD8N7/5zYsdc7kwCwUV30xC22ML1zanXbesWbCwvqq63qQZZv3n/crMevox5v0zpm2WemInc/pF4+kaOyWVbtXAGW653nLmQ69Za9TnpvulEQkzkNhPpZSBNI3SJ+0kLdSl4KQUWtn50pWtUI6akzqbh9Rb/3hj7HP7y9anhctcvyXzYvtP079SWLWxWD8au9hyAqa+kJLKHK923syZo68q+v4WU1JtUgyMhgqQ5rH+S+1S8/2TRAi+Y/P9108++WRz2mmnMfsyy2b8+PHmZz/72cjcXDjFvNtuu81MmTIlmcesRaub829f1UyfWX+d6nM2fdgsu94vzIKF/E1DWU0b8Enj52xjTj6HvwsckHrBV94+qqrQcdCtSR3MHb/Ds1cy+2yzWmvJ5UBva8lEoLsk3iBBa6wOV0nV5psLT7nwqN0XEuxI41I8ab40roXc3Hy0edSyZ/1oj6MQXEq9wXgsH02ebhxfSfX9jFJSofJJkMleBs+1G7Y1qBZS11lnnVEAWOtvC6mpfoag24fpBx54wNxxxx3MMWieXmoFc+l9a5u7ps6n7DVGW73gHjN/1V9ppow523EL1jGnnL41XVd3uZ9u1cAa7r31aub1zxnMn1BllNyajdVCnBS71F/Oyd1XjlOX+23+bBzWTuqLNq7GX8qWhRUtXOb2pWReKEdtfbXsWT/aektgtYYCa5XUUB7wH1yTGoIeCV59KEr9zfhn/cXs2orv+x0GJRXfRNwbpZgPo0VmaXP1I5uYG+6tD6ovf/Et5sllf8+kMWZtzj/zzWbu05xaHVJS3ePQvp86JXWwD5d3bru6edWmK6qT9D8vGaisefldSpjJR/IhQU9JPTUgVso/pqRK8zCuhQrJZxv+pP0j5VQyn4UzP0bteVp/texZP9r9XgKnJfDux1UpqauuuupisSU4ZZVPjbJaCrEl87XQizWpv/3tb0f6VktBtQ432GADc8QRRyymcIcgJXTgLFy40Fx99dXmqaeeyvocuWXmpuay2ziY0gR47SuuNdOXPl0zZUzZ3nj53uaeqbOomqySGjquXQcdpFLt7KvR+1+5pnnxhsv3NYfQybyXa15LodHmrz0pp+rW7JBQXPbGKSZOaV216sz1w0KV1n9uX0ryKYEx9zhl9rtkz9ah7VNMwdTEc+vTzospqdZn9prUGMyFoLYEGjVwGzoQ2PmpelJwcMopp/R0TSoLp7buW265xTz88MOa98hitvfO2chccFORi+Dk7V97qXlkwYX1HQ+Bxyk372uuuY17DFVKSXVL/cgfHhyCyrsUP/LatcwL112O+s175gaEtjs66EopA92aHrEnWRcqlllmmaJHT51xxhmNuze+8Y2aVEfZauEkFsj6wVNgfvnLX5ovfvGLJiRgafsU2k+pYnP9156n9VfLvpYftu9svNoKrEpJZdekMtDJwiGrxLJQHLPTQii7BrRXa1KZuvz98uCDD9LrUKVPxkfmr2dOv26cZKYe32H7c83D8/6mnjfsE2bfv6eZfDX3a1/djVPDvrdH549nqB683bPM5mtNrFIYA5Ell8u1SdZSSl0IrJF/LsQx80pvnDrzzDMbyNVC6t///nfzt7/9zRx44IGL7SYmb3fS3LlzzQ9+8AOzxx57mI033nhkSPIjjUvHjzSfhafUlxUpB3c8Fk/KMwX9JfG19bP2sXo080N1SfP98dSaVPhf7MapUhjslNRnOvipT33KvOENb2j+PX/+/JElAfvtt58ZN26cueeee8wBBxzQjL/73e82e+21l/nDH/7QfHN1N9w49dOf/jR5uT90oMyaNctcc801mveGaDtj0bPM2f9Ywcyas1C01Rhsv8NJ5pG5N2qmDL3tosd2MWdesgxVR6ekUm0aKqM1VxxnDnzVmmb9VflHkfWqQAZ6a+ZSC2pLIKIEghE3drk/dXXju2/71zN0XSX1xz/+cdPec845p/n/5z//ebPVVlsZPOP66KOPbpZvrbfeembfffc13/zmNxsbPLrw8MMPN+eee+7I3Pe85z2N3RVXXGE+8IEPNK//5Cc/Mdtuu23jDzF/8YtfNK/vuOOOZvr06YudM7bZZhtzyCGHmIkTJxqAtLXfeeedzfvf/35z9913m+OPP97gfINfMIT9Jz/5ycY+tkn7SRqXjj0Jkvz5Urwcf1KO7ngKimv4CdUb8svWGVJSmSs+sT53Sqq3N2pAtKtYnn/++c2b1G5Yk/qOd7yjAVS8qX/961+P3PV/7LHHNoCKdawWSvHm3n///c1FF11kjjrqKOOvabVrUq3/mMLrj+MbduwhuZoD37edY1Y2F9+1lnlwer0bqpabON+89FXHm+lz7y5JbajmjntqW3PKuWtSOXc3TlFtGjqjzdacaD623bPMxHHhX5WzBTHQ2Ms1pamTfAnsMVDDnAyZ/DQHC3PyjimpKUj93l7rNmnAv6ukAlLx7G3AIZZrASbtv/GUFldt9ZVUzH3kkUfMoYce2oAixkOQisv3ANZPf/rTI5fyfSUVAHrSSSeZD37wg+bmm29uckQe2ADLOMfBD5YDHHzwwea5z31uA8277bZbA8HsVhsSQ+8bNhe7P2IQl3v8lcRnjj8GelPvi9z5ObDr7+9qSmoMkmpAn1uoZplAqEHs/FQ9LoT6MXz/oTWpgNEVVljBHHnkkc2vO9kNr2O7+OKLRyD1da97XfOaVVX9eIyS6ucLlfbee+/VvC9UtguXmmgun7K+ufWBeqC69lqzzCYv/JWZOe9fP4ygSmrIjMcv2NCcfPoLqawBqecfuW9jG1seg7FuTSrVzoEyeu3mK5p/f3F7z1C1J91Bg9iSnVCqvObOT8FUbSX1ZS97WQN6uGnk+9//vvnwhz/c/PsLX/iC2XvvvRtQRT54agsu94eUUvQ4BqkYs8Br64JS+8Mf/tC89a1vbS73A1KxnA2QCmEFAsrWW2/dxIXfK6+80uy0004G58CDDjpoRG2Fb3sV0YefFORJsBo7ZnLnWX81lUwNxMbybgtKY/Wy8UrzjcUpVlJZOLUnUAnqhnENagqG/TWpeBN/5jOfMWuu+S+VbPbs2ea4445rwNVe7scHxNSpU82GG27YwOxDDz0UfM6q/zD/2P6wr2OHax83lXvCuP6xzczV/6wHqptvNM2stNEvzdMLuLWauXkPyryzTn2jWbhI/nWv7nL/oOyxdvIApAJWB2VjlNuaueZCo59DDVjRQIZ70o/dOJV7uT8EqfbmJSirZ599tvnyl7/cgKRdk4r63cv5KUjF+Qebq8paJRWQuskmm5i77rprBFJx/rLLBFy/GkjV7i8WnkJ+c47PWrAqwW8KtkNjbB9YuxSsMsd/bVhV/SwqbpySICiknLqN7RWEliqmKfguUVKxVgeXPgCmgM+11lqr+RuXYFy1FGtWt9tuu+YyP+b461RtflolFcrtk08+mfMezZpz56yNzSW3yKDFOt/yefeZhas/oziP9e3aS/cyD06bLZbZKalii4baAJf7P/a6tcyma+bdSMVAZRuX4VMn25rxakGse3JmTsYh+9i8kJKKvD/6x/gv/KXWpKYgFX6xjOzVr351o67G1pwif3vJ/kMf+lAjgthL8+7lfnvDdEpJtZf7sd4Um72sDz+dkvrMkaL9klQKe7VgmIXb0nxbU1JZ6GShkfWXgsjQh2Ov4vt5+WtSsQDd3mkJSF1jjTWav7H2FJCKSya77rrryOX+17/+9c2NVXYJABbLf+c73xkp0V+TmvoS0fZl/thJacq8DczZNyxdDRS23fo2M3v5E6r5G1RH99+0r7nuDvkxVJ2SOqh7sF5eAFSAqrQ+tV7Ef3liILdm3DahUwOfGggN1e/W0YvL/Zdeeqn5+c9/3qSyyy67NOcVQOrnPvc5g3V99sYpV/GELdRVnFdwE9WkSZMa9dS/cQr+sGTA3kyFv6GS2sv9WN8KP/bGLPfGKRZS/R5KcCSNp74k5RyvtZRULaxKsMn2QRvX98vOrw2r2UoqC4ka6AyBZO01ram8QwqpJn/49vPFm/j000c/lB5rT6GgHnPMMc0HAy7xX3/99c2ic7scAGtG8Xdonap7h79VUlNwijF8SPXqMn/oA2D6wrXN6dctaxYsrKOqvubl15nHljk157NmaObMvPdt5pJr5R9ZcJVUvzj3+O3WpA7Nrg8m+prNVjD7vWT15PNTcyCsdldqQ2YIXmoosexJt0Z8QGooHqukMvsot54UzDHHEwtJudDYtn9tXtp8cvdLTShmj5/Yl60250v9tJAas1vsEVQstNVWLll/EqxJyxG08yV7e+OUe1c+vmV+4hOfMMsuu2wzHQrnYYcd1lxusVBq/8bjp0KPpbL+2Mv9N954Y/Otup/bbLOGOe+2Vcz0mXV+oWq711xmpi08v58ltRp74aO7mbP+kr6zGwl0l/tb3Q0D5bzG+lRGGa0BgVLjUnlIc1PjpZCcOz8FI9IvTpXUWwqZbGwJtqRxTRxp/7K+XLvc/CSIksZDX3I0+Q87rGr77tervnHKb64Eff2CWgkeNQptTGENHWiMkqo5QCXbkJLq5wv4vfP/2DsPKCuKrI/fIWcQkJzUVdQViSZQURQMqGt2zQHBnHPYYBZ3za6RYEJXF0WSgoJj+sQAShAJJkBJM+Q4Q5j5zr+GetTrqe4KXf3mzUz1OR6HV1W3bt2qfv3rf4X3yy8qUxlJ35pTl/5vUQv6Lc/Nhqo+R0wlZBWJAAAgAElEQVSivK1TMuJ7piuptvEQGj1JvbM7SkkVfY5SbTLdNl+fXQQw3X/N4VifWoMZ0FG67GrSL6UDvfrWSud0DbO2EMo9s3no8o1TSfSXqT+qvtC1p5tPp74koFTsL5UPJjBrA6U2/V7e4VQ3/qpxJCqpsjhmREnVgb24SqouLJvCrSo/juYInpMKaORX8NxT039jTSp2cYbFB+tZp06dyta1Zs2VU5Wm5XegmQvd+HRkn9GUXzgza5rnypHq2/ag98Z3VJrzSqoyRBUqg+n6VB2IzIRyKoM8m4d3sDPjQmeUPZ2Bo1N/2MYpF+3PlnioYEMnlsijgkBVelg9rsvZttfUj8oCq2FQK1NSxfsmDVLxqxWulFM4lIk1qGUFp7xtsjWpujerTr6gkhqEZiioIhTr2MxUnrnrd6cp8+NP/VevVkQ9D/8vrSzMDrXYVfxyqCaNG32U0lz92jVo0kNnpda8hRXwSqoylOUmA9anJnV+qg7UugyUa6VUBsM2/saBkCD0R033m/qmA8WmNjkc6kCzKWSZvgTYxt1lv8viZ9tu03KVHUqDsQ9bk8rjhHS2KC43N7c46ggqXaVTFxp17QWhLOzfZfU5h1RThVQ3f9TGKXQeNmRl87WooANNnh1/M9WujTfRnp1fp3Vblmdzc419+/bT0yhvTfTmKZ3pftxPfuOUcfizugBfn2r6EHTdqExBrSs4i2vHpnzYxikXfWHjj069urAYd/ypyqvSVW2xLR8FizowL4Nzla9ieqZhVYR8HT90Xz504x+Wz2hNqkslVRdCdaE2Clb5zSYGVbf+uHBblkpqNmyW0rkp87e1pnEzqulkjcyzW9tV1Hi34VS4XX22aOzKMmRgwcyzaPZv0cdQBZVU2XiHu15JzVCnZaiaujWq0E19mlGLBvHunUxBZlhYXENWXHsuy/M2J6WkuhhqJjBqA2e6MCNCUpx6dKHIxi+beJv6k2k4jVtfUuV5rKOUVIyTUmtSo2BQ1oGq5QFx7SVVPi6c8vJYkzpr1qzU0obGjRvTqlWrUqEy/TfOVV25cmWaPfFHAHi88eMA8+bNs7mnyqTMuuJmNOHHurSxoChW/ft1XELUtOSswIpwrV1wOn0xIxq6dZRUD6kVYTSUbsPBHerSBQeqN9cl2fq4UKfyzbV9XSjTgWqV70hHfX7jVHikVBCnSlf1gW35uPAlg2CVr2K6q/pN2x/Mn6nyiSqpOkqlrnJZ3pXT4CDUbbcOFIcpZCgbrAe/LIVftSpPVwE1oE9/25WWrIq3oapH51+ooN4b5anpob5uyz+BJn4ZDe5QUj968EypDfF+8kpqhRgSpRox8JDG1LVtncjzU8XvF9OHTtyouYZM7o8ru3Ht6EBvHCVVx75NH+nadTVeVPWp0lVttC2vKmfbftNy2QSlJkq2DGrjlA/2M5RS2cXr1V6TGgZZupBmkk8HinWgT9ZwmfIbVp/J5678CT5sZHHDRqlff/1VdU9nZfr2nJr09ZI2NG9JPFDtdeAsWlv9vaxso4lTVTccRmMm148s4jdOmUS04uVt37gG3dRnV6pWRX2mbtiXfXCjj+rfLqMYFxLDfFHBh6oNtuVl7YkDqUm1L2hXt72m8BXlf1Qf6Ppja9+0nK0/pvGKglVT+DPNHwWDOvdLEuWdrEnVgcZMQWhcJTYJmNSBYR34RB6dOH777be0ZcsW1ZjK6vSZq/egab/GA9Ujen1NK+jDrG6nyrnqW/em997fXQmpXklVRbJip5+wXwM6bp/6WXtuqsvou4baOPChCwFxINXWP1XMde2aQpYp/PH8uv7Y2reFfdP227bDK6nyHmJrTnNySh1N5pXUHfGKgt5sVFIXL15MCxYsUH0/lYv0XzbtRp/NibdGtc8RuZS39Yty0V6Zk1WL69GYMYcrIVU8gko2LmHAT/eX22GgdLxGtRy2iapto+rKvMHxIYO+oJKqNBojQ5LQqQuRovtx/ZFBShxIDYbWFoJUXaRr1xTabP23rUe3Haawa2vXtB1eSU3vGSsl1SuneoqmGGodBVQ3fxiEFBUV0bRp02jr1q2q76Nyk75kS1uaOKtKLH/79BlHeYXfx7JRloWnfHwKrVpfGOpC1JpUsdC17y4ry2b4uhOOQPe2temSgxs7ryXTEBsXEqOgqKygFRundC9bGFLZ17Wrm89lfSpbUemmEMhtqdoZx65Je1xCqat6dezEVX514xtckxosF7omlTci6d37mZ6+t6nPRFENsx8WT53Pef1//PEHLVy4UGd8las8q7a3oHEza9H2IrvzVHNyiql3n7dpRcH8ctVu7uzP351J837fYAWpfuNUuexya6cvOqgxHdCudqq8DZRZV76jYBTUxrWN8klCrI1/Og/bOEqqCqZsfA7GMQkIjHpZkNUXt50uyof5ZRNjnXEh2g3z37RdNvnjtDtpWA07gor7LP3FKa+kZp+Sij7Bz59WJBVVvHE2URP6aH5DWrXe7heqGjcooH16jKC1hUtsvm/KtMyqX86gKT9stIJUsZBXUsu0GzNSeauG1enGI5tS7er2sw/ZoJy6XG5g+tA2hauwjhXr1VFSo/wcP348DRs2LFXV3/72N+rSpYvWmBLt4oH+97//nS6++GJq1KgR4RzvK664gmrWrJmy9dtvv9G9995L69evp379+tHAgQO16omK2wcffEDTp0+nG2+8Ma0uDstWFQgvRTblVePCFDK5D6bl4kJeWdUb12/dOMmUVPHl2yupO0aA6dpUPnBcTvPLbkTuF3b048ulIl9bc+rS//3ekn5bbrecoX3rNdTsTy/T5m3Rh+NnWwy3LD+JPvoqfBOZP4Iq23qsbP05Zu/6dFKnBhlzIhug1qSxcZVYm/JxlVRAKq7+/fuzPQcvvvgi3XrrrQw0bS88L4KQWlhYSI8++igdf/zxDIJzc3OpQ4cO7L+4lwpKVNCoqt+2vKqcyu+olxSVz2K6V1Ll0TJWUsPgSxfGbKbTRdd164nyM0wJNv08Chrj+in6r+PXd999RwUFBSb3RPnMm1OVpuZ1oFmL7Hb+77vnUqrSbEi5anuVdUfQ2Nw6oT4DUj984AyWHrWcxCup5arbrZ3NySG68chdabfG1dPGQxRMWlemUTBpiLWBRpnbtnZ0ykUpqToQJEIqQPLZZ5+lU045hdasWUPffPMNDRo0iDUJ8HrggQcyeP38889p8+bNNHHiRGrdujXdc889VLt2bXruuefo5JNPZvkBqZdffjnVqlWLLaOA7ccee4yOO+64Ukrt+++/T8OHD2fluMIKYH7zzTdp48aNtGHDBjrzzDMJv3TI1VcoqLhatWrF/MTn8Bm+YJNv/fr1Caow/A1+1r59e5oxYwY9+OCDzAZ+tAZ+qaBSNSRV8ValB+3b+lNeoZS3Pxgn3Tjo5uP1GK1J1flZ1GyA2DCoC4PKpD/XgcygDyaQm5eXRz///LPq3qxQ6XPX7U5TfrKb+u++/29UWP/1chOP6lv2o/c+aBcJqWFHUImFPKSWmy6P7ej+rWrRZb2aWNkJfl8lDZlRD30Xa2p1IDIqUC7Kh0Fq8eNHhVd9/aRUWpiSCkgMg1RA33XXXcdgE/AKUD366KMZ4IqQGpzuxw/BPPDAA9StW7fU9Dzq+eKLL+i8885jPr300kt0wAEHMLjE0oBrr72W1QOggP0rr7ySge/zzz9Pf/nLX1IwDUhF2TZt2jDgxIX4jhgxgg499FACmGJfxejRoxmUvv3223TGGWdQw4YNQ+NkCpWy8SYzbgpTYfCmuglV9Zi2L25+F+VN7ltVfVE/i4rYpk33A1JdQGgcKDSBN9Qj29glg8aodplCr4n9sHrFz1X2Zs6cyd5iK9u1qKA9TZ5t1+qeB8ymdTXetSuc4VJVixrTmLEHR0IqV1Jl44aPHw+pGe64Mq7uikMb034ta6edL2jy8HDlflzIU/kR134myssglT2cnzhaG1L5mlQ8h//xj3+wKXis8wyD1FGjRjFYrFGjRirfhRdeKFVSxTWp3CEopyNHjmRrWKF+AlzFC+ta9913XwaUUGO5DVHN5Urt3LlzmZ8XXHABvfrqq2ngCfX28ccfJ8AxvwDUaOP//vc/+vHHH9nfHFRVUKczXqLyqKBJBrk291VlVVJNYd4rqZgbk1xxYVgFmXF2+YvQii8P3MSV9crf1prGzahm1fzePb+llTkTrMpmutBnH/6F1m+Wr8X1R1BlujfKR32dW9emQT3VR1LpKKUuNzJFPeSD9dg8/F1BhPgwtfFDjKtLJVVsnw6kAh6R7+uvv2bqpEpJFf0GqGJaHtCIC2tVxQsKaxBSURd+UIaXgWKKaXtAKpYDcKWVQyeeYViCAEVXppgCUqAK9+3bN6W+ij6YQqVsfMjuaFsYNvVHVY+NPZNvqKD9uPWp2qMbf57PmZIqQpnoRDavQQ2DUxfKaaY2Ws2fP59WrlxpMiYrXN51xc1owo91aWOB+cH/R/b+lPK3fZb1MZn37Zn08xK5Wi6uSY1qyHWjlmd9O72DbiNw1WFNaJ/mO3duu7CuA7Uu6pFBog0sljW0Il7VqlWTr6U0UFLRDmycCkIiV0yXLFmSmnrnazzF6X5MsR911FEpJRV+BQETQIgpdiiegFtMzQM2oZgOGTKEbrnlljSQBKRytZQrqbDx73//m3BuN9bKtmvXjjDbB0i99NJLmR3Y5NP9aI/sM7GdWAKA5QbnnntuqV8e0h1rYfBlClWmkKWb39YPF1CpG0Pki4qjjh1df3k+1WH+pab7dRVGk3ymUOgSgsPgOpOfy9qvUz8WxYtTJDoDpKLmKcxpSJ/82pSWrDLfUNXnyPcpb8u0rA5N/vwz6Zs5+pAqU6T8dH9Wd3EiznVtU5sGHLxLyrYLyDN1NO50uqq+uPYzUd7FdL8MUvEZptf55qjmzZszkAWkYp0nNjTNmzePrS+96aabWCijNk4hXdwgJa5LFT/HhicsA8AVBF3EE3C7YsWK1JpWrqTqbJyCTaimWIsq20xlC3N8HKnK60KULnzqjF9ZHlM/XOXXtZMpWA1O94v9iL+116SGQZVXUt0tJwjC7KJFi9hUjL9KIrA9pyZ9vbQtzVtsfkTVEX3+RysK52ZtKAuW/IUmfxs+3R9ckypriFdSs7Z7E3Xs2sOb0F7N7NXUiqSc2kC6C4jlSmqpjtZUUqMGiAy6uMIZ3BQFO7oQojsoVfZUUOiqnjA7qvpV6bZ2o8qFQant+NSNoaz/Vf2nC+O6dkzzeSV1Rw/oKr9hMB7nc1slFet+Kurh/SY3XTDvzNV70LRfzRTVBvW20P4HjqA1hX/EqTqxsjlrj6Jxn8hBI2q6X3xJ9EpqYt2T1YZ7tK1NFx20U01N2tmkoTYuNMoeunHW3OpAjqikuvZf1h5Mj4sbp1SQ63JMqCBEla7yRSfecdpr65/rcqb2XOXXtZP1SmoYlOnCnm4+U/hLyq6pH2J+GYTG3TiFdag//fST6n6utOm/bNyNPptrtka1TYu11HrvV2nj1jVZF7fqBV3ovYmtpH5xSA0+/IKZvZKadd2aMYeuP6Ip7dEk+89NdRGQuBDosjxvj84vTum23dS/uFAXBfUqGLRRBmX16cZGli8Kpmz8s41nWLk49kzi4gIqZfHShVruq25+nk91mL/2dL8uHOrmiwvBcaBS7Pg4MCkbQFHtN1FUcaTH6tWrTcZopcu7ZEtbmjjL7OchO+6+nGq2GkpFxXZnsCYV5Grbm9Pocd0jIVVVt4dUVYQqbvqB7WvTBQfYqalJK6OqqJtCWZi9JOyofEc66g3dOKVjQDOPLuzo5tOsVvtwfV040ek/Xd/EfKp22/rnupypPVf549pRxdf25cP4CKpgRUHo0oVQ3XxRsBqmUJrCYdL5TeBTB67xy1J+w5Te19TqopY0dkZN2l5UrFeAiLrut4C2NnxNO3+mMk7+4CQq2FJ6GQOU1In3n87ciHqp8pCaqZ7KznpuPKIJ7d60ZhpU2ChJtq2Lgl1bmxwC40zXyx6eNnGJekgnpaTqxM0UPlQ2dWHEVb1x7XgltaRHK42Smg0boZKGyrKwrwOnPA82S2HTlL/0IrCRmtCk+Q1p1Xp9dfSQHnNofc2RehVkKNfsr86gBcs3lqrNH0GVoQ4o59Uc3KEOndfD/LfeM62kulI8eXfFteeifOjGKQdjytQ/XcjUdU0Fka7qi2tHVV7VjrB4uC5nas9V/rh2VPGVvQzqjDEjJRXHTpSVchoGcXGh2QQOxYDGVYLFek2VVpw5t2nTJp3+9Xl2RGAr1aUvfm9BC/L0N1Qdfsh3tKrK+KyJ4dK5Z9J380ofQyUqqWHOYrx6JTVrurLMHLm5T1Nqv0t1p/WbQpJp5a4V2Lj+2pSPo6TaPPxtlOAoCNOxZ+qna+gTX0qixpgpjMledkzGsKo+Vbot3KnioVuvql9N7OjELWhPdZj/+vXriZ2hlJubWxz1s6hREClzTBfydPO5gs1MrkENi0sUtOLcu1mzZun0tc8TiEBxTlWalt+BZi3UB9UjD/+c8rd/khWx3LT4FMqdWljKFz/dnxXdUy6c6LVbHfprt4Zpy0J0HzKuGmgDeSroCE7360CVDpTZ2JE91ONAqgxSTJY3qCDDtF917enmU9Ufd3yqyqvSXcN0WH2mfpjGNyy/Tb2ymOjaMc1ndARVWSqpFVUxNYViTPPjl0X8ZR+Buet2pyk/6U/99zlyIuVt+ca+Qkcli1f3pfc/K62C6SipcOH69/IceeLNlNcI1KqeQ3/r14wa1DLbUCi2N0rZtIE6VSwzAbUqH1TtV5WPA6m6D3Xug2l+le+6MKSbT6c+VR7VS0ucdJ2XFxP/VP2hSpe9pLio31W9unZs83klNSf9sH1TaOSDxaXiG6Wkrv7qHcqr1Y5WF+hDlsmArix5FxV0oMmz9TdTHdnnXcovnF2m4am2uQeN/rBZKR/ClNTgOPLT/WXafVlT+VldG9Khu9fJmD+uIVP20DZRFl1DiAiHYZAeB1Kj2qvTibpwoGMLeXRhVDefqt64/kcpl3Feqmz98kqq3nOXj5/Ya1LDIE0X2jKtkJpCqGl+W2jVKVctfz7VG38ny7q5Xmta2qY35dVqS2s8sKq+56Tp+dta07gZ1bTK1q29lbof8iatKlyolT+JTNW2t6HR4/aPhNSoer2SmkSvlD+b+zavSVcc2jjleKaV0aQgMy7MuYZXMa7YOKV7mcKdLSy5am/c+k3bG+V3VIxt/YxTLgqCTe3a5JfVb2NHFlddO7r5xJc9sT7Vz6KGrkl1AaeyhuvCbVT9MiUyyq6L/DqQadreoF+1vnuDas18t5SZzfV3AGtND6y6DwKeb11xM5owuy5tLFQf/N+y2QZqv++rtGHrStNqnOWfMLZ/qeO0dKb7/cYpZ11QIQzdcfSu1KqhPjiJjQ5+L5WFUhpXAYujvNq0N46SagpxpvlVA1rXnm4+V/XZQnZcP02hKwy+VJ/bts/0ZU23PWFx0y1v2l5uV5zul933aYf5y9akuoBVU0g0hT0xv6kyappfB1Zl7dUpV3/0jVR1dfTRU5vrtylRWGu28Qqr6ttwR3phTkPK/bUpLV2l3lC1Z4cVVK/tUNpatEXTuttsM/7vdPpjRfrJDhxSo8YVvPBKqtu+KM/W+v+5Ph3TsW6pDVRx4E83HkkrtzYQKfPdFmZk9esoqXHq0429Tj5dP3Tzqep0acdlP5pClS4c2rbXBga9krrj8PAgBOpAZFzFNAqOTaHXRX4dyAyLiw60Vl27mOqPuk51v6elb2rQlpa1xpKA1rRms1/DGhW87Tk16eslbWnekq3KGHfe93favsvLynxJZPhj9pk04+f0Y6h0lFQPqUn0Rvm12W6X6nRLn6ZaDci0chr1sHcB0XEh1qZ8XCVVq6N2ZDKFGZVtXajSzeeqvjA7Kj9U6Tr+qfKI6ar6TPtLZU8Xlk0hvNwoqVFwqAunplCoY9cGWsP80IHGoE+uoDusHTV/HE91vrUHo00N2tGy1ofvUFjViqHJTViR8s5cvQdN+1Udn4O6zaeNtd/KeNPXLzqVPvu+IK1eQOqE+06T+iLOBHglNePdldUVPnVqi0T8s4E4E0dc249rTwcaZEqqTjkT2DGJYRy7plBlC5Oq9qjip0rXsa/KI0tXxUeVLoNMEz+iYNLkJa+soDTYVtXGqbQ1qWV5BJUNhMaBW7E+U6h2DbmwV2/Sg1R98fcmYzU076YG7Wlp68Mpv2ZrWlOgBjInlZYjI79s3I0+m6teo3rYwdNpddWxGW1Z0cpj6YMv0o8P8tP9Ge2CClMZIDW4NtPkIWYbCBkUxlkjKnuou7BnCzmy9ulM9/N2yCDm/fffZ8nHH398qbCbQo+q30zbHbd+0/p0oHfo0KE0adIkOvroo2nAgAGsCOoZNmwY9ejRg/bfv/QGVB27qtiZQCuP24cffkj4gZ5rrrmGatasGVqFSZxwlvq0adPooosuSvs5VHz+73//m9Vx7rnnUt++fZVNioLVLVu20LPPPkv77bcfi3XUpTtOgvmijqDCfV5qTWoULOpAod/NXxKlMOVVGt+ibbTL6+cSFavBSTniAhk2NexAS1sfRnk1WtNaD6yp6CzZ0pYmzlKfJXnEYV/SiqLJpmG3zl9148E0ZtLOndkw5JVU63BW6oKulNSkoVOEN5dQbfLQD4MPXagXIdVUuUX+Dz74gMFG//79Q3+D3XYw68ZBN5/KDxM7UNGef/55uvzyy6lhw4ZppsPs8DKXXXYZNWrUKC1eJpDKYamwsJCGDBlCJ554IrVr107VvND+4f6uWbOGXnrpJRo4cGCpNplAbhRUA0a/++47uvDCC1PZEJenn36aLrjgAmrbti2NHTuWevfuTeKPNIk2vZK6Ixpxp8kzAb1hSmoSiqksHlBQoaQmfW1suBstA7DWbEVrN3uFdXVRSxozoyYVFUWf69bniI8ob+tXSXcPs19t2240evw+aXUFldSwcemn+zPSReWmElFJzaTTppCm65sru3HtmCipEyZMCG3eMccck0oTldQXX3yRfQ4FDtdNN92EX4RkUNKvXz8GPwCrV199lfbcc0/6z3/+w/Lddddd1KVLFwZIvPzFF19MRx11FD322GOsPM+3zz770HPPPUcnn3wytW/fngA4UMyuvPJK+vLLL2n48OEsL5S4Sy+9lBYuXEhvvvkm4RcR58+fT127dqUjjzyS2cUM7N/+9reUnXvuuYcWL16c+hzgB+UT10cffcT+f8cdd1CHDh0IefmP10AVPPbYY1MxQRufeOIJ+v77khnG22+/nZW59957U2XwWefOnVm6qKR27NgxFQe0Bz7eeeedzEeomg8//DArc84559CPP/5I06dPZ/9GrKAYvvXWW+ynyTds2EC33norvf322ymIxQ/uAAARl4KCArr//vuZP6gDaunLL79c6gd5+vTpQ+gLxPnBBx9M5Yf/iA+gc+LEiZSfn8/SkB/xQF2DBw8mTHnjuuWWW6hTp04sf1BJFSEVNkXF8pVXXmFjCBdXWGED/YE6d911Vwb8BxxwAFNNEXuMAbw0ffzxx9StWzf2+e+//07/+te/WFxatmxJt912G2uT+BniBTCG0o0xg+uGG25g5Xk/pTqZiCmlss/5faatpHKjQciKC5E25cOgUmy46K+L/GHt1/lcBbu1p71GtX4YI3M/sc82NtqdlrWCwtqyUiusG6kJTZrfkFatj954dmSf9yi/MPmfq82hajRudL+0fo9SUsWMN4zOT2y8eMPlLwJcSQ1+/2RKGQ2LWFxIDNqNa89F+erVq0sPwQd4hF0ATv78EyEVkLlixQq68cYbac6cOfTAAw8wAN1tt90YDACOAAgAxKZNmzJoBWRBjUUZAMnKlSsZGGB6GfbatGlDxx13HINNqIY333wzg1FcAMMZM2bQt99+y6D0iy++YCCDC3kBLgCY++67j0HY3nvvTY8//ngKPgAxgFJMu7/xxhvUq1cvBoOoa8yYMTRo0CB6/fXXWZuuv/56mjt3LgHe8TcgL6ikcrgC2LZu3Zr5B1tQSdE+pL/wwgsEJTWovnIlFZD65JNPsvhccsklrD7AH9oFX0477bRU2aCSCjAESALYsWyAp59wwgmpdnFIRXtbtWpFeOHgfgPaRCUVMDh16lQGxFA6kRegCVjGi8jVV1/NwB9xAPShTU899RRTSUVlF36NHz+ewS7ycyVVHL+AzhEjRrAXCK6yov5ly5axvkVbECO0BYov4giohPL6ww8/MJvnn38+g1GMSYAygB2QihcivNgA4gGcqBf2APB/+ctfGJjCBl4q8O/Ro0fTmWeeSTVq1EiNc/Fe4PFS/Syq1ppUU8gTHbGB0DDYdPn58uXLUzcp7CLAYrD4v7n/+Dd/m0F+vDVF/Rv5mzdvnnrLi4Lm+uPvoGorfi6zp+DGRnuUKKzVW1RKYN1KdemL31vSgrzwnf81a2yngw79L60q/DXxfpr62Wm0fPXmVD1+uj/xkFfICsrbdD/vhLjQmCTEhg2UsI1TUZAaVFLRbihXUFIBhlBFFyxYwB72mA7HBZABAABS+d9QF0UlFNDAywMiAK1nnXUWe8bheQb7Bx54IAPP9957j9mGKovPcAGKxQugsu+++zI/AIYAXw6vUDE54AJuAK9c+YQNQObf//53GjlyJFsrivziFD9vU3C6H34DJk8//fTUdDWgFTbQXhFsRcVQhFSAIqbwOTADLAH0gDiop3fffTeLAUBZnO4XlVK0NQixAOZx48bReeedR++88w6deuqpabAcnO7nkIp87777LoNVbhdtQp+DPQCyiDUuqLHdu3dnMIu/8SKAC/HjUAslVZzuF+8f9DleBqBYf/3116zN4gV1HhegFMsDcMEH+IOXDZTBBSDF2ACkApgxXjCW+NpalIHSu3Tp0pR5gD1eDNAXuNC34lpcsb+QblqobH0AACAASURBVHSYP8CLX7rT9HEh1Ka8KTTL8uOtCjJ9khcGEwZVlJJaZesmavRmycDMhmvjLnvQ0laHUX6NFpVqSUBxTlWalteBZi0KXwbRrPFG2qPz67R+S16iXbVw5pn0w287j6HySmqi4a6wxoNKapSCmmQQXENn0FfRvk074vqH8lxJDdZvq6TGgVQoXwBODoR8Gp+rjoA3pEMRBexh3SJU2CuuuCIl3EB1FS+AmQpSAZRh60s5YOpAKuIpW6vKbQA6dZTUMEiFsgf7eP4Dwo444ggtSIX6CFDjEAuVEDAIZVtcGxumpGIpAeAWEAhoAxwD5ACpKMOn7xF3Dqn4m3+uo6SKfQbfoPKCdQCZAF5cfLzzda0cUpEGIMULCYAZm/igsHJIxfjh6ir8hx0orhg7gGXZpjCkYyMXXg7+/Oc/p40pr6Tm5Ei/rzh8Y3oCgxRvpOJbgMt/c0gVHQlCefU/plG9ySXrY7Lt2tD4T7S85aG0vHpLWlegPl802/y38WfOut3pq5/Cp/53b7eSGnUYTlu271Q6beqJKrN2wWn0xQyvpLqOa2Wzl6SS6jKWScGzS3hVtTds41SSSmrYdD+ggkMu/IZyKpvuB3QAMDC9D3USsAUQAtxhOYA4la4DqSgPRRLqKSBXjL8JpPJY8+l+KM7idD/S4yipHKZgE0seTjnllEhIRX3ihiz8jeUUWPogTvdzv8OU1OB0P1+HCk746aefpEqqCKnILy4PCCqp6LuvvvqKzjjjDKb+Yq0y392PZQBXXXVVGkjKIBXT9VBd8SIAVRex4pAanO6Hb6gHSwAA4HzNafBegU0sN+CnAzhTUnlF2bAGVfYFoav0hrUDkBqc1lB9EZmmY/DxozDCFOPa379JtWeNMjWd8fwbGu9Fy1r2orwazWldBd90tbCgPX08OzzEnToupuKmJVMZSVzb8o+niSXLxdgFJfWDe09lf8t2P/N8fk1qEr1Rfm0+eUrzRJzP9JrWuEonD0KS0Bp2BJVKSeW+Bdek6iqpKA/IxCwoptUBF1wp5RuKoNL985//ZOtGcWEDEU8DqPG1pvwzgCuUPPbds2NTFP4OU1KxHhbKGxRC1CVuhgIk4fMwSAUIA2yxyQZqnLhxCraCm6TwPMXnJkpqUP185JFHUhuXEAuko58AY3zjFF9zyhVDAOBDDz3ElvgdcsghLDZoFyANHME3TvGNUNh0hCl6LIGA8IX4YC0p7GDTFuwgtliDyjdOyZRUpGF9LIQ02EH/Yio9uCaVjyNxg5S4LlX8HHbgJ3wRp/txf/Dpe5TlUMkhVbZxCutZ0R9QS7GZCtfZZ59NWBPMP2vRogVb98pPGQjeh2Ebp3ibSq1J5QkyOJV947mG2LD6XX+el5fHblx+uVRQYRP2sDib3/jB2KXWun54L1Vb9kMiD5OkjDJgbXUo5VUHsFZMhTV/W2saNyP8t88P7PIzbapbsnPR9VV1Qy8aM3nncSx+ut91hCuHvWye7tc92kmnp1zCp41fLqb7ddop5gEciWtSxTTTeASVLVNfeH7TesPqUdlRpav8t22vqt44dlU+B/tXlt+0/rD8ruwEfQyza3yYvwymxM9s1pC6LO8KVjOtpIb5vcsb51POtkKTMZpVeTc06UhLW/ai/GrNK9ySgHXFzeiD2XVpU6H8/NpeB82ktdVGO++Palv3pNHv75myKyqp4jgKKkxeSXXeFeXaYCaVVJeBcqWcyuDJFkJVPx4QdZi/6UNfJ5YipEJd07lUkKVjIw4MR0FpVN1x/XZRPgwKbceTSaxV/puOr7hwGre+2EpqRYFQFczyjVNJKKh8jatsTao4OKuuXkANx95qMl6zOu/6JnvT8pY9aXm15rS+gqxhLchpSJ/82pSWrpJvqDri0K9oRXHJ2X+urpziOjRuzBFpkBr2s6hinR5SXfVAxbADSHV5OL5pVKKWBZjaCoMjG0gI1q2CgCi44vWb/uKUC791/EoS/lzFUWZH5Xfc8WNTXjVOTOGN+2BaLi5kqup15Y9uvxopqfXq1Sv1S0lx137GhV4VbNr6J1NSsWYEi5vFLxysFcLZdFijgzfWbdu2scXS/LBjvnaHHx0hdoy4JlVsBx/sNX/OpbpfPmdzv2R9mfVN96FlLXpSXrVm5R5Yt+fUpK+XtKV5S+RLG/r0nkx524RFpA5656vcU2jluhKFXaakyqq4ccwKBzV7ExUlArpKahRMZgqmXNajgglV/9oouXhmxK1X5ZcIFybxMoUOlR+u7KnipUrX8dMkTrpQZetXnHKytpr2Q9Jwq/vSEvRDdZi/9prUMFjMNISG1Wfqn2xNKhZt4xgNnOmGw3+5Igp4xXETOH8Ox3Xgwvlj2AHJFzZj91rwlACsSRU3TgU7sc43w6jW3PBfJFHdhOUlfX3TfWlZy56UV3XXcg2sM1fvQdN+lSuqffqMpbzCkl8tcXH98v2ZNHdRyUJ01cYp/uXnlVQXka84NnQh1bTFmYZaG2gU2xS3vA4cqqb748CSqn9M4ccUbnTqV+WJStf1P67ftuVV/sWxaxK3pCFT1U5diDeFVaPD/L2SenEKUrlSioADUjm8ckj99NNPpXnFDlIpqQ0m/J2q5c01GaflPu/6pn+mZS0Oobxq5RNYf9m4G302t/Qa1WpVi6lX7//SykI3P8qw6pfTacoPm0pBatQA8Epqub89nDaAQyp/+MhgqyyWA7iCxqj22ATS1i+UC/vFKRs/VGV0ocgUOlT1ivHWzauCU1V6HLiP2/4oKLTxy9afTMCpSX/GHX9eSQ2cjxqmvPLpfnFNanC6H7/di6MboKCK0/04qwwHAH/yySfsVzHCzlkNHkEVHAi7/PciytlSAiKV8Vq36360vMXB5U5hXbKlLU2cVaVUlzVptJn27vo6rd2yLHZ3bll+An30VQkM+41TscNZKQ24UlLLm3Ia7Gxb+DSBYJWSmuQA1IUf3XymvupCS5hdlV+qdJW/LsqrYFrlg5hu608mYNUEvnX7Pay9vHxsJZUHV3ftp24+U7uu82PjVNQ5qRxYAbPietOuXbuyc+ZwxliTJk2k61S5rzg8N+wXp6psyKddRl1tMrYrdN51u3aiZS0OpvyqTcvFkoDVRS1pzIwaVBQQVTu0WU1N93iZCrbt/MUom47LWXc4jcutl4LU9+85hf0dtdzFK6k2ka64ZZ44uVlGGpc0xEbZt2lgEtBqsnHK1Oe4MGBanwzy49pAeV04021vFPTa+KvyT5WehD8ym6bxSRpuddsdFj/Vz6Li/FX200y5ubnF4s+ihkFhtqxBjYJhHgxZ8Hg51TmpWIOKw4WhpuIwXb7mlG+UwiG4+CUMrF/FEgB8SeG3fPnFz0nla1LFeMK/GkumU/3JD9ncSxW+zLpm+9Oy5gdRXtWmtCGLTwnYSE1o0vyGtGp9+i9U/XnPJZTTbGisfqpWuC+NntAhBan8MP8oox5SY4W8whX20/12XWoDI37jlHmsVXFWpevWaAp13G6UAmiiOMaF/ijINPHDVXtM4xnMH/TD6DB/2ZrUMFiNgtgoOAymlZXyqqukzpw5k2666Sbm9i233MKm+Z988kn202/BdarBHf5RSmqtOeOp7tRXde+zSptvXbPOO4C1SVYC69acevTFoua0IC99Q1X3/X+lwvojrPutSlFDGju2VwpSvZJqHcpKW7AslVSXQY+rfMogweThrlM+CSXVFNJM8+v2kSmUhNlV+adKT9pfVf22cXBdztSeV1J3jJykYNNGudVRUmVrUh999FHq1q1b6l7AT8ZhFz/WnPLNU/j5tKeeeorlkR1LJa5xjdo4Ve/rIVRzvtvzNXVv4vKab23zzrQcCmsVKKxbsqYZxVSVpuV3oFmL0kG15wE/0Loa9j95+/lHJ9O6TVv8EVRZ09Ply5GgkiqDvTiwphuNqHpd1B8XYl2Uz8TGKRVE6cC0bp9F5TOFpChoVdUTZ3yYxksWP5l/tnbjlHPhR4VRUnkwgtCZ7RAaBbMyaAWkYho/yQtKatgRVA0m3U/Vl85KsvoKbXtt8y60rNlBlF8VCmt2AOucdbvTVz+lT/337vUNraSJVn0xb+oZ9PPijQxSuZIaNCSOez/dbxXmClvIVklNGiqjYCoOlHC7caFTZkc1SFwoqaYQY5pf1QabduvYVEGtKl1VR9w4qMrb+qeyawrvpn5kC5SK40rWZtVh/mlrUivLEVTovPz8fPrnP/+ZilkSvzx16qmnso1TsmuXUddQlQ15qvvPp2tEYG3zrrSs+YGUX6VxmS8JWFTQgSbPLk7z+sjen1D+ts81WpKeJX/+GfTNnHRI9RunjMNYaQvYQqppwJKGWlfQ6QpiZf64gFRTaHGVX9XftrBl658pjEW99KjaJktX1a9Kd+WPK8hUQaJNe3TiGuW/WN7oMH9AKr+yQUmVKaCuDvMvUyW1uJiavP5XnX72eQwjsLZFN1rW7EDKq9KYNpaRwpq3rTWNn1EtzfM+R46nvC3fGbWmYOlJNPmbbZFKqmjwprErjez7zBU7ArqQmjRkRsFKEue0xoVam/JxINWmPsTUNTyqYMb0btH1zxSSXEGgbntt/dNtv6w9NvCsGxdTv0zbH5Y/7HOvpAZ6jn8p8o1TSSio/NxUvnEqOHigoEJJ9VeyEVjTojstb3ZAmQDruuJm9MHsurSpcOcZVUf0eZtWFM7Tb/TaI2n8J7XTINUrqfrhq+w5dSHVNE6ZhlpbiIt6aMdZViB7yMeBVPiJn9/Gdfzxx6fctoGJOO0KxmvGjBnsnPC///3v1LBhQ9NhUio/2oOjG0ePHk2DBg2imjVrpvJg/weOhMRPYB599NF0ySWXaNcHyLnvvvsIz/Tbb7+dvv32W5o8eTIdddRRKTvYS/Lqq+kblVu1akV33313qbYFYQqbp3EeOo6ebNSoEXs5CF7wAcsHccJPp06d0pJN+1GEZ1l/xrHnCn51OifjSip3Ku7aVFcboeIeQZVpJVWMX7Xlc6jhhzuXGuh0uM8TLwJrWvSgZc16UH6VXWhjho61KshpSJ/80pSWri7ZUNWwfiF16jGC1mxZrNWYagX70+iJbVKQKptZEA15JVUrrJUm0+N/2TV1rm4mG+0KKsN8dm3f9qEvwgQ2TuleMv8/+OADVvy4446Twl1QceaZAJKAsksvvVS3eql9fFhYWEgvvvginXTSSez8b9srSnkDjI4ZM4ZBao0aNVgVqBcn5uBnybGH47PPPmP1t2jRgl566SU68cQTpf7wOCIGU6dOZUAKWEQbYF8G1oDksWPHsnjx+qPGmU0MTJVHcRy5gsiolxVT/3Tz60JpsI2xlVRTOLWBUFnHxIVhld9Yk/rf//43VXXjxo1p1apV2v/GQf4rV+6cXuX/5n7DXpcuXaQbp2ou+D+q93nJCQH+ynwE1rTsUaKw5gBYk910tT2nJn29tC3NW7yVNbRty7XUcq9XaNO2tcqGVy3alcaMPcBP9ysj5TPIIqCrpGZaGQ36miR02iiLNv7EUVJRH4dUKKmALFwffVRy+stdd93F9jYA5h577DH6/vvvU0cgAu5w4Yzzv/3tb6kyKIsjEaEWihA7ZMgQOuCAA5g91MnP/e7Tpw+tXr2a2RYv/HjN9ddfz1TPCRMmpPL37duXBgwYQIBOPEc3btxI8+fPJ54fNp544omUPaijPD+HVK6kFhQUpEEqynJwnT59OnMH5aGMQq2E2ooLqimuhx9+WPoFcNttt6WevzyDCKmof9iwYSwJyuvZZ59Nc+bMIV4n6sOpPmjjuHHjmP/Lly9nv0CJ89N/+uknFsdrrimZFR06dCidcMIJ7O9gHpz0g/rwa5VQZfmFuAeProyaLrcdz7IA6cInL6ub3xRWjQ7zj1qTyh2NC482ECtTkOIqqcFOs2lXlLIVZa/Wj+Oo7rTXpDeW/zCzEVjT8gBaBmClRrSpMDlgnbl6D5r2a4miuvcey6hGy6FUVBz4uSpJ03MnnERVq1Rhu/uDD89gdq+kZnbsZHttUFIzcWUKcqPqMWmnDYSK9mXlw5TUprPD+yB/350bZ0UlFerhihUr6MYbb6S5c+eypQD4GwCFKW1RbQ0qqYBQlL3hhhsYFMnSAamYtkbem2++mRo0aMCaF1RSRdUTfgBSAay4AKBQPmHn/vvvJ0DY3nvvzT7Hj9yIG4ZFuygbVFLxGabUAZsQdq677jrmO8qFKanwjSui8+bNs1ZShw8fzsQmgCaHZvTvli1bWHw4dIqQCj+vuOIK2muvvejpp59m7cXfHFJRfvDgwXT55Zezz5955hnq168ftWvXjtnkqjf/myu+UXBqO76zGU65b15JzclJPdzFDjPdgKUD6brQWue7EVR79hiTcefzZiACq1sdSMt37ZEYsP6ycTf6bG4JmHbt9BttbbDzjTqseT9+fQatWLs19AgqsZyH1AwMknJUBVdSg99LmYLKsFDFhcSk7dr4F6akRkHqij/ns6aISioAFGB24IEHMtDDA/zZZ5+lK6+8ktasWUP33nsvnXbaaWztKsoB7r755ps08OFKKWyHQSrSgsALKHzhhRdS0/0ipObm5hL2b3D45FPsUDhFZRQgiwsAC0WSq5xQeqEIi5AqQiHvU5QfNWoUW/8pm+6H8jlp0iSWnQMtAHratGlM9TSZ7udKavfu3VM/X454PvLII8w+fMY56YizCKn8b66MIi9+dVJUUpEHyw9q1apFWA+L66CDDoqEVB6DiqykypRgayVVB8qC0Cf78rBRKJO2owuTuu0ztVdvynNU65dPy9HjrvK5urrVQTuAtaFThXXJlrY0cVYVFtBDevxI62u+ExncZXPPoPmLttL4f54szSe+bHlIrXzjNKrFrpTUTEOtDSRGxSGuPZ3yrpVUQCrWZ+IB/txzzzHljituUF0xnf+Pf/yDFixYEDqdHwapPXr0YD9Qw2GSxy5KScUUNcrJIBUboS677DK2xpND6iGHHELPP/88UxMBaljCgLWluKCADhw4MG3jlNh/sAGAPvfcc9OUVAAk1p4CRsVpe1MlFVANNROQCSUVkMpjjRcEpMHnIHTy6f4oSO3fvz9ryvjx4xmkBkEWqioAHxc2WUFhLe9QqgPXUfcnh9SwOJQ6JzUMTrMRNl3BbNhyAlP4hD86Cm393MFU4w+z44j847fsIrC69cG0vGl3yqMGtKmwZG1pnGtVUUsaO6MGFRURHd5zKq3KKdk0Ibs2LT6Zps6mtOn+sLweUuP0SsUr6zdO6fVp2Bo6vdIlSqgtpPLnRXC6X6akYlqe5x8xYgQdeuihTF0NW3MK/6GGcohctmwZ2wWPqe3gdD/sYm2ouHFKd7o/qKQiHj179mRwDUjFhbW0fMd+cLofkPLOO+8wKOXqJtbSHnnkkVJIhR0AK2AWSwOgpNpunJJBKgAaF5YuAIhNlVTkl0EqlkNMmTKFzjrrLOnQChuHtuPT5fIB3XsB+UzrNZ7uDzojOy81DOpcQWPSdmzhM8wvU3sNJ/6dqufPN+l3nzdLIrC69SG0rGk3BqybYwDrRmpCk+Y1pFUbttMRh39GK7bLlfXi1UfT59/W80pqlvR/eXLDVknNBuXUZoNIsG9sH+42dmSQivp3/bFZ6JCJWpMqU1K//PLLtI1LUPzwgL/nnnsIB6LzjVPidD8qx9pHKK+tW7emZs2asal4KKKyjVD8M2yMCk7lQ1nkm7nEjVPikVLidD/yY2oe0+aYuueQKlNSUY4fESWuS+Wfwxf8OA7Wv0JlxdKD3XbbjamerpRU9Bc2kmETFXxu3rw5g1RcutP9UUoqpvux8Yur2KgDm7vatm1rBK2q7yBTSAyzF2bHNL/KjldSd0Q0kxutVNDaaMyNVHWt3jFEqgHp08suAqva9KTlANZiAKv5pqutOfXoi0UtaEHeVupz5ATK2/JtqcZU29yNPv68nd84VXbdXG5rtoVU0wYnDbVR9k195UpP2JFOOvZk/tgqqab16eQ3zaOCCNf2MvnyEOW7yg9VehSsyV6yZs2axdbO8t382OmPC1P+wXEp2o7jh8xH0/52lT/MjpGSWrduXTadIF42u/FlgSnL5QImyi/33dRfk3KN372SqmzaedyV6ZeAz599EdgJrPWNFNZiqkrT8jvQrEXb6Ig+I2lF4Zy0xlXd3opyJx8YqqSKmW8e58dU9o2MsvPosZOapi0/sn3YxW2BDOri2nTxEOc24vqH8liPaRtfUwgwjZ1r+7rt1M2nak9c/1V+uLCvagPSseZXXJMKNRgbs4LnuZr647p9NvXHgWEsWYkqj+PNGJXm5uYWZ+IIKhOYQ16dNZ5JQ7FKGY0aoDLYbfLWxZSzdbPOuPZ5ymEEVrXpRcubdqW8Yn1gnbtud5q1eDN1PfhNWl24KK3Vn334Fxr/z1OkkfAbp8rhAMmQy7ZKatLKaLD5rpVSV/ApsxPWdWHT/TbLFlTQEXf4mEKIqj5df13VG9eOqrwqPSweunGQjf+oGJv6E5bfxo7J+LWt1yupCRxBZQOtIqw2HXEOkcYZmaovB5+e/RFY1fZQWtakK+UX11MqrAs3t6e5K9ZT231foY1bV6caN/PL02nEzSWHREddXklVRahypYtKaiZbnjTkxlU+dSDZJF6ikmpazgQCTGwjry00qepRwY7relX1ufBXZcM1REb1u2l7VfG2sWcSD1s45XV4JTUQbdO1qTpKrhG0Fm2jpm+cZzIGfN4KEoGVbQ+l5U2gsNajgpBNV3nbWtNP61ZRnTbDaFtRyUkCi2efQU8NLDnaJOzCOPW7+yvIQHHUDF0lNWmoVDUn26CT+6t6+IvtEpXUuO0xhQpVfG3ao2uTw7AK4lzAuEl/qPyJkx5W1rbfVOVU6UF/4kKj7XixrddKSZVBl+kaTd38OhAoGxS69nlZUzjVKRfmVxS0VtlWQJju91fljsDKtofR8iZdKK+oHhVsST/Wal1xM/q5YDlt36XkV8nWLzqF7jvrJPZ3cMOHOK69klq5x1Sw9VBSk7jiQpiuT67rcWVPBkthG6c4xMXZqGUTL90yOvl04VA3n6rOTNmxrce2nAh/shjY2rWFQxncmrxMhPlrCtVBJTVoN3RNahxIExtvs/HKFJKNlMwdzpUVtFYpXE+N/1dyDpu/fAQQgZVtD98BrHVTwFqQ05B+3rqENtd7h7av6Ed3nnSOMlgeUpUhqlQZKvrGqSSg0+QhLUKH3zhV+tayha648GRaPq6fplAmjhvZeLP1JwoaTca1af1x6zU6gorv7jeFRNk3v67SWdGUVBXcVy1cR41HXlapHpa+sfoRWNG2Ny1v2pnyt9eljVuq0PycRbR52yq66egr04zIFFUPqfpxrgw5XSmpMhhMUhl0BZ8yGDB5WJuUr+hKqs79Ygo3YTZd2ony2zVc6sQIeVwpn+L4lNVt2j5X+U3tVCglNQyes1lJDUJrlc1rqPE7Jb/C4S8fgagIrGh3BOU16UyjVi2iW/qr1XcPqX48iRHIpo1TLnsmGyGWK6km7XQFY0nDXtC+rt+6+VQxM4UeU3/j+mnrX1wFUtZOV7Bq8jIXtx3GSmoQqoKN1lVIw+yYKqem+eP4bwu7JuWqbF5NTd5NV8VUN2nWpOdUwaJIopwqVCz8jX+X/Cem7fw3URWiKvi9+pyS/wfLI31H2ZJ8O/LjZIaUbSFPWn1VqTgnh3J2fBbuV9WddfDyVUr8jW6PpFygvWntr5Luz860QHx2xCHV7h02c6pUoWLKoZwqqFeIc426ymFwy/idJwIoM/sMFT4CXEnNtBKqA00uldhsgNawjVNJDrK4cKXTT1H+u6o/U3bi1mNbXlUuDuS6glKTcRqlBJvCLepVbZxKW5MqO8zfFDbLag1qVL0mEKmCXFW6Cqqrbl5NNRdOSUFdCsIAcACVALyw9CDESaEQx91W2QE3ItztBDEGRDvghwFjCtB2/g04KgZOMtgKgKHGubVifKLibppPFXfZy5RO/bZ+lFU5Wb28nV5JNfmqrfh5/XR/SR+7gtgo2Kjo0/068KGCMd07LlN24taTBFzqxDkYR1fQyO2atiuY3zSuRkdQAVJVMOCV1PQhooLSsHjpxFkF13HSVfXrQpiq/TJ4jPqysrGXJIya+qMbt7AYRO3eV33JeyVVFaHKlf7oiU0q3S9O2TzkxYezbXlAqunD2XY0uoLusPp1IcVVezNlJ249tuVV5XTjbQKnJmPLtH5XUMztVBolVQVdNnCtgkDZQFBBjU66CuLipqvapQN9KvhW9YctzKniJ7Or056k/dGBUpMvFpm/Xkm1iWDFLWOrpMogyOX0vOxhK3s5Uz3cdXsuLtTplNdVUnV9Nsmn45+JPV0YiurHuPXZviyI9argS5UeBfFx/HMFeeLLlcxX2/vHNC5lpqSGQUZZTufbQmFYuUzYU8GaCrqSTlf5ZwpvKn916zOtN1vzx4Vmk/JeSY3zaKx4ZaGkZuLKBCS5hOS4/srKR0Fq3D6I66+qfl2Y0c2nqk+Eqziwp4I03XSVv6bQpgv5tnYzBblRkB58GTDpx6D/qo1T0jWpMuXJRok0hUNX+VVKoWk9tvZsyulCnErJjJtu4oeOUmkCry7t2cKrbTnddoZ9AcQp7yFV9bipXOlR0/0uoU8V1aSVWdcQZ2OvMm6ccgWBlQVak4BLGRzavkyYQnNUe1TfCWK60RFU4prUMEjxSio2KJW+VHBhC406dnWhLmrgqOrJdmjNFFTqxikJCIXNqPo9pJp8NVb8vEkpqTYQFyfaruuzfYjLYIrfj3GV1A8++IBefvnlVJj69u1Ll156Kfs393fBggU0ZswYGjRoENWsWTNOSNPKwn5hYSE98cQT1LlzZzr22GOltm3iNmzYMOrRowftv//+KZtQzu677z5q1qwZXXfddYTju/g1ceJEevXVV+m2225LKxPV2IULF9LYsWPp/PPPpxdffJE6depEGDf5/wAAIABJREFUxxxzTKpIGEyhzU8//TTNmDGDWrVqRXfeeSc1bNiwVFUm8DZr1ix6/fXXma0GDRqkvq9l/pvYFcu7gkPbl4xg/abjwiupOLaouJgNjjCYNP3cxp4K6myhVWXXJF0XblXtd2EnWyHTFkpdlNOJqziWPaQ6e25XCEN+45RZN5o+bEXrcTdOAVJxHXfccaFOA8ZGjx7NILVWrVqxN2oBzqZOnUoDBgwoBa0607c68QqD1Mcff5yKiopY3e3atWPPayhqgExcgEwRbKN6ctGiRQxSAfWAdxX88fQPP/yQFi9eTBdffDHBBuJ72GGHhVal094oP72SKo+OkZJap06dUnBno5yaQqBpfhU0mdoLy29bj6pceU43hUldWHOdz9RP2/yyciZwGZx2Vb28RH0J3vr+GrOnss9doSMQpqTKlEk//V96KJhASZiSeu7gn0LH2Ijb9kyliZAq1gtwuv/++2n9+vXUq1cvlh+QCrUOCiWUTyiTzz//PF1++eVMCRw6dCh99NFHLO9FF11ELVu2pIceeoj9u379+nTXXXcxIHz44YdL+Xb77benbN577720ZMkSVgbKYPv27QnQiWvSpEns/8gPmJw5c2bKXjA/V1J5uziMHnTQQfTzzz/TJZdcwmzBBqAZFy8DeHzwwQdZ+6F23n333Uyh/P3331OfH3LIIawMIPWNN96g7t27U8eOHempp55iKimuPn36MBgVLxFSxc8R88GDB7M6ETu0HS8FvO1TpkyhCy+8kObPn898BxhDQZ02bRqrZ9y4canPX3nlFfr444+Z+fPOO4+gkEMxz83NZZ+de+657LN169axPlq6dCmL51VXXVVKLXeloJqMazEuLusX7aqOoNq0aRMOzCQErTgTR1Bx51wqnbJvgSj7KkiU2Yvjt6q+skxXtUtM14EvxL2oqJgdsF9cTFRUXDJdhbNXS/4mKmJGd+SjnB1pxSyNp/OyyMnKsWmvnX9zW7ANezvz59B2/EOsL1heKIOD85m/3IZYT9DvHXZSdafqKPFd9KPk30Kb0tqGz3NS6am4pOzvsBfhd3qZ4lRso8auT6tcEfDT/fL+lkG6yciQlXcBqeJ0P8Bo7733JiiOmH7v0qULDRkyhFasWEHXX399KKRiScCECRNYHtmSAFE95X8DtPC9DfuAQ9SLqX/UCwhGPtjE1PyIESOYD/h73rx5qc/Fujhswm6YkvrCCy/QWWedRW+99RaDbsD1m2++yUAcAAw/AJqo77TTTmPp3C7ADgDK1VbUsXLlSrrmmmtSkCqqsAUFBQzcTzjhBKba8gtwzwEYsI00LAEA6J566qmsTsAnwPnss8+mZ555hpo0acLAH/lQb//+/Vk59B3gGGXGjx/PIBUQCxAWgRP2li1bxsAUfg0fPpzZmDt3LrVo0YItVVBdukqxyg5PV9kL2nENq0ZHUFVWJVUFiSYQrII+lWLI0z9dVBraGMQFoW0HVImQJM0nAb2dUFgaikpBVwASdwKjUFYANd0bxOfzEfARSCYCHFLLWjmVPeRcKrdR7bOJrA3EuoBU+Irpfg4BeHiPHDmSKXCAQCh8fE1qmJIKlQ/qH+CSX3y96ffff88+Ovroo9k0e3C6HyAHOOzQoQOrFzAIBREw9dJLL9GJJ55IkydPTqmc8A+wedlll7F8Tz75JE2fPj1VRxBSg0oq4PSdd95h9ho1apSasgeY4jMot1CRoebyC7AOFRNq5TnnnMPiIk73cyWVq7uPPPIIKwp1l4NocEygPFTlk08+maDuPvDAA0zR5BdiOXDgQAbMHEqRBgDFhTIAfCi5iAlXUj/77LNS4AmFG30nXjfddBP756OPPkr4OwiqKuXTBjJ1lnMkDafcPpTUqA1gpXb360CWCbRlQjGVQaYODJq0wzYuOuVk/j/4xTbaViI5+stHwEfAR8A4Aq6U1ExDrg0kRgUnSXu8XpeQym2Ka1B1IRVwyZcBcDtQQXFBGQ1TUpHOIRXAKG7QAuRirWgUpAKOeR26SiogFYD47bffUuvWrVl5qKNcfRXBVVRqg2tQ+cYpcbofgAuwBlyirExJFccMbEINPf300+mTTz5hEM/rxPgJKqcoizJQTRHv2bNnM4WVfwZAhzIMdXW//fZLVYXp/27dujEQlcEn0qEKy6b7uZEoJdMlfIbdU1mnpOpAlgnslRW0xmmHjdKqU1+U3ce+2k4btxo/l3wBHwEfAR8BFoF/n9A4I5GoSBBrEzC0X9yhLtqIWpP6+q1/SilIIkjy8hwOTzrpJKYqArT4dD9f0wjwRFmoev/4xz9INt3P17vyvNgsFKWkYpodqijyc0VSnO7n60VFJVWEVOSF+smVVIBacHc/oBeQigtqKS6sN8V0OYdUvq6UT+tzOEJcoFwCmjHVjilzgN3VV1+dAkN8ziEVttEeQKQ43f/f//6XevbsyT7DNDxOFoBP8K1fv35piqYMUvlniDnUbsAo1spyJRXT/VBOOXDCf9QjfhYcb7AJv0455RS29hZXRYPSYJut16TqQJYOnJoqmqb5dfy0gcw4a1pt6gu245lvt9OqzSVrK/3lI+Aj4CNgGgGT6X6X0+8qP11Pzwfrc6WcqqZZxXpdKKnimtSuXbuydaVYq8g3PWEN5x9//MFAClPw99xzD4NB5MUVtnFqn332SW2+wuYjQCOm8gEH2ByFDULYTMXXgmJ6G+okpr2RFrYRSoRU2OLrO7HcACCLdZyyNal84xRfiwo4BDjzDVRiGXHjFNp4wQUXMIAE7GFzE64zzjiDxUVUUgHFsINNS/C/efPmbOOUCKl8mp+3kS8HED+HfQBo796909ag8r7HywGWQPDjq1AWkIqXALy4qDZOIVZ33HEHjRo1qtRmqqhxLaaZjNNgOdW9qlOPzXID0a7RYf6yNak6EKgDq5m0YwOJZQ2lwRgOmV5ES9d7SDW5iXxeHwEfgZ0RKEsl1WU/uIbaJCA2rpLqMl7clim8mOZX+ezKnq4d3XxhfrsoL7OdbXbjQqU4vlRjQAeKy52SmgTMlkdofW3mdvptjYdUk5vA5/UR8BFIh1TZEWeuIE031kkvB3DdHht7cQ/zRyzjwoxJf+jkde2PK3u6dkxhLBgT2/Iq/+LYdQnBpn6EtcvGTiwlNQlILCul1RZOM1kuLN7/+7GI5q70kKrzZerz+Aj4CJSOgK6SmjREqvrGBgpVNoMKjs2GEpkiGWYnTEnNNHyatFMFUyYx1lHMTO3p+mcKSa5gVBwfUW0z9U/VblN7un7qxsW0flV+2WH+oi9p56SaHEEVBldRh//L4C+JNahhUJxJ+LRtF/d9zPwimrHcQ6rpF5vP7yPgI1ASAV1IjRuvTEKmy7WzKhhQxUUsHwWpsoe/y3bo+KnKkyRMqyBFxzfunwoGTSA9zJatv6rxFMeuqt26MdSJowmsmsQ7LD5G0/2A1DD4zObPXcOvDczaxies3MRfiuibJR5STW4+n9dHwEdgZwTCILWslVPuYZQfcfrRNTSr4AO+yiBVp1ycdkbFUQU1SUCy6/aqoM5Vfap6VH0UVt7WP1U5U39V9kxh3ab+qBhmjZIaBmO2iqPNUVY28Gnrnw60RvnzycJi+nyRPyhV9QXh030EfATkEUhKSc005CYJnSZKUBQUZqOSqgsnruMri1Oce9SmHTb16dYTBXVR48kU7sQ4yuq09dfUD1cQ7lxJNYVKV9P8tlAYZ3e+bACE2YsLnzrtQ2dOWUw0+TcPqTZfNr6Mj4CPANG/+u8i/SWXpGOTKYh1BVcu7ABSbaHBtj9063PRPpUya9sGsZxJe+LUp1tPHBi1efnRgVKbdmcblAbbwJXUMD+la1JlCp+NcmkCf5mCTB1INPE7KWidurSYPvjZQ6rNTenL+Aj4COivSc0UVOo89OM83IP2XcGZjh2/cWpn9E2hSGdcJAnJLqA1Cf/C/LL1N065MCXX5Hs2bFzIpvvF74FSkBqsNAiPppCXdH4XkJgNUCq2A505K59o9DwPqSY3gc/rI+AjsDMCUFIzcWUacnWg0aTdce2hPH5C0xYCTHxFXtN6TPPr+uParq69uBCsW48tPNv6p/Irjl3dPuXjKwxKTV4iVe3hdYhKqsy+V1IDveFa0bWF6Hkri+ntHz2kmtxcPq+PgI/AzgjwNak6EJnERhqdh3wS9caFzqDfOnDgN06Zw7PqXtWFHJ3+iaor6fK29sPK6cbFZhyHwanJ51H3vSzNSEmtXbs2W8MkXlFrTWUVusqvA3dh9UcNSJtlC3xQmLRX5b8qHQf5j/jB7+5XfZH5dB8BHwF5BGyVVB2oTTLmSUCmCxiO8stk45Rp7EyhxDS/jT+mZeJAoqv2xLWjKh8HRjO54Urn5VHMo2q3DIZNFNfVq1dL187zekOn+21gzgQaTRVL041ZKgg0XYYg2ssEtK4pIHr62+0uvwu8LR8BH4FKFAFbSDUNUaahNtsgFv6U1XS/Dgy4jpcMSkzHjCy/LgzZwiCvU7ceVZtcK52if3HiE7d/VPExjb8qv9ERVEkrqTK4iwOLYVCsgkhTmFbZU6VHDfaoUwQe/rKItvkZf9V3hU/3EfARkERAF1IzDZlRyosLxVPHvsmA0YG8pJVUU39N8uvmVcGLrh1TWFRBjqpeV36r/FClh/mpKqdKjxrvqtiI6WFxSrr+CqOk8mDaKLw2EGmq9Ir+qerTTX/p+yJatsFP+ZvcaD6vj4CPQEkEdCE1brx0IC5uHSgfBdNx7MeFGFFJjeOHbllTf03zJ+WHyq6un6bQ5AridOFatx2m0Gpr1zReqnps7EX1fWwlNQ4cyhwrD5AZFVBT/1Xxi0p/b14x/ZDvIVX15ebTfQR8BEpH4JHjG6XWeiWhUOrGPGml1jUk29iLq6QuXLiQ7r//flq/fj0dffTRNGDAAGl4CwsL6cUXX6STTjqJ2rdvz/KooCKsn1Dn2LFjaeDAgWy5gnihnieffJKaNm1KF198sdTE2rVrmS+DBg2ihg0bKocDbD711FPUqVMnOuaYY0Lbhzz7778/9evXT2lTJ0MQquD3gw8+SOeddx7zRXWpoEyVHgWj2bwWVYRyVYzEdNN4QEmVXdzO5s2bie2Uys3NLRZ/FlUFV6aw5jK/Sok0hWMbezrxiWv380XF9MlCP99vcoP4vD4CPgIlEbBVUpOGSlX/2EBilE1X9qLsxIFUwNsTTzxBxx57LHXu3Jk+/fRT6tChgxRCZZAabLsutEZBKtLeeustZvqss85K+YJ/c3gwhdQoWNPtP9T50ksvMbDWAWNu98MPP2R+A45NIUqENRVU6qwRNo2Dbn/ajgNZuShoVN2/pnBrdJi/bE2qDoyZQqFpfhvYizNdH9UJmbQ7d0UxjZzrlVTdm8Ln8xHwEdgZAVFJzWRcMg25mYBQVfziQGpBQQFTLQFQXbp0SYOoCRMm0CuvvMKqh8IK9Q/qZZs2bejtt9+m+vXr05133skgkquf06dPZ/lvv/12pkjigp1XX301ZeeSSy6hKEhFfvHiyicgEYrvkiVLmK+4oKTC1sSJEykvL4+lHXXUUdS6dWtWZ6tWrejuu+9mUDls2DDq3r07dezYkYYMGcLKT5kyhbXjjjvuoHbt2rE8PXr0YCon4PK1115j+a666ioaNWoUs4/r/PPPp5YtW7J68/Pzadddd6U+ffrQ448/ztJhEzGYM2cOvf7662ntQdptt93G6ps1axb961//Yul4Sbj66quZsvzyyy+zzz7++GP2/5tvvlmqvCYJvapxJ0s39UeVX5Ue9ME0v1dSd0QwDlzaQDLvuDj15m8spue/80qqzY3qy/gIVPYI6CqpmYZK2UMtyeUItkoU91MHgsMg9eH/uzB0GN7eqwQ+cc2YMYMeeugh6tq1K11//fUMkgB+Q4cOpRtvvDGlGnLVFdPwWBIAmFy8eDH7G3kBhgDKRYsWMdi74YYbmB3ku+6661hdAGKotoBG2XQ/6oBaeeKJJ7L8PA/aOHz4cAadqANwOGnSJAagqOPZZ59lwAy7ANl99tmHAMPwg/vFARSQimn9Jk2asOUEsAX4xN+oAyAL8H733Xfp7LPPplq1ajF4DyqpAMznnnuOwSiAU7yQNnXqVGZTVFLxUgA/+vfvz7LjJeDaa69lfgNM0T4sNcDfK1euZNA6f/58ZgN/h/W17ThTlTOFPtm4NfkuDKvP1A/d/MZKqg5cyRpc0abzo3bdo/1x4FMFvalBS0QPfOEh1eQG83l9BHwESiIAJdXFVVYQG1VvnHbpQGeUfVn54JpOXj4KUm/r+XKp8yEBkwCzu+66i/DwXrp0KQNKXKh3y5YtTEkFQALiuBp6wQUX0MiRI+m0005LAS0HQsAfwIurqjNnzmTwBrVThFTeLm7z0ksvZfVC8UR9zZs3pxEjRqTqEKf7UQY2AaWAXF4G4MhVWYAtB1CupMJu27Zt6ffff2e+ALbfeOMNpqTutdde9PTTTzMfrrnmGgbuMkjlIIp8qBtlAP24oKxedNFFDDBxAT6Rh0Mq7CHGfP0r4H7cuHHMjzfffJO6devG1FPkw0sAPm/QoIH0XE/dMamCN1V6sB4V5Ib5FVYujj3dGPDxjP+rNk6lrUk1OYIqG2A2KiBxIFJm1/aoLJ04RUHrc9OKaOVmk673eX0EfAR8BEogNc4aOdsYZhpq40Inb2ccO3GVVP7QRn998MEHTB2F+oiLQyqHMHHjFOBwzJgxbN0oAPCyyy4rBamAOECfClJ5HMSlAfwzQPDBBx+ctlFKF1KhkuICpAan+wGpAFnAISAVYAwQ5tP9KIe0hx9+mK644gqWV1yTKqqlyCvCKE+LgtS5c+em4JXXNX78eAbbgFQouvvtt18apAbXwppCpQwyZfdapmBRHP9hfph8F5jGw2i6H5CqA1VhEOfqc5XSaFqPS3uq+KjSdWBX9Pd/c4oJP5HqLx8BHwEfAZMI2CqpmYZM2UPb5fR/HPhUwQP301ZJhX3AHlRQrDeFHT5tj+lyPmXfqFGjSCUVG4kAd1BMAbWAV0CrznQ/wJBPp0Op5VP9fPocyitAE1PiHCABvMHpftdKqrjzHsAJxfOggw5SQir6G8oogBUqchSkIv6y6f6+ffuyz8OUVJP7MBNQavMyWmGUVB3oMoVG0/wyyNSBvbB6bKHVppwqfqr03IXF9H+/e0iN86Xgy/oIVMYI2EJq3Fi5hsLyALFxlFTEC8DHN+pgQxJflxq2cQpHUHEFEkoqIBVrLe+7777UxiJx4xRgF+tHcWEDVtjGKXEzFdqE5yymY3H6AD+KCsc34aisE044gf7444/UxqkwSOVKKsBRNt0fpqRCsYSCiroA33y9K2xgMxPfOCVO93PVFWWwqQqQCZUZnw8ePJjq1atHN910E73zzjtsTSrqBszyjVXBjVNJKqkqpdRUkeT3iWk5136Y1m+tpKrgyeUaVBfQGsdfFXyq0qO+1G3XtnKbP+QTjZ7vITXug9OX9xGobBHgkFrWymjSkJmUfdXDW6xXpqSi/OAvLwoddliTKruShnwRZmwUONV9pBs33Xyu6otrJ66/YfCWlN2w9qrqM4XMuPlVG6eka1LDlEsTZTKJNaEm9dtCq045FbS6TF+6gWjodL95SvUF49N9BHwE0iPgSknNNORG1eeij+NCoKx82HS/SwhVwUXc2CRlXxdiXNUf146qvCpd1Q+q8rrxino5U/kgpkfBs6kdm5eeoJIajE8pSA06VZaKaUWB0qiOVimt24pzaPCXHlJNbhaf10fAR4Bo8HEN/S9OWQwEG4gVIdWmfBAabB72uk2N65+qHhVkua5fVZ+Ovzrxtq1HB0p16o9SRlVtNBlfpu2Mm79MldQwRValNIbBaUWBVlX7g+nDZhTRkvUmw9Dn9RHwEajsEbBVUjOtnEYpQnEe3txuElAU9MtWSdUZo679j4IdF/GW9WdUO1UQpxMjHWVQ147KH1W6qh4V1KnSXcGqeH/IbJr6YRsXIyUVO/yCyp7pBiXT/Dw4pssD4tSjgsSoQWbqp6p9YnqYX58tKqbPf1cNfZ/uI+Aj4COwMwJQUpO4Mg2xSUGa7UNVBmF8d7xJvF3Vr6oz6Xp0YcaVH5m2o9u+qJetMAi0eSmwbX9YuTj2VGMv+PIga2/UxinkD53uN4Ux0/wqeLNZZmADn7awq/LfZfri9UTDZ/gpf5Mbwuf1EajsEajM0/02D39RWTI9Aits45SNH7bQYDrek6pHF+pc1Z8pO3HrUcVFlV5RFNRgHI0O8y9PSqoKAl1Ds6o+VboODEdB9qNfF1PBNtOvIZ/fR8BHoLJGwJWSmmnlNEqRsoG+pOyJcbGd7nfRHtX4jgtXUXCk47/r+l3ZU9lRpceNu6191+Xi2FPFwCupkgglocDaKLQqaDVNHzWvmGbn+6OoTG4Kn9dHoDJHQFRSMxmHTEOtrL447bWx53rjVBz/VWVtoURlV1Sio/K6rt9WgZS9vKj81o2BLF+Yn3HjYdv+KH9M2mnqvxMlVQZlpsqkaX4VtCVhzwY+4yqituVn5BGN+8lDqsnN4/P6CFTmCHAlNfg9l2mIVPWBDRSqbCLd9OGpoxiGKYdRSmpS7dPxVydOpnl0ochV/EX41VFuVe1R+a9K17Ef5aetfdt4qsqZ+mOTPyoeqo1T+JGKHAQ9Nze3WPxZ1DjQKOvEJCAzrB4b+LRtr6qcq/Q1hTn0n6l+XarqC8Kn+wj4CJREwNV0fzCemYZc15CXhL3ysnHKBeTJxoPOPaeCJR0bYh5X9lTQpUpX+a0qr0qPehlR1S1Ld63omvofzG90BBVfk+pKSQ2zYwORSUCujR8q6LRVSoODSdbeodOLadlGm2Hpy/gI+AhUtgg8fGyD0HNSTTcGuYyda0jUgeg4/uvAkK6SGscP3bKm0GBi1wRydeKmU7crO7wuVXxU6SqfVeVV6VFQahL/pNpr6r+q/7ySGujxMNh1AZ9Rg9e2XtGvyb8V0ZTFqlvEp/sI+Aj4CLhTUjOtnIoP1yBM2zykk4JYMS6VceOULgTJ+jPO/amCHlPbKuhSpavqU5VXpUdBq6puWXqUkurSnq7fxkqqDqzJKk9C6Qyrx0YBjeOfqr5Mpf+0iujtOX5dqs2N5MtkLgLrvn8vc5VJamrQ9eQyrT9bKoeSmokr0xDrWomNaw/l+XS/C4jW7TPXsKYLFVH5XLbfVftUdlTpqv5QlVel69hX5QmDUVl/2PoTp1wULKuOoEpbkyo7gipT0KozTZ4JaNVpb6agNNjewm1ET04tpq3bbYasL+MjkJkIrP3uHaq/Zg4tXbo0VWHLli0z8u9abTpTk96DMtPQLK/FT/cXp5Y7xOkqHYjNtul+l7AYjJ2u8mcLNUlDsMr/uH6ryqvSVWNV5b+sv1xu5LL1P8zvqMP80ZZSkKoDaWGwmAmIjAOzUZ1fXpRWKKlQVP3lI5CtEQCkbpjzcZm45yF1Z9iTUlKzQTl1CWG2D10e6UwrqTrQ7OLm042Lbj5dn5KwF1V33PpU5VXpqriYQqk4Lr2SSlTqZ1R1IFelRJYlBLvwX9W+OOlYk/rxAj/lr7qxfXrZRUCE1EwpqLy1rfY/gnI6nVF2jc+imqOU1Ey6mSmojarHpr0mcBH3F6cmTJhAr776Kt1+++20//77p9xdu3Yt3XfffdSsWTO67rrrSFZPYWEhPfnkk6zcsccey47eSuLSjYcLiB4+fDh9/HHJi26fPn3o4osvDm3XrFmz6F//+leqyeeddx7169cvNASq+KjSg4bXrVtHDz30EJ1zzjnUqVMnZfxN7QfrMy2v6jfX9sIC71xJ1YE1U5gMy6+CNtN6bOzptFdlN8l07t/SjTk0fEYyX0JJfLF5m5UvAl5JzY4+11VSMwWRUQ+vsA1SLhRTF9Ak+i576JtsnJLFAZD65ZdfUocOHeiSSy5JZcHnP//8M/v3pZdemlr7ajPCZs6cSVOnTk2zr2pXVD0q+DH1kdtbuHAhvfLKK3TttdcyE0899RRdeOGF1K5du1ImAaivv/463XnnndSwYUMC1D/44IMEUN1vv/0iXYjj/0cffcRs9+3bNzEotfVPBZ2qdBkU29yHYfUEP1dtnJKuSVXBltgI19PvZWHPpL3BDnSxaz/qTpLZH/FDMS1Ya/oV4PP7CGQmAn5NambirKpFF1JVdlTpmYbcJKHT9mEctnGq9+3/Cw3fpw/vVPwBo3gY//HHH3TiiSdS+/btCQrpSy+9xBRSAObAgQNp3rx59PDDDzOb9evXZ3AGeBs2bBj16NGDOnbsSEOGDGHpgF6eByAwePDgtHKAuvvvv5+WLFmSyte8efNS5e+44w5WB3x45JFHUjb451A9cU2ePJn9/9Zbb2WKIi5RET3//POZwin7TAwSQBPtBpT//vvvNHHiRLr66qtLqciIzzPPPMNs8vpgB+A6bdo0Ovvss+nNN9+k3XffPdWmm2++OZUXIMzVWkDt0UcfzeAYV25uLp177rksNvgbF/rhqquuos8++4xGjBiR1q+I8y233MLi9OGHH9Ibb7zB0o888ki64IILWF/yOH399ddUr149lr9t27b0ww8/0GOPPcbyQ42FH+JlC6vcRhQs2o531XdC0H9Zft4u2RFUYv7QNak8U9RaTVnFNvltIDHJNaRRHWALpSr4VsVbTJ+6lGjir15NNblRfN7MRcArqZmLdVRNHFKD36+ZhkpVNFxDZ7A+Fw/5oNIbrCNMSTWBVNEmpu2hKAI0e/bsSWPHjmXQJtYjKqMipEJ5bNKkCVNMAXiLFy9mfweVVABcr169GCgBBseMGcOA6oUXXmDlMcWO8gA1/C1CD0CQq7Koe+XKlXTNNdfQ/PnzWZng39xvlMOGSoAlwG3o0KF0wgknMLgT+wmgB4UUU/0XXXSRdAgBZmUqK+L2/vvvM+ADsKMtUGJRNxRQgCb85H4AggCQ/fv3Z9BKn6rqAAAgAElEQVSKtiBPsE8BsN26dWOQCzvwF+0Qy8MnpF155ZUs/bnnnmPQueeee7K/GzduzGI8adIkFtezzjqL3nrrLTr55JOpQYP00zhMFU8VlOqmy+4f1T0cBqE6nyeupKrgqiJAqw1Eq+Jikh6sf10h0QvfF9MWv8vf5t7xZRKOQHBNKr7UsZ6uTp06aTV/9913BFUBDxAxDZ/fdNNN9PLLLzNFadu2bUyZwIMEa1yx/gsXHl7BNa9+TerOECelpGYacqPqizOUXcEx7LhQUtGWffbZhwEpVFOodVBHoXjyz5AH60+nT5/Omg4AAkAGlVSosQC/RYsWpQAXKiwHSwAiAI/bga1WrVoxFfTtt99maq4IrwBkXE8//XSqzFFHHZVWN+5zrM988cUXmf+4t3F/iion4PO1115L6zZReUUCn8LfddddGWDiPkc5XOJa0zBIRZvHjx/PlFDE8Pjjj2ffI4AhQPGAAQPom2++YRAsXvjOwXcPB1GkAd6hHq9fv55lRR4Oqfg3pvu5Sop65s6dy9rMlxpAJYVNwCi+v5CHxxUgjbYBUtE3t912WylQRR0uXrJ0YFH3XjKFZ5WSa6Sk4s3BBipljYujdGbKXlnDZ9SgUCm2Y34i+iFfd1j5fD4CmYuASknFNBe+rPElPWPGDAawn3zySdrmBzx4Tz/9dBo5ciT17t07BaWPPvooe/hi3dn3339fqlF+d//OkDx0TP3MdbpQkyv403XedX02UOBKScX0MKa6Dz/8cMISgEGDBrF1llxJxX2C65hjjklTRk0gFfcWh0nYFxU8ABfURxnk8roBilxJhS3AF2Aa8Man6gGp7777bupz3pdiXlmcUT/aAlUT9zleVPnVvXv3NOANTvdze1CMAYZ//etf02zBNw6po0aNSoNRXoeolnL4hC8AS54GABXXpIr5sDSga9euUkhFW2SQirGD/sByDPQ/4N/mUsGgDVy6XA4QVr/qCCrENwcByc3NLcbbIL/CpqdV09YuIdcGIm39E9sdBsk2/qjsquId9IXHd+5Konfm+il/m5vZl0k2AlFrUvEFjnV0VapUYevhoJYAUqFs3HPPPSnHsGkCD2IOqdWqVWNr3ji44gEuO4fVQ+rOvvXT/SWxiAuxOuVdQSqm+flOf0wL82l/GaSKU/kmkMo3ZqFM69at2X3G47RlyxYGyVGQivyyuoOQCkWTT/2L0/3Bz/iIRZxRP9Ra2OKqKeAOU/CydalQWAHMPE3cOIUp9v/85z+h0/0oi3I1atRI3TRhkIrTFWALymlQSQ2b7ofRZ599NjXdHwWpyAvV9quvvqIzzihZq2zzsqRTzhRWxf4xeXKE+R+sX5zul0Fx2prUyqSkquBRpWSWdXpRMdGL3xOtKjAZNj6vj0DyEYhSUrmKyqf08SASlwKIU/vidD8eKEcccUQpxTXYGg+pJRFpUqcK3XxY3eQ7OwQCVWs44zimA40m9l3YcwmpeGg/8cQTbCo9OGW/fPlyNouA6WdMK0NdxAYhHUjFwx4vhiiLF0UoqA888ABbG4kLCh5fxymD1GXLlrFNW7xuTItDrQxTUrFMQbVxCksMsAELefkFuIWqyKfYsakJbX3++efZlHhwlz9fv8rL881RXJXF54A/bG7C0gKoorgApHxTFOzDj6DCCsWUb5LaY4892NpRKKl8GQBs3nDDDfTOO+8w9Zcrrlx1xncW3zglg9RTTz2V9TVeuPlmqjZt2pgM31TeSqekhkGcrVKZ7dP/OtCqUlKTTJf5N3lBMX212Go8+0I+AolFIOqcVKwD22WXXdi6OjxcxDWlAFZ84W/YsCE1nY/0Fi1asIcqHl7YfQz1h8NsUFH1a1JLurVX+xp04j4lM2OZXkOqGlhJrTHl9bqATrENOvbiQmpUzGwVNVU/2MYrKX9c2eV2AOXi0oFgPOLWpyqvSlf1j215VTlTJVVlL6wdUdAslrFSUlWwJVaQ7dCa7fCpE7+w/vhjPdGrs1RD3af7CGQ2AmFKKpQhKDXYbSzbscuXAmATFYdYeM7XpX366afSdapi67ySWhKNS3vUoT2aVLXq+LKGWh0otGrYjkJx7cvKi0vlVL7FrV9lPy6M2UKJyi/XdlX2xPWtXD1V+ShLV9WjSlfV6aK86iVH5UPYS5lpubD4RdmRbZwSp/1D16SKcCeDpGxXRm2n4+NAI2KWdPkgdL82q5gWrTMZSj6vj0CyEQhbk4pd+VBBsVNftqaUnwKQn5/Ppt4wBYblAZgyw9Rc3bp1U5CKqUmoqRx2uSLrIZWoZf0qdG3PzEz1qx7qNhsvdEena9iLYy/uYf4uIEE3bjyfLhzFiYuOT6bKXphNk/bo+GVbj64fUfZt/FPVaxtn03KmfgBSo74npGtSTZTUIDQFg2uzkcq2/qTKqeyWZfo3S4gmLbAZ0r6Mj0AyEZApqXzt6aZNm9J25vM1qtyTFStWpNLFHf78IGzZsVRiKzykEvXZowb1/VNN7c7NRuXU5ZpW15DllVTtoZWWUQUvplZ17ZlCVtAPVT2qdFW7XJRXvSyqfHDxkhQWZ1X8K7WSqoLHqI6LoxSr6o1KV0G/mA47awtz2Jmp24pMhqHP6yOQXASi1qQGzzV1/W+/JpXo6kPqUOsGdlP9NqMi05CbCeg0jYMLJTUurOj6bFqPaf6k/FDZVfmpSlfZ5+kq6FKlq+qxLa9qXxy7Kp+DkBuVP+iHsZKqgiSd6WyZg3Ggz7U9FUTawKsqbi7Tg/6/N5/oxxUmw8jn9RFILgKqc1KTq5mosiup3VtXp9P+XHLeteqhlWQ/hCkzSUz/ZwO0ytakllX8TWHENL/uuHHdfl17rtqjqk+VroqTbXlVOdv2q+yGtSesPl17XEkNy5+2JtX2CCob6DNdBqCCvDgQrPJflR4XalX2VenzVxbT/+aqbgmf7iOQmQhEnZPKPXCtoPo1qSWRvezAOtRhFzMVVQZ5mYTcpOvPBMT6jVPq7xZdaFFbKsmha88W2rgfSdeja98UEkX/dWMafLk0KRfWDlX7jA7zF6csMnmYvwrCZIFKEkrjQmfc8qp4yNLfmkP0y2qTIeXz+ggkEwGvpCYTV5XV/VtUo7/uv/MHWVT5k0pPGjqDfmcCQlWxEiHVtT+quk1hyja/rh9J2VfBTlwoM/XbBfyaxlQHzm390o2v7P6TtUPXj3KppKogLdPQqvKnLNN5LOavyqGR/heobO55X8ZxBPyaVMcB1TQ3oEcd+pPk2Kng91OmIVLlftJQ58p+lB1bJVUVGxfpurDgCvLCfLaFoLj2TNsf9RIUBmNxlrHEjYuqfap00/aa9oeqfdZKKnfEdFo+W9as2vqvKpct6TI/3vyR6Lc1Lr7WvA0fAfsIAFK3ri6bX5nIqVaLmvQeZO98OS25b7NqdF6XZFTUsoZaV5ApQpjL5Qzwr3bt2trTz66GmOrhHwUTrnwQ7dj6o/JFBVmu6tW1o/Inbntsy+v6L4NSVZ1hcO4C2kUlVWav1JpUFYRVZGiNq4hGdbQOvEfVr+oXpM9ZSTRqns1w82V8BHwEynMELuxWmzo2rVrqvME4Co+reLiGTNlD1jV0mtor7xunkhgnttCkGncqSHRVr64dlT9x2xP1shHVb7Z+mZZTxUllT3YEldjmUEgVoUgGT3HWhMqCHseeCi7D6rMppwOLyGP7YwKquAfbEoTfEbOJFq5V3RY+3UfAR6CiRGCvplXpom61nTUnG5VTlxDlCppFOybT/XE7ytZ/FUzY+mXrj6o+XX9VEKSqh6dnqj5bf1X+xbGrGyMxX1h9pn6sWrUq8jD/CqmkJgGfcZVQVXkT+I1q348rcui9+cU2Y86X8RHwESiHETincy3ar3m1rPE8KWjRUZRcwKyN/+Vx45QIZ0kMHhVUmdapa88UknTGlSyPrj+29lXxiYLEOPeBafxU+VXpRkpqjRo1QhXAOEqnLNiZsqeCPxU8lnW6yn8xnd80r/1A9Lv/qVTVPe7TfQTKfQR2b1yVBnSvVepc1OB0ten0tcvAZFqZtYHMqPbq2EtSSTWFIR1/XfSvqV+6daqgxnW9OvXp+p4UzKrGp41/tnF0DcdQUsPihs+3bNlCOfgjNze3WParGTZrUKMCZmPPRhnVgUtbP6P8MYFKm/qDZWTxnJVPNPYnm2Hry/gI+AiUpwic0akWdW3pVkXNNFQG4x1Vv4u+cQ1xsMc3Ttn4N3PmTBo8eHBa0fr169Odd95J7dq1K2XS1n9bKNFtU5T9Dz/8kGbNmkVXX301mf46lw5ExlEOeft046PyRxWvpMrr+h91v6l8F9NV9em202jjVHlXUpOCWZXdOOkmUGsCx6/MIlq83mTI+bw+Aj4C5SkCbRtWoSsOqpO2qzxMQS3LdtlCla7PSUGt6iEs+udCSV27di29+OKLNGjQIGrYsKH1aQEmfuvGWMw3ceJEptz37ds3tDjaMmTIELr00ktZW3QuXb9186nq1LWjC1th9SVd3ta+63K68QzGqUyUVBW0yToziel/Gz9MoDHqJiirjVPcpxl5RON/Vt2mPt1HwEegvEbglH1r0gFtqsd2v6yV0yhlx4VCxu27gmWZnSQgFQorgDAvL4+aNWtGjRo1ok8++YQ1p0uXLnTNNdewvwGDuKZMmUJQYO+44w6mwAIUH3jgAVqyZAnLP3DgQHr33Xdpjz32YDCM69Zbb6VOnTqxv6F2vvbaa+zvPn360MUXX0yLFi2it99+mzZt2kQbN26knj170siRI1meVq1a0YUXXkjPPPMMrV9foojAXtu2benBBx+kpUuXpnUtbF500UXML54Of2+77TbmL5RW+ID2oizPr4IpVbruDaILWXHrS6q8rv9R95turJAvrD5TP4yVVBWkZXK63gYCk5rmV8XFZboKrnUV1eEziZZuMBl2Pq+PgI9AeYjAnk2woz+Zc1FV7S8rqM2EYmoLxWGQOnHAPqHhPGbonLS0NWvW0EsvvcRgEuojIPW5555LQaeYefjw4dS9e3fq2LEjPfXUU9S0aVMGgIC8xYsXM8DE3/i5YA6h2CX99NNPU5MmTVg6oBAQDNidP39+6m/Ug3zHHHMM8+Phhx+mK664gvbbbz+moKIMrn79+qX5D6AdP348XXLJJVRQUJCmpKKuadOm0dlnn82gFmXhFwfTq666ivnwwgsvMNBFvfDhggsuYNBr2y+y4KsgSpWuuj94elw7qvK2sOu6nMrPsHhxP1Qbp9LWpMqm+22hLwllNClojQOFOvFJ0r4Ix8F6ZuYRjfNqqu53is/nI1BuIjCgR23afZcq2humgt8TmWxopqHWlWIqg40wWHIBqcHpfkDq1KlTGVCi3oULF9JDDz2UploCUqGknnjiiUyNBCiOHTuWTbPPmzePHnnkkZRaCkgdOnQonXDCCSmllUPx119/nQa0gEfUfdRRR9G4ceNowIABqbWkgF9cmO6HXwDmjz/+mH3WuXNntu40DFJPOeUUGjVqFINVrE2FT8OGDaP+/fszhRUgC3UW1yuvvELdunVLQbYr+AuOfRW02UKYK39V9avSVfe6qv2yeEW9NJjai5ruRz1pR1ABUsUvM1njKoKSqoJGGxhWxS0KJsX64kJvsJ73fsqhOStUw9Sn+wj4CJSXCPRqV52O77jzuzppvzMNmVEPxaQUtTh2ER9snJJdOkoqj69MSQW0AVLxoBZhVFRS8TkHT0BqECqRd+XKlWyt6+uvvy6FVCwD6NGjRwoIZZDK+YBDKtRQrpBCxdVRUjGFz9VW2INKBnDmkPrdd9+VglSu4JrCT9h9obITF/pEOI1zb4b5Gdc/VftN4xbXXoVSUm3gMi70lXX5uPCbt5EIR1IVbo9zu/iyPgI+AtkQgSZ1qtCgA2pR/ZpVIjdMBV9Wy9J318qmDsTGgU4RMnTtJKGkzpgxgymLQUht3rw5mwoHJEYpqXxmFKrmG2+8weAU6qTpdH8QesWNUz/88ANTXAGpfOo+SkkNm+5HGSi/MkjlyxVs+kVn3KsgS5WuqsMFVLpULuPGUdUe03hZK6kqOMrUdL4OJEYNEtd+quJikh4F3S7tfLWEKHchO2nMXz4CPgLlOALYLNWjdfSRU8HvlbJWQk2gUhcKTbrQFSRH2bFRUvsN+TGtGZjuDq5J5ZCKjIBDvrHpT3/6E5166qm01157pU3hi0oqwJRPw59//vnUu3dvlhcX32R1++23p465Eqft+aYlUR3lR0fhMxyZVa9ePbaeFcCMjU5Y/9qhQwe2JhV5X375ZVb/eeedx9LQFsAsli1gGQI2W2HjFNag8o1TgFSsQ8U4QHnZdL9J3yOvCqpEaDO1LebXrUdVR3lSUG3u12D7VBunpGtSbRVLWfBtITOb4dIGil1BpyqeYfX4n0tVfTX4dB+B7I7APrtWpfO6ZH6zVFlDrivIDOvduHDharrf1g/dcsE1qbqjXde+rj3ZS0tUWdf1q+yp0nXbGdeOqrypYinCuC1cysqp/FTdd0ElNWivFKQGDZb1GlQVlOmk28KzCtbjpGcaWheuy6E3ZuveXj6fj4CPQDZFICeHaFCP2tSu0c5pftlDR/w+jILLsmxbJqHT5mEsg6j/b+/cfiw7qjNep7tnmsE3jO/OmAC2I3zBgB0EOEpACoGAFAkeDBJIEYkUJa95zEP+g0h5z0teeMgFoQg5SiIUOkqIEgcLyIAxvgB2DOPLjD0YfAFmPBPtbo5nd3VVfd+6VO19TpcllPSsVWt9a9U+u35nnd2n477GPrlJ6uBnrde6fqmVhVQt/KBrioUZ1g/lG78+WkCwVTdaj+wIBrX76j3Z7ZPUxeL1m0IOTksXbA7KJVBpje8Fv3Gcf30ihAdOsi/t7tc70Dswlw588G1HwkduafPLUnOcnCJIlOyTF/SNIagEqUjbVPCBdKXeBLFrGD+2btaPybl807Au0MrWPPazwGqrSepY775J6pEjR3afBRn/Z5lU5iARQVjrdUhPTbsEfks6xnFyfj87F8LnH1qEU69oLu2+pnegd2CKDlx36Ub4o1/fDm/Ymudz5a2h1hsyUzAmheIxpFr1WddLr1EttLB5UHzvelmoZf1Qnag+Zn2NX4waX9dIQ8pee4K6zIl+cSr7cb/3M6He8RDczWEiWrowGH1WKB3yx28yvnM6hH94VHPJ9jW9A70DU3Tgvju3w7tvyP+yVHyfYKBRCmGedTP6PPK1hB/JJFULR9p10l7WzsNCnZcONg7rh/rJ1peLg9Yjeymu5vEXlA/ZYz1xn0VfQTXnSWotKGUmxXOYpKL6mUnq0uf+xxfhW6fQS63bewd6B6buwDuv2wyffuf21DL25W8Fmcxhqzl0S4emNl5ukqrZOC9YQrlr52Hjs36onqWdjcf6obxSSEtdf6UcteNLYVmrJ7duLSapCBJTTWbgs3RhMJNO63p2UorySOO88Ored6e+fBa9/Lq9d6B3YKoOXHJ0Ef7w7jeE6y5d7HsMi4HE3KRUC2GWHjB6LfFrQOc4JjORXYVfnGJ7rIUQFJ+FQtYP5evQur9D2r6i6wHZEZSrJqlaKPSERS0kMnCqqW9ZG6MLxbfYWR1jv1S+B58J4cs/mOczbuzNp/v1DqxzBz55+9Fwz43l70Rl6o9f/ww0tnwcgNHD1FmaCHnWk9Kr/bi/5ZsGLaSwvWfjs35zzeulH8EdsjPXO9vD+E1Zap22blQH+gqqs2fPhl1S2dnZuTD+s6gIchAseT+DysChFpIt0OgBxewk1MNvrPf+x0M48ZzmMu5regd6B2p24H3Ht8LvvaPNb/NL66gNlUgPM9lEMeJD2QqxtX5xSlKH1hdBhCUuA+Fa+LFCmldea/+QDmRH+6PVl8ur1ZNbN0Bq6TpJ/nY/grYcDGohURKPgWOkf852VB/75oHxe/VcCH/78CI8/RK6zLu9d6B3oFUHbrpiI3zu7u2wvan7pEMzOW1VG4JDBmqkWmtCrVTL4G/VI4UEab6W/qX+sXXW8LPoQnpa2JF+jT0Hu0w9qXxsvJWapCK41EIyilvTzkIp64cmu3Gcp34Swt98J4Sz5zW3276md6B3wLMDG4sQ/uDu7fC2Kzc9w5pizXFy6gmzUijLNRMd1mgTtOu1+qX5avmzcaf000Ddcg2aZM7VzkJk3BvpOrSvByapCIYQBJU+5q8Fkdq4pQtP+3jBuH8luEV9ZuOg/YhrTNX1jWdD+Ofv66Y26Mbb7b0DvQN8Bz5265Fw71u29n11XAlCPGGNV1n2bA21WkhjYNOjv+gQZnRI9kbbD6lO1p/1Y6Fu7MfsDwOBbJySH6oT2VH9aD1jT11H2nWM3lw+CfTvm6SmvoIKwRSCJCm01sqH4s7J7gG3knqGfF9+YhEefFpyK+y+vQO9A54duOv6rfCpO/2fQ2Wg0fpMpqUPJX2WuCmYYWAE5dRCoJcebX4EI3Hdtfyl+hFkTgmtCLZqQi3aH+lEE0EnsnvnW8Y7AKkIbtYFSpk6SrCI1qM+ju0t8qB8r13Yez71yRfRLbrbewd6B7w7cPUbF+Fz79kObzq2sfvMYvx69c7nGY+B4Fb5PPJIIaoEdxoo9szP9APBjrU+TXwL/KX0WuKx+pHfHOypPjC6UP9ycSX/noPgtZykIugrNdzjY34UH+nznqSy8Z59ee/51P79qcytvfv0Dvh14DN3bYfbr9U9hxq/vhlonOvkVAN1aBes0Dc+PD36ZtWDoMIKlal6EaRI+qLRz+b38ptDHNQny+QSTXhR/RL4RJPwUh1DnuwkdSkCTQylH+db4iG4Q3CYsjN6WMjT5Gf7zPqhemKN8f49dDqELz3Wn09FB1+39w54deCDb90KH775iFc4cRwGauP7jziJYIEV4lAq7/gIJiR6kO/Yrs0rXdfCn6mb1cFAEfNmyDOfBvrGbxZqrEf1WSA4B7GpviMdk3/cj6BKO9msFXd8s0ZQ6gW3CM6ZPBLdO0+G8F8/Ym4b3ad3oHfA0oFbr9oMv//ui8+hxjdx5jC15PdYK4Fcj3zjwzue4Hn0ywti0eGLeqFdL10nrdfij2oe7AgyU/tvhTjmukF9RfY5QKdmgorqksKsNN7KTFIRZM0BSucArahPscZc377w3UV47AxzS+k+vQO9A5oOXHlsET5719Fw3aUbmuX0mvhNLAOVko9vaSEZR0aPJUcpviauFNJyOdBhzaxj4CqOw0KgFAZZCJPGlfYJ1cfGQ37IzvaD0WuF8NR6pF8Kn6hebbyVmKSiSWJqAxhoRXEtdhYWrTrZPGO/Ul1Lvx//fBH+7uEQnn9Vcxvva3oHegdKHTi6GcJn37Ud3n5lXUCtsQu1oRJp9oLEFCx5wLlVn8d61MOxHcFKCnIlcMzG9/ZD0MTCspcuFKeF3RNWUX9z9TB1jnXug9Strb3v58tBnxYGW6+zwCXzeIE1PgOJSAcLpwiCS/A6fNH/Fx5ZhJ+dk9zyum/vQO8A6sB9dx4Nd12394tSDPTlPtZGH3dLYAJp1tqZ+rSx0aHrUb8HNFrg1yO/pL8IIjygldHD6qjhV9KH8lntWviTQDeqD72ucnbJvzN1Dj7nzp0Lu1S6s7NzYfie1Pi/Dq2L1w8RLWyvCpSm6nvkhUX44iPMLaX79A70DjAd+PivHQkfuGmLca3iE9+PWkMkKsoKZa3jIyiR6EG+GgjwgEoJ7Ev7Mfgz/7Fxa/hpoE4CjehZUWS36vOGUo3e3HXQJ6nR7qDJo9W+TIcmpSjPOI5lspt6UxLH+/ozIfzLD/pv/DM30u7TO1DqwPCb/L/9dvwXpdDkNH79z6nrraG3FtSysIN6b9Wn1WFZh2oa22tCJgPHKD/bB4kfgkIEaVPbkX5vaNXmG9bNZpKK4I2BulQjEOzVtqO6WNhk/VA9DJSm+vjVHy7CfzwluXV1396B3oFxB+65cSt84rb2XzXFQKPl42jrLjP6LDmskBjn9orHQpF3fgR1pXzMPkjrQnqk/ZbEQ/DkBckozxztaB9zfWb6n4Pg1L8fmKQiqEIQVOPxADQpLG1wLbhFfZLYUX0lewo6UT+k8Zb+wzR1mKr2/3oHegdkHXjH1RvhM3f5/8lTmQrOm4HGllArhRSuyote6DBG8bz0aXVo80vz1fKX6md1SPwQJHrB6hwnqKhPFuhM1SvNt2+S2voXp1IXBgPBCOoQpNW2I30MJCK49oJgKeR+8dFFeOR5dNvu9t6B3oFlB45fvhH++L3brr8gNX79o0Ok9U4wkOupSQo5bG6vuNY46FDP1dNqnfT6Y/1Z/TX8LNAq0YPy1LAjfWh/cvZcXG2+5bq1mKQiKKwNpSg+0sdCq7cfc7NOvWn4/EOLMPzmf/+vd6B3oNyB4btQ//QD27NukwQqmYmStVgr1KH83vGt8TzXo9oHuzYfgo04N+vP+i3jMxAluU6ZeAgWmXxMHjRpRTpSdtRfxq7Nq9UzXje7Sep4QpAq0GPSaoHG2vnjCQmaqFr1xD1G8Zb+f/XNRf8OVeZE6D6HtgPDd6H++YeOURPU+HWf+3mOzZRAbg39WujKaakZT1M/gpsSHDLwNIa/OfgjaErViyCKqYvNi/YDxVkFO+pnDj49oDS+HrOTVAYWtRBZakDpmVYEl5q4qE5POzsJRXWwcTz9Un34y6/171DVHDp9zfp34NjWIvzZb/lMUOPXMQOF8TOjLZ8hRbvrDYEMpDGQ0kq3tX4EOUw/UK2D3ZLHMz6ro7WfJJ8G+sawNsV6VF8O1hmIl0BucpKqgUELXGrzadatGnSyk82p/P7igUU4e565JXWf3oHD0YEbL9sIf/Le1fglKTT5yMFuy520Ql1Oq1fcGnEk/dXmRxBS6ptUH+PP6qnhhyCQeZODdCF7bShF+UvQWesxBHT/GewHIDVeJP1tfQSBCKYssFu60JiPza3r2cklyoPgm8mD9mFsl8aL/f/6xCI88zJzG+o+vQPr3YE7rt0Mn5eJcpYAAB84SURBVLpj/1/uy01Cx4cSmnxK7fHre8quM5NfT31aaGsJs5p6EWQw+pm80v5Z/Fk9rB8Lk4cBShH0outpLtC6spNUBGEMDFtgEMVH+lhIZPN45Uu9SWEg9kuPL8JDp5hbSffpHVjPDvzmr26F37l5ur8kpe1qa4hEOqXQg+LFdu/41nie65leaPMhqCn12QMKEXRZ8nvoy0Fd6s1oKh/qbwu7VhfqXy4u8+/7IHVzczNIJ6cIoqTxEGwx+WrCpzU/qi8FiaULAOlhYVjql/L/zx+G8O9P9b9MxRwU3We9OvDxW7fC+45vrldRv6xmaoitnV8LbbnNtsbzXM9ckAh+rJBviY/gh52cevshXciOPj6vbUf6PGEV7T+a2Lp/3I+gqfXH+YweC9Sy0Il01IjDTEBZXSzEfutUCPc/3kGVORy6z3p04BO3bYW7b7g4QWU/3k9NWKQf66NnRpnDufYu1IZMK0Sh+q3QWNpnlHtsR4e9NzRL87H+0n5q4iIIY14XKC+yj/cd6ZmjHdWH4LJkl0DwpJNUBIeljbPALsprsbeGTQ1kMjdG9AxvCVofOxPCF77bQZXpc/dZ7Q58+s4j4fZrNla7iEg9A5UxHNdsgBRqpFq84teII6kFQQUDsUw+aR6Nv6eOHCyl3jwgWGThFsVBduskFcXX2NE+1oDWQedrr70WdmliZ2fnwvAXp+L/pB/XI2hC8CPNJ4FCDfRK4rOTS6TDA5K9dZegNFXPD38awt9/t39FFXOz7T6r14HhK6buu2Mr3HLVJvU9qF4T0vjwYg7N1t1lINdTUymfRx50OKMcVnj1XI+0DnZpPml/NP5S3RoImzO0WuvRrEf7VANKU/ez5CQVQVKqYAt8onzIjqBvajvSz8LtnP1SEHv6lRDu/94iPP0Sc4vpPr0Dq9GBq44twidv3wo3XT6PCWp8X2AgseUkFO2qFIpQvNjuHd8rHoKAXJ3W/NK8LfyZPWV11PBDkMe8WbROdFFdjD1VB7MOTXZRf3J5mX+nJqkIsg4btKJ+sDCJ4JmNM4VfCkpT9bz0ixD+8XuL8P0fM7eh7tM7MO8OvP3KjfCxW7fCtZccnsdZGOituWu181uhzxuKrXoQdFj1SvVZ9CD4YeHQ28+ii+0HA7VIR0soRXXl6kF1uk5SEbzlYBatQ3YEe7XtSB8LkcyNnplYM/nGkIn6I40X+587H8I/fX8Rvt2/oorZ4u4z0w68//hm+OgtW2GjMZ/GrycG2nKTUuawrt1+KeRo9dTKY4071XoEEbk+I4goQS+zd2x8Vn8NPwSDaNLIvO5QH2rZUb+0ebVx43xVJ6kI3mpBK8o7pZ2FQ9YPPQMc97gG5LIQ+z8nQ/jKk4twgblzdZ/egZl04OhmCL97y1a458b1/IopZrI25eMBVqhDl5FXfHQoIx1LuzZOq3XSPBp/plds3Bp+CFqR3QK1qB4PO9KvndDm1pXyHZikslBj+e16NLnTwqsmrjcMWiGQhc6p/Nh+jf3GEPvEiyHsPNn/QhVzE+4+03fgVy5fhI/evBXeckXj8en0pWcVxG9KS5DHTJCkpXpBZS6vV3wEC2zdaJLFvMlgcmn1avR56mF1e/lNEUcDjeM3PVqoRDCtjStZt2+SuvwyfzRpzEGkFi41+RAsIYhDdhRfYkf1MZNIid4p4uWgNHVNvHpub6J64jnmVtV9egem6cB7btjcnaC+YeI/IsVAofTbA6bp6F5WLwhENaTyeECzVf9U61m4KkEv6nm8v6w/68fsH1unxA9BIqvLEgfp9bBL4BFBMLLn9Mb/fgBSY5Gliek6QakEAksXmnWSysIv68fWJYHMwdcj7oNP78Hqa/3zf+Ye3X0aduAjN2+Ge286HB/vo7aWYC8+nJnDGuXL2VtCp6WOqSB0DAWaxzMQ5LSCV2n/2EkuWx+KJ4mDJpFzt7eG1lS+tZ2kSiCuJnSyMIfgVlIPM0mtBaVsvcv8T/10Eb7yRAgn+9dUac/uvs6xA9dcMny8vxluJb7/NIYC688MDLIT0/j17dgicSimLnHQwgIp5KDcc4vHQpIVWsfrUY/GdgR5KV2l+NL+s/2R+LH6NFDH9hnpZeyoDo1+tN85u+sktQQ9CK6kk1gEYwiCprYj/TXhkLmRoP5I9Xn4//y1vYnqN59lKug+vQN1OjD85aiP3rIZrther+dPGUjMTd4sE0V2lxh9bCzGTwo9KCaCA8l6Tb+1+aXrpP4sfFmgFfV2sDMQxfSdrZ/Jh2Cx9oQV5dfYUX9KsFrKl/24vwSXc4JWBIUIypAdxZdCGgP1zCQUxdHoYvMyftL8g//Xn9mD1bPnmVtP9+kd8OnAkc0QfuOmzfCht/aP95mOtobKWJM3ZNaKjw5tptcMZHnrR5CVysfWIqmH7R/rx0IzG0/ip4E+id4p4qP6tVAar6OeSUVQiuypBiLI0toRdFrtc4ZWBh5R/fFesf6sXwpex7qHP6f61acW4QcvSm573bd3QNeBd163sQuo11+6utPT+HXPQKTmmUVdh/GqVYHOMTR49g8d9rkOeqyTThAZ/1SfEERJ+snWXcOPrQP5raM912+0D+hNkXiSiiANwUrrCS3S62n3gETUvxTklS54Nh7bB2l+rf/Xn12E//5RCC/+HB9y3aN3QNqBGy9b7MLpHdfO40+bSvW39Gegt6ae2vm9Idkab6r1CCbiPZ6LP6vDy88rzhjm5witqM5aUFqcpG5sbMDf2p7jM6YI0qx2NCm22KUQx0Knt59FJwPvqfg//UUID5xchK89XfMI7LEPUwe2t/Y+2r/3+EbYTPBpPCnK/RxPfqw/x9d/7uc57lVtiEQ1W6EuF98rrjWO53rUy8EuzdfSH8EcM+lF8DWGRzaeRZdED8qjsaP8jF2bN7Uuznf+/Pmw+znXzs7OheF7UuP/EOzMEVot0MjUy0AX87gCG2fOflJ41fg/+ZMQHvjRInzvx8wttvv0DqQ78K7r9z7av/aS1f1ov3RTTx2uLDxPec1IIUeqtVZ8dHizOq1x4skTyqvth1RnLX9NXARRLIyyfigfspfyoPo97Eifxp67TpHefR/3WyepCA5ThVmhcO7rx1CGbh6Dfa5wq4HLZT0MZDPxv/Hs3mT1zM+YTnaf3oG9Dhy/fBHuvWkj3HZ1/2jf45qIX8+tJ6m182khLtdbdAijPdGub7VOmkfjj3o02Nm4Nfw00JZ6U1l6E6qFPFQvY9fUp40br6s6SdVAK4K6qaEU6WNga7zhHUoXr99cmBvRK+f2nlV94CTj3X0OcweOHbn40f7GxsXrLAdZc+2VBgrRBHXKWr0hENXinc8rHjrEJXUh37Fdmldar8WfqYPVL/Fj8yJYW5VJK6pDY0f91kL2gUmqBMJShTAQWWrAlL9YhaCamQh6QifzwkH9ZvdTCtdT+z81PAJwchEeO8N0qfscpg4sFiHcff1GeP/xjXD1G9fro/0a+1h7MinVXFuPFKKQfq941jgIEnJ1SNdJdVrio94P9hz8LNdq8iNIY2HU8rH9WD/SU8OO+qaFTma/xvXsm6QuP+7Pwedc4VIDyyy8WaFTApEsBLN+zAuc1cf2Swuv2nUnTi3CN57pf7GK2et19xl+EWqA07tv2HD7Sin2F6ni61f78yruUW2oRD2RQhOKp4UbBgIZuInjWOtDsOGVz5IHQZakbwwEtYzH9gX5tbCjfUjZGV3auMO6A5DKwsKUE08NlCIYQ3YW0lAcZGf7P7WfNH9t/4dOh3DiuUV4on+/KnsGr43f8GX8Szhdt1+K8tgkBiLjxwNykO2hh4GinB6P/FboY/RLdFr1eKzX6mXWIYhJ9dMzLptf4oegi4FglG8V7J7QmqtXNEktTfAs0KqJK4HG0gVVe1LaoVT2zCnbrxT0DtfR42cW4X+fC+HRF5jbXPdZ5Q4MXye1hNP+sX67nWSgt6YaK5Qhbd7xEWxI9CDfsV2bV7puLv6sjhp+FmiV6LHmQes9oXMZKzfZRnUv12UnqSkISBXAQJ7nOgSnCHKQHcVn7ayflx52v2r5SeNq/dl1T74YwvAowLdPSW7r3XcVOjD8QtQAp++5fhHefKz8zGnu43r0i0Vzt8evgznt21QQW8pr6U+H1gui9iH4iIPlICbl5zGhlOZn60F+yI6gbu52VF8JVksXWPHj/hxc1ph8IljTwrAEFkuNQvokeUr9Y+OwsFbLTxq3lX+c55mX9yarJ54L4dx50b22O8+sA5cc/eXk9PqN8KYRnDKvp5mV0lQOA4394379llghdg7rJdUjGNHC5RjCGBiVQNsU8VCfkF1SX2n/0JsAy6Sz1FdL3HE9azdJZSHPA3qZwxHBLbJL4c47njQ/2//4RcXq1q57/tW9Z1ZPnArhlbOSW3L3nboDw3Omt1292J2eXrZdV01u8pp6HWjgLzehjePnfq5bvS460wddZG6VFfJQFmt863otvKXWSWFtFf0l8MfUx0AeG4f1qwGdVuhFfWXsqbpQf6tMUqeatKK8FjsLXwi2kF0KhVPFk+rU+nuvG/7U6sOn955Z/b+foOOp26fqwPCb+gOY3n7NRnjHVRc/0pd8DB8f0lPVUjtvfF9joDE3Oa2tNXdI1dRT6odHvehwRjmsEKvN32odgpC4P6w/q7+GH4JIFkbRJJKNg/Sg153W7rkuB9H7IHVoSG7CiGDIss4Cj8xE1Brfsl4KWdZ64osG7ZtGHzNBlsbV6rasO/lSCI+9sAiPngnh9CvoKOn2Fh248bJFuO2qRbjtGvy8aQs9hzHH3CDXCnFoD73jW+NNtZ6FOS1U5iAktz+sHmm/akCwBhLjN9E5XagPyI76jtYzdk39bNxdvyHBzs7OheF7UlOHfkoAgh8GtrRxLdDI6GYgjKmPjWOph90vix9ThxZK0X7kLn7vdY+f2ZuuDv/rjwOgY93XPvyW/u1XD3+2dBFueXPbL9/PfbwvmdhqoE4aP359+e6AbzSmH54Za+eTQhCqDR3OtdZr80rX1fKvGRdBFjvRZP1QPmS3TGBRHxk70peya+PSk9TxTTIHl6sInQh2kB31RQpvXvmkedk6LHG1sKtdh272musVxUzBB1pTsnvHS71ZyR3yFt3sWgmssTG7n6wDEshjDmFZ9oPeEj2WXDXh09Inqy4EA3HPtPkseZh9Y+Ovgp8G6pZrUH1zsGvqY3QPcXf9hv+nNElFkz4JtCIYQpBW2470sXbWD9UjhcKp4kl1pvwlMKrNZ13npds7Timepq/MITL4rDtk5iatcb+9fmb7Pie/VlCZq1kLWWwP0WGK4njp0+rQ5rfkQz0Z24c8zH+sHtZvDIEIspg3HWxeVK+H3TppRf3Q2HP9QX07MEmVwFUOTjVQWzuvNT4LNxJIZF6YKB6yxzlYf9aP7UtJhwSipLq0+mpBn1Z/7lopQSJzfSEfycfhKFYLuwSaGbhi+htfv9qfrXpSN3vmcK29L0xdnhpK+TzyaKFvDEXxdaXRhQ53BuqZvNp6pfpYf9bPG0K94rH6kd8c7Knrh9ElgdzdeMOCYZI6vHCG/+XgsxS4tA5BK7Jr8kqgFOW32KWQxEJMrt8toZS5wUnrL8Ehk4/tHwN9TD5tv9nY/eN+2V8sY/va/S52QAKRLaBXosdjH7UQFueeSxwECV66LXmYfWPjs35ekJnqnwS6Sv3XQJ+kLo1O1F/Gbsm7NpNUCZRaoXeu0FrS5QGLzI1FCom1/b0hUqq3lD8+1Jj+MnDNXAfaXJJJpTaH5zrJJJiBI0n9NePFr2fPnlljMXVbc6BDz2NSOT785xTPCsPDesl/CEKs0GuJz14Hrf288lnioL4ydpRfA9Xo+ovtokkqgrOUYHSor7pdAscMPKB+SGGTjTeXuFaotE4epf2qDY3Mx82SA0cDzcx1a9EwXiuBwBgivDSsWxwGGnMQ1ien+GqwQqMXDCPoyFXSah2bR9pPTVwEX8x1L8mL8iF7SQ/S0cKO9GvsS1g9AKlSSPB+PEACfaXC0cfhHnbm8EbQg+yp/UB1M7qkUCr118Kiph+WiaQ0HwN5+FjLe1j1MPok14ellmGtBjqtOft63w4wkOubsRxNCjFSbd7xESQgfR7rUY6xXVp/S3+mDjSpS70p0ECUJg4Lv1Y9U6xH12luX5h1+55JRZCIDlEt/NWKi+rRwJcHJKI+eevW1CmBGbR/JXhibjxS/QysMXm9J5nSPiGN3vrmlg/pye1z6nphYEsC1XOKF9cr7VtNf6ZPnvml0CTNbY2/qusRTMR9rOUv7d+qQivbP1RfLTvSZ4HSA2+ahn9Y/uKUFCZKk9QS5CBIm4OdgTRGp0ccKaQhXdJ4c/UvwQhz+Ggnvl4QzMRhrh+m1sGnNdRK6osPH7am7ufbAQYqc48H+CrZi1bS45FPCj0op1c8BAE5Hdb80rxz8Wd1sH7L/jKQx05ILR/bS/SUrlGmHs161FcLtK7MJBVBr8U+hp3SBqFJGLKzeaRQeFiglO1vbg/ntL4GlFnrQwdw6U1BjXpYPVq/+NCY6yQ17ru23hbrGMitqcMKabG2ucWz6kEwYa1fqs/iz1xHDJR5QOYYIr1g1BIH7XMLe2p/mLzjdbv+wz8Mk9Th/3pPRtGhuep2DUx6wLQGdpkXNNqPOEZL/1LfVglKmX1g6mkBhVNPXnPXmwSWc9AUHyqWfam5Nr7uGQhEsF1TL4rN6EcxJHYpBLGx0WGricPAUgki2ZyDn1a/dF0Lf6ZuVscUUFvSb9WD6vawa/QzeV+/zy8hNQWo3tCK4ApBj9WO8kvsDDR56fXWJYXrufprdZUgh7nhMZAkiVMrXg7yvB5zkNaI4Am9XqT5ur+8AwxEzuXjfg3UlSBvTvHQIY52Vrteuk76JsDij2pewjfrx+y3FRKXWti+Mvk0UDjWMcV6VH+ubnqSiiAJfdxsgV3L5BEdesiO6k5BQOkCqJHPA5a1sMfWo41fgizmRmSFMet6q35Uo7c+CdS2mOSi+i16NTCWut5zk87U4VRab9WTOgSYQ1jaY6k/U5c0JuNfysusz/lIIYuJY9UjWa/VjyCjVKdUH+PP6mH9JBDHvK7YvC2gtKQX6aylT5I3+UwqC2cl+ESwNnc7C3+oDjbOnP20kDl3iE3VxexDbs+l9aKbsXc8CdQhbR72Pln16KIthgQimcPZpqb8i1I18muhjYFPjV6rHu16BA1MvczeS/MgSEq9GSzp8M7PxkN+yC6BaFR/DTvSz9hTunbXDYblM6kITtGhqZ2oorxzsjMQw/SBjcP4sf3R+Enza/0l67TQ7AWlXhPMEqQxN3zk46UT5Sn1NQdBbMzuN68OMFDb4nGAkg5Lx7SQx0DcKkErC0Vx3QhGUv6S/ZoKWtm6kL5WcVAeD7sGdpm8cVz6F6dSghhoLcEHs77UCCsMMvkZeEI6WDhEeqRwxsaTxp3Cn9mHAxf3wva336X9K+WPDz/JjZmJa4mXW1sboq2aJZNYBFfjQ3n8etZcd5K64vi5n5F+Bto0kCSphfFl6mDisD5zg84S1Gn2Bx36DDyzvRz8pPla+DP6WR01/DQwF9+PcvAr0avRgeIzdmte90kqglIrdNZej/Qzh5YEWj3ySaGRhS/tJI6NL9U9ZwhlbpTIR9o3STxPSEZ5U/uK4ISN2f3adgDt2/jw1ECWtBpv6PSGxlI8aa0xFGr6iyDCC2IteZi+sPFZvzEEIohi+s7mzcEmC6VeupFeRmeqbzXizn6SaoE4dOhb7VLI8srnnVcar5V/CXaYG5sWsq15c9rQ/jM1jX1aTzpb55P2o/QmhoEtz8lsy3zx9Wrtm+d6pg+t8nnk8YJkdJizWhFMeEO4Jh9byxLKGX+2f6yfF/zNETZLkI3642FHbwIQ7CYnqSyE5CaG6DBGk8YWdo+JKFMnk2fc79KGonylQ3qKuOx15AV1c4FSqw6vfjA3+ymhF+mzQGN8WKBcq2qP7y8MFMZ9nbJ2Rq+nPi/ITMEIM3HL1YJgAPVAu17bD2m+Wv5S/Sxks3pRPEkcC0xKIFsDjSg+qjPXJ7RuyHtgkmqdXCIY0tgRnCG7BAKRPgY6EWRL9DD52HhSaGT7Ko2rheka6yT99cpfimPRw8T1jI8OTglkoljdPk0HJBBpgTS2OimUsHG9odMrnrVeBgJSPbKsk/QcQV6qj0x8Vr93fhTPSxeKMwe75rpK9a/KJBVBE4IfBHmMnTmMrXFQHagPWuhBurXQKKknvnkyNw42vlZ/ah1zHTBwx9RXK06pLk19bC1z+3g/hiAJBOeu15r9Y/tc8ov1MdCI+uKhSxuD0a+NjQ5FT4i2wuOqQqy07pb+zHXjBZHj/WNev7m8CCZZSEdx5mBHr89cH91/caq0YQiu5mAvHVosZKE6WAhj87HxpH6t/D3yaGBD2t9Vh9CpoRPBk3U/mEOq+5Q7wEBky8cFGD2WPS3F94o7ZRwEZbE2KVSyEFXKw/QHQZZFhwUypXlRHcjeCo6RDnRdaaFcPEkdw4MGPtGhM3e7FJ4QnKJ6NfkkcOadX6q3BHnMjYrVn31HNvFXUqX6Jdk/1KPWELru0Jmb3Mb76PUz2t852mtDJKq5dn4ttOV0W+N5rke9HezafAhytNAq1cPqmNIPQbLVXvoEAdXN2K360HUIP+5PBWBgbAqotUK1FLqYPjAQwsIX68f2QVqvNK42vnZdCprQC2Bst65vCaGSuljf1pCLdNX4eB/lXDU7A2nozcSUNdeaZJYgyHMSLIUmBl41+4FggskreRxCmm8u/qwOiR+zX8zkkek/E6cmNGrzo36W4hYhlYWFHKwhqJrazkIX0inpEwOt3rpYffHFzdbdKr42j3VdCT4l+1nqryUOE9czfu4miGBIej0xN//u07YDGiiuqdALEhmo1dThpc8aB0ECA7FM/VKdFn9WD+vnBYlsHNZvjtC51KSFVnb94KeepJYOPWbCWGr81Ou9IFF6KDN1S2DDO78V9jR6JPWWYJK5UXmt945TC5JRT+Y2WZXAuBSmxjfN8etQc/2hvo7tcfzcz9J6UlDCHIoS7Rpfpg5NXAayPOuXwlUtfVYdUnjV5rPkQZAm2VcEVfF9APkzdkYf6g+ys9DH6EX91tiR/pIuapLKwgmCEAbCasMrgmvmUEJ1eEEu23ep37r4l6BFc9Ch6xfFtK5nIAxpkNjnBqGaSSzzepX0ZN18GShEfW/ZEy0ESTXWymONO4f1kl4i+IhjSevTxGf0s3Fr+CHIK0GtRA/KU8OO9CF7ShMFqav6cT6CBmSXwhyC1xr5JIc0m19a9xT+krq1+mpDYwoOmBss8qkVV5M3B0koVrfPswMa6K1ZiRR6pFo0h2oqx9RxtPml66T7YfFn9hJNDpcx2Dpr+Flh0QK1qB4Pu6W+YS0FqewhjyCIsZcKYtZbJqUoPtsH1o/Nx8ar5SeNq/Wfap01b2p9fPNlbqgMFGvgnM29ypPVXL9r9ovta02/uL65QSSqndGLYkjsUihCsWvGQ7k9YRjBSE4LC4FSGBz7M31g9Uv3C9WnyWuBNpTPakd9t8ZH/Uz1hoJUZkKYDA6+8gdBWm37GC4scMxCDqqnBClIH/NCrpWfrV9bHwNvTP0lmGy5vhbUMn1qCW3oY2Tp9SjZo+7r0wEJRDLP3llVSSFDms87vjXeHNZLeoggJo7Vwh9BYXyfQv7IzrwO2LoR1DH22pNW1A+LfVhLQWouieUxAAt0MdDMHMbWOOwhO3e/VpDJ9oGBLebGaf3Y27reC8pLr78cRDD9kfqsG3TGN29JfQy8ecWLX5/SfWvpz/Slph4r1CFtXvFZSMnp0a636pfmbeGP9mywszpq+CFI84BaiW6kR2NH+ZG9yIODcWdn5wKz0QzUaeCThZda+VlIk+hkIXkKP7ZeK2Sx/dLqseqb23oGzpnrhXktDz7r+PE+W/th8WOgUTJJqt03K0QhfbXie8W1xvFYj3o4tkvhQ6rPEh/BlgccLnOwOq2Tz3E+S31Ibws7e51NNkktHbYIbqz2MRQhqLboTEGHJZ80nhT+UF+9oE6aR1oHA3vsC2Tsp9Wd0h/frDV6mDo9oVaTr2Z+j54xr8d4/2r9XLueGvEZCK6RNwUHuTddlvxSqEK5rPGmWo+gJVc3grJ4Hesv1cP61/CzwORhhNID58zwD5JJKoI2dNOf2o70M4cqmuiODzFUL5OPjafxk+av6e8Jo+iwSNmtEFqCUY2eEhR6xNNAZ428uZieH8fHUNOyDs9c8euPgUT02IGnPmksRr80JgsFzCQN5bZCYwrSLLpYyPLKy0Jl/Ppj10nr8Y7bOh6qF9nZPqM4HvbUawfFTZ7LEkgtHSaaQx9BgdXOQhvKUyMOA3usLlafFAKl+aXxrRBmfWZUW18JRpl9RVBmrWuq+OhAl0BxfPhLY3d/rgMMJE75OIA3BJbgzAKHKTjwjsft6H4vFrKs+jXwMeRk9Unjs/5z9ZPoQm/K5mxnrmnVx/3ocEeTxjnYGZhg6vSII4U7pEsabwp/pm9WiC3BJPPi8MpfC2ol0KepF61hnmnV7DPK28qem+TG++n1c6u6PPMwkOuZj4FMT6j2hmRrvKnWs9CU2h/J/kvzeEMum1/ihyCReTOD8iH7+E0I0lPDzupL5V5C6k4I4UOSi6n79g70DvQO9A70DvQO9A70DvQOVOrAv/0/i0D9IfgBS94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png;base64,iVBORw0KGgoAAAANSUhEUgAAAqkAAAGzCAYAAAAMg46nAAAAAXNSR0IArs4c6QAAIABJREFUeF7snQe4JUWZhguYQM445Ix5EVAxKyDRgIIEl1XBCEZU0F1cFQOLAVExZ8FVEQzkHAZQBImSJEtmGBgGmGGGmWHCPl+zda1bU1X/91dVn3Cn+3l4mHvqrz91n9Pv+bq6z1Km27oOdB3oOtB1oOtA14GuA10Hug4MWAeWQj5//vOfF82fP3/AUuvS6TrQdaDrQNeBrgNdB7oOdB1YQjtwUQOpkydPXrTyyiuP9GCppZqXF/vbfT32b0yyYzE/ro3/b3Z+ykcqbq7/VJ62UWzcXtovWrRoZH+wcVk71Mv4T/krmR/z674e8x96PdefFI8dX0I/hLqyuw4MTQfs5wb+H9pqjGv8MvFi/pjXU3XWnB+rw48v/W1zkuyGadzNNTdvdl6pXWy+9nXsR8yZOXOmGQWpDJwykMfCWg2IdWGDjctCsgbW3DesJo824Dfkk43DQKNfXz8hNPRByebnz9XOi0F6B6VDwxxdol0HijoQg7gYLPnBSmCXgUQpj15BqAYe7eeqWx8DT7nztHH6ZZ8Dq0zfQvXkQKUFS/f//n7X+p0xY8ZoSPVhowZExuCtVIlNgWYuJObO6yfM5kAlC2OhfjDx2H7E7Hr5eluKaurMJ8Ft0Vmzm9x1oOtA9Q4wimUIktyTtDQeg87ceb2EWBZ2NXZtQKcGlvsFowzsaetgYbXULjU/Btmp14deSdVAtQ+1bUAuC2e1YbgkLgOdGqhl/NWCUAn22LzdfHKgVaqHHa9+Zu0cdh3oOtBKB2pAa7+hlIHAGAylIKnErwRJWjjzeyz5H9Tx3Lxqz2P9aRXTmH22kqpdFpACQndMA2+MElsTYiXIHZRxBhJZeOuU1NFrs/0PvFQfU7DbQWsr3NA57TrQWgdqQGmuIpo7LwbBbbwe608IPtqEWI1S6/aBha9cSK7pP6Y8Ijc2Tq/sSmF1MUi1J91+QGjb0Jnjv0ShdN8AGvjOgd3QHNZPbahl/EmQpoHoHOUzFy5j86R62PHWzrCd464DXQeqdiAGQzGIkRQ9d16voLQEFlOwVuI3F2qXBDhNQWht6PT3rxY2S+fbeAOnpPoncxbuWLuQfxdycv30EmYZCJTq0OTLxEv5K5kvwR0Ls5IfaTwXTqXlCFLcqmfVzlnXga4D6g60BaMSzDLKbagYFtaY+Iz/lILKwCqbb66dBG8p2Hbrl/y0NV7LL+uHtfOBWQuxrP1AKakoWlJycyGWgbJBVlrd3rhvHAlGcy/Xs/AXg7Aa82NwW1s5TZ212Dp8HwzUpupQn0m7CV0Hug602gEJGiXok8Yl/yykuXFikKh9nYFVFvaYPmjgkI3L9k8DaT6otfl3SV7uXNZPr+wkWI1CKguDKUhioM+HHBa6WDu2DgZiQ6CYm0eteLl+NPNKlFAt5PXCvibkxvrYQWurvNA57zrQegckaJRgq3Rcq1BK8VhIq+Unlb8PoaziytqlIDcXallo67X/krwYeGX9p+xK4oyC1FVWWWVk3zKKJguh7gETgzoW9li7EDww+WrgjamrLX8lfhnoZGFxLCipudAqzSsZb/0M3AXoOtB1QNUBCVprjIcSYvxq5mnhtxRuWVjVwF0urObOS0EvC3Ga+nLi5ebBzqthF4PVFMQ+8cQT7TzMH03OgUIWQlk7CeZq+ZHilIznQKUGMn3YZuL5+zdWn/b1FPTG8pJgMPQBnuqP5E8aT535YvW5fUr5V51VO+OuA10H1B1goDAEO36gFNyl5jPxY1CqfV172Z+BvBSMMfNZqNXYaaCvbZjM8c8okVq/NaATMa2flD8m/9j8JUpJTYHzoMEqC4FM3gx05kJtTQjVwmTMPgci24RWKZ8OStUc0U3oOtCzDsRg04WCNqAzBh1S3LYhl4VDJv8UPGqhS/qSIEFZbjzJb1vjJX4ZaPT7wcbLgdVUPlEltVeX5RnICgGbZp4LAey8GHwNwvxc6AyBmFQP2wctrKb8SlDnfhgxyqQWfqX4bY5LfezZmbkL1HVgCe1AL6BUgtpU61MKbWieVtFNQSijhPYKTmtBZS0/LMTVjlcrLuunhh0DydZmMSU1BS3M5XsJeux4bbvQyZ3Jl4UwNt+2/JX4zYVa5suBBFWhvjH5aP269hJEaqCVyUOKxyilMSV3CeWEruyuAwPTAQZac6BSgjlpXAuTjD8GcrVxWajOtUvl49ZT4j/lh4W22nAa8sfAX615bN2lyqpaSfVP2r1SXH1gqgWNvhJXy68GKhlo0+ZVOz7rj4E69w0fU0JLLr9rIDRXiZXq1IzXgNyBOaN3iXQdGLIOxCDHPZmnlE/WjokTg8Qc5VULkymIiimovVBWc+GyLShsy28M5lgYLM2LjVNqp50fXJPKKJClcJoLnVpYK1WGWTjT5uXXXytOrp/UPAai25ovwV4KciX4i8FszjwpT3dc8s8or0PGAV26XQeGpgMMTLLQmio6BV/9hNIY7LQFsawSmgthufNy4ZiFsNK8asXJ9ZOjkKJmO4+dP0pJDT2Cyj/5lsKpBuYYWJagbBCUUveDiqmfgULJj9QXCZpy/UuwVuPyvwR5MfjsF5SmTlSMkttB69DwTZfoEHYgBiMuRLQJpQwU9hNatYosC3caSGMUWxZ2tVCmydM9/LVxcu1z50l1sX5L7aT5i0GqFkI1EJgDnRIsDapSqs0bB0zoErfWT0pZTMEyC7W9gNAakMnAXy60SpBcMi71dwgZoEu568BQdaAUWkuVWGZ+qKFamGTgOBbHh7E2lgOwsBuCHBZqU1ApQdygj0vwFxuvPY/1F7OrpqT6kKWF3dDJOQdqJdjKgb4U3OX4q6GUhoA2BLq5yqXGP1OPBF9sPMaPBIkaCJbi1RxnFFMJvoeKBrpkuw70oQMSBLrw0U8FlYFIDRwy/hgo1fphYVMDfSyEsnYpWG0Lgll4C/XFnVviB75jvli/pXbS/DGtpKbAOQcuS2A1BJAsVEpxGUhkIbC2nQRxbLwSP7nQmjNPytM/CcTqd/0w8NqHc30XsuvAmOhALWjV+InBYM3L+lqY7Jc9C7G5drXmteVHgjR2nLVrC3pLldlsJbX0croGBmsop5p4tSBRgkhpPAcymaUBTH0xqGLhkV1eIMEbG4/xkwOXkkLJwGTqjC35l+rqoHVM8FBXxAB0QAOT/VRSpTxT0JQLuzF4LnmdhbsYJLPzc+20cMfmqfVb074NpZXNr9TOnx9VUlnYK4VY/+TMxg2d1GtALgttJXmG4LEkbg7ksvFK7ST4qgmnoQ9SCQ5T8SXYLRmX+tJB6QDQTJfCEtGBGNz4xUt2DFRK8CiNx2Axd14JfMZgTft6LlxqYDH3sn/uPLevLLRp6snxn5tH7XmsP2snrkntJ4S2AZ0+tIT+dg8ABkZdWJH8s9AnxdX4qQ2xjD8JwmrCaSwfCSJzoVbyWzKuhVMJwpcIyuiK7DqQ6IAEjy4c1FJOJWiUxlM7VKugSvWzkKiFTxa6tH5DkJMDk2x+LFSl/OXkZ+PWiN8m1GryYxReWklFUQwkSjBlx1k7H25y54UgiQVuv3bm75ANM09bnwZOYxCWgnDWfy0IlSCrFsyW5FsLOlMnHqkPWnjtqKXrQNeBcAckaGsDWnOgk4G3HNjtNZQydaQgioVJ1o6tXwNfiN0rv7G8SvMthWI2vtaOvnGKhdYSyGSgWIKoGspoCuK0UNmWsir1QYIaqY6U/2FQUnOhlJnXC2iV8pD2bwcoXQe6DjzTgRg8+P3RwGsb0CnBnDQey1+qi4UrJn6oLxKUaP2WKKklimYKgtvym4L3tmHVr1fajzmQyyiroyB11VVXHelJDGIkuNEqpzWhsgbkauBPA7M1/TKQyCqQte0kuAodPxL0hT74UnnX9CfVU2tc4ydVXwcmXQe6DqQ7MFagdVigtBRCU3CYA8UslEtQxuYl+enVeG6ctudJ/h9//HGzFJo9efLkRfjFKfaSeG1YRQ5tQGZNCPZztH/nQCPbP/9N2Na8FEQz9UmQxcJwG35yoFXKo+Y4A53dcoAOvboOcB2QlEPfiwStrL9SP1KcFFwN82V/FhpZKGTt2LgSRGnHc/PrtXLq58nWydrB/1Aoqf7JXgthLFTXhuAQsMYg1v1QzKmPgUQWAmvb5cAtU4/rNwcyS5TWnHiafFkoZU7JLLwyvjqbrgNjsQMS/Lkn4xTssXaaeKF+S/OZcY1fBq5df7H4qddj+TCv58JkLgzmzsvNUwN1Pti5f9fykwunufOkvJNKao6yqYGwHP8hqHVP+pr4bUGlD6UMlEl5p2AwBcHsvBzYDH3AsBAci9fG6xJ0SuOpE3es3jaglYVbxm4swkhXU9eB0Ek81hUJ9mKw4vur6UcDl5r8GBiU/LEQpvVTCrdsXrl2EkT1yq82D2ufO0+CddZvqZ24JlWCJ+0a1BBkpiCrX0opW3cKqkIAk+M3B3JZOI0pcSxspubH8q7xegnMSlDaz3EWbrV2Hb50HVhSOyAphe7JmFVSU72UoLXGuBS/BpSmICXUp1LYlKAo9OXAfY2NH4KmWD2+/9TfbP4stNX2Vyturh92nm9Hr0ll4Yq1C0FGDWVVgjMfqrR/S/5rjWv81IZYxl8JJPpfSiQoDH3gllzOj/nLyUMLi6XKa068VF1LKrh0dY+dDrQBoSyssnY5UBmDFAmqGQiOQSwDa0z8EkhmYVMDcUxdg66IaurVwHUuPKbmuWOl/qspqWhKDmSGINGHmLb+1gK1X2OtvxkolHJlobbULjVfq5DWhMXa0MpAOAN/HZSOHRjqKhmODkiQJkGWX2Utf5IfZlwDl72CXG3eLAyyUFbbri2llYG1HJi2fhn/OfBay28u1EaVVAmK+nmZ34XDfkKuzaMGZGour6egvRRCSy//M3Dn55+jYNaG0ljdbj1Snr2EVjYvrd1wYEiXZdeBZ+4MZpVM9/0tKa85fnPhMZW/lEcK9iS/sXy1rzNQxcCyD08lflkI7heMslDdCzhELiVxWMWUtXPzsXMWU1JZOHVB0f936m+Nf8lvylfNOKE82Ndy8siB3hpwGvqACuWvVUyZeliYYmG+1J8E25rxGnDLxtPadbDTdWCsdECCOr9O1r6XUJvaF21AaQwGNZAr9VGCoByIZWC6BFZz/OfWKc2rNV7Ljw+2uX5T89yxvimpuZDLwpir9LqQEFJeU+PaeLn2bc9L+ddCpPsGzlFetfEkyGPg2rcpUWKlfFLjWoiUFF4WxkP1M3mOFYDp6hj+DkgwVAKhjCIrwZRmXIJAaTwXZmPwpYkn7YcQfGhgWDM/ByZj+0mCrdx5kt9hHdfk7dqy86xd0ZpU90Sfoxj6oNr231KObceP+WegjVUQNconA3c5EMr4lWCtBCI18Zk8GJiL5auFSA2UMtjB+mN8dTZdBwaxAzHFrG1olWBNA6050Cn5j+Un5R3rZ1uvl/pl5+fa1ZrHwlnouHVfi/nR+s+1z52HGhhY9f2PUlJr/iyqf/KXADF3PKSMujs0128MLlho08aNwZLkh51Xapeaz0C2BGvDAqUs9PUaWqX+xk6CbD2DCCddTktGB1yoYhTPEnsJFtn4kp9+jLOwxUBSDeU1BdGh/khwFIN2tu5cOykvZjymNDNwKtXNxO91HAZWbU6LQWoKinKU0zYhMicfFtZCkMG8JkFlrtLZKanP7DkJqmrDbux48T9EJSjV+GGVW8YuF16XDPzpqhzmDkiKYAi2WMisbdcGlEr1p6BLA5kxCKr1ei9htQYMSlDIjrN2bUFmLb8lfhhYVSup/sk2B8osbLhv3Fw/udDZ63ihmtk+MEplLsRK8JQL1Vq/LEyxdWr8pWBPgk8GmhmYlOKw9YTgmYmf63+YIafLfTA7IMFXCj5rwqUEYe64BH1sXqE9IvWDGdf4LfEXi+O+XgqlLNyxdmw+/VRa/f4Nwt+5cKqZB9vsu/tzIa9NZZWFvl7DcQ5ksjDWhh2TbwmEhj7I2DpYmCpRVCVoLRmX+pYLmRIsp/xqIHYwsabLaix3wIUIBvZYeOyXHQOBEvSm9vewKKgpiGQUTxZCa9tJkMXGk/wM6nitvFg/aiVVA6eurWaeBjYZ6HVPwpIyGDvZ184/BitSHHZeqV1qftsQK0GgFnIlf/0cZ6Fba9cr+7EMR11tve2ABG+xbLTzWHuNnQSNEnSWjkvxQ+MpBVHKJ+aPeV0bN1fBZGGRtcvNg4UxNg/fLpSX+1rt+Cl/OXGl/Og1qRI8xcZz5zGQ1aZvJr4GpiVokGrR5FMCkSykx/Jp43UJIgcJWqX6pePAr6VEIWUQQ+uf8dnZdB2o2QEWFt2Tt3tcx+AiZC/BHqPkIt6CBQvMz372M/PHP/4x2Yq3vOUt5r3vfa858sgjzeWXX97YbrvttuY///M/zQorrDBq7owZM8wXv/hFc9NNNzWv77333uY973lPc8f0gw8+aM4991xzxRVXmPvvv9/Mnz/fTJw40TznOc8xe+65p3npS1/azPHzx9xrr73W/OlPfzL/+Mc/zNy5c0fmvfWtbx2Z5yby6KOPmsmTJ5vLLrvM3HPPPc2cZZZZxmy22WZm1113Na95zWvMhAkTRuWOOLfffru54IILzHXXXWemTp1qFi5c2MTaaKONzNve9rYmVmq/5UJiCv4YxVaCKBYuJT+59bF+WbucenLg1I8Ty69VJdWHuF4oqxqYc99FEiSWjufmxc4rtWtrvgRtqcvyoU93CapS/iTYlcZTZxspL7cPUpzUuJ8DG5eNn/KvyasmpHS+xmYHtPDpntQYWCyxT3WcyXvOnDnmiCOOaKAxtQFIP/OZz5iLL77YfOtb32pMl156afPZz37WvPKVr2z+tifv8847z3z7298egbsvfelLZssttzSnnXaa+dGPftS8HtsAwwDacePGjfxS19NPP22OPfZYc+qppwbnIo/dd9/d7L///iPzrrnmGvOVr3ylAdPYBtj85Cc/aZZbbrkRE0Dwr371q2Qv3vSmNzWxALzuJsGVu5/9eTkQmvKXyit3nlTfsIzn5inNo5VU7IAcyGQux7s7vhQGB22+CweaOjXzSpXT0CcHC48SJIX2hwRp2nxy/MX668eO9UEzX8pPA39Sv0P5t+k/edbpBrsOZHSAgcAYjDDw6vpn7VNlhPJlIRXw+KEPfai5OQSwescddzShAHr//d//bZZddtnm79mzZzcqKlRIbK997WvNIYcc0iiW3/ve98wZZ5yR7DSAE/5f8YpXjNidf/755phjjknCLeZ96lOfMq9+9aubeQDin/zkJ+Jefde73tWoo9jQH0D02WefLeaIWC972cuCdiGYaRNCbRISRLWtgObmoc071z53nl9XtpKaC3258yQ4C0GvexKWoEiaL8XPHc+dF4MSDUSG3vHS/pEgjI3fhh8J+lKfhG0prVKd7jgDjSyMsnba+LEeauOJZ7POYInrgBYS/QblQCzTZNYvY+dD6hvf+EbzsY99bFQavh8opVBToYgCPqGUbrXVVg3k/fWvfzX/8z//04xhGQBUWlzKx/vxl7/8pbn33nvNPvvs01xyh1qKv7/61a82l+Pt9oY3vMF8+MMfbvwBij//+c+bO++8sxl+8YtfbD7ykY+YNddc09x6663N8oPp06c3Yy95yUua5Qe4NH/hhReac845x+y7777m+c9/fgPRDz/8sPnBD35goLLaDf4AnBayf/7znzd2UEuR9/jx480jjzzSKLmozW577LGHeec737lYn9wXNFDYJsTGjoNa0JYLpyz85frX1OfasvN8u6iSKkFMbDx3Xg7E1Y6FHGr7ZCEzBE/Ma6x/tr8SbElfAvyTQak9k48ErdJ4DtSy0MdCXW07Nr/Q/mIgmjnpdzZdBzQdYOAv5E87L8c+VQejpALOPvrRjybbAXD83Oc+10Aitp122skcfPDBDZh+7WtfM5deeunI6wBewCi2WD2ASSildoM6+1//9V8NON54441NrHnz5jWX5S30Wts//OEPDUBiA7gCkNddd92ReH4hN9xwQ6P0wh+29ddfv5mDHwhKQeVdd91lDj/8cDNz5sxm3i677GIOPPDAYJ9CkMNCaG07N0ENNKfmSRBn50p2mvEciGTyqOHX+hDXpIaUR7fRKajLHYP/NmCRzTsnvvWdk3cICiQ/bLxSu9j8Xr6eA5kxxZTJm4G0XP/+p29tOGX9uX1wT3JSXan8mb4Fzz7di2O6A1oodE+CIbiQmhWDhtg8yZ7N37WDkgpIs2tSXSU1Fc9VU6GYYv0nLvVD9QQA4rUvf/nL5rnPfW60Ddb/lVdeab7whS+M2O22226NWopxrEO1l+232GKLRrVdccUVR2wBsYBHxISqCwB9wQteMCqmWwdgE9BrYdNXUjExVDfgFvVgfSw2gPz222/f/DsX/hiI0sIiC7mhnaKBxlDdwzI/N09pXnJNqnvCkqAppay6J69cPyxs9cN/DmTGYIDJn4nH9ouBNveNJ0FQL5TT1EmK7WsItnL8hmBP8sPAHAuL0v7IheIORiUU6sZzO+B/KZIg0Y/DQmMu7Er5MPGZy/0hmHryyScbIAS8YbPrOu1TAqA0AuTcm4tC+eK1X/ziF6OeLoCbmV7/+tc3fr///e+bM888s/k3LudbhdVCEqATN2/hiQLYkNPWW2+92NMBrD3gGmtj7Ya8cdk+Bnd4+gGeJvDjH//YPPDAA820DTfcsIkJ5dbdBgVWQ/vL1p/KNzd/Cd4GZbxWHjE/qhunsCNYdZSBLXfHjjV7F140dbLzemUXi9PL11NQ108oTZ2kWXisbefuFwaG/RrYfFLzcuKmetmNDVcHakKoRkll4NGHCcY/69e185XU0B7ETUlY+4l1p+52ySWXNOtJ7dpUjFkVFcrq5ptvnjwgkAce8YQbr6ZMmdLYbrLJJo2qusYaazR/A1LPOuus5t8WUrHm1G5YP4r5Dz30UPPSxz/+cbPDDjuMimuhAmCNvKC+Ylt55ZUbZXbjjTceZY+bvgC7oacQbLrpps2aXYCq3XLhLja/bX+5/mtBHlt3v+Jp4rq2oyB1tdVWGzlAcqExd557cnWP7GHzl1uHZt6SrqTmQqs0r2Q8tv/8swkLgbXt3Px8iEie8bxBNi+Nz852yepALsSysOh3MwYPIbta0Mre3f/BD37Q4A5/d/PVVDuGx0F94AMfGFFRY/3A8oCjjjrK/O1vf2umAj6hlOJxV9gwDzc6pZRUgMFhhx3WPHMVG+JiXa3fHyiiUGxx1z82gDee+4rlDdhcezyPFZDqb8svv3wDwFiOsM466yw2roE/9rJ8bTs3aU2+qXkaqLP7dRD9ldSBudSaVLdwFhpZOw2c5eTRln/7BvTfUdq62fx6ZReLk4ofg2bN69q4rn0JXErQ1fa4dPws9on9/y/kLAfIUTil+mP5sftHmt+ND34HcqHTVpY7XwutbdmHoESjpL7oRS9aDP7+/Oc/j6ip6BPUSaiuUBz9za0LD/EHNJ5yyimNGaDx/e9//whg2rm+koq79+2d+LDBnf14ZJW9FI/xV73qVc10Wy/+j0df4c59q46++c1vNgcccEBwOcL1118fVVLhFzCNNbP2+bChOkPvBgmC3OPMnR87Hkr8+f5z8pXiD8t4bp7+vFbu7ndPhlpoGwb7GHy5B6RUBwudMUhgL3OzdjkQGnoD5sSTIFMTh4FdKV7JuBRfC6VaSCyxL4XYnPmDj2Bdhrkd0EJhCr40OWjjxpSv3HzgT7pxKqXYYj7UUFyet2tTsZb0E5/4RAN/sfoAqABGF1Ch0gIa7ZMALGRKl/tja1Jd4AOg4le1LKACLrFeFsqoC7OhPqIGPIIKCiwUXetj0qRJzU1iUFRZiIxBaApOa8Bkrn+2rlzIK8kr1Rc2H9ZOytP6KVqT6gKJBGVjfVwDnT7MMtCr8V/iT4Ks0H6UoI6pVxvXtZfi93NcqisErQzslcCo5oSvjZOqx/1wZpVgTa6dbW864O9HFvJi2Wmh0j25MZfntfbafEL1hyA19giqUDzMh3KKO/Sx4fI5nnEa2jAfl92PP/54c8IJJzTABwXVAqr/C07w8bvf/c78+te/btzh7n5chl9ppZVG3Lt39+N13IFvVVz4xw8B/PSnPx355SkAKlRQPH1AghR3f8AXHpMF5dhueEqAv04XY7HjTBMv1j8NnElwJR1vUr5jedytja2zeE3qWIdPpj4GCkMnZeY1VknNUTBDb1gWQmvGkyCSyTMER7F5UryScRae27LT+s2FZAZGe4NMXZRB60ApxObOz4FLBnJZv66dpKSm9hn8hCAVEBiCNdjjkVKARh9QXQXVhSc8cxU3O2GzPw7g3pCF56Qed9xxzfgGG2zQPEcV96wgFh6r9Y1vfGMUoLoKagziQq/D3w9/+EODpwPYDUqq/RGD0P5hYbUNmGTykeBLk5cGnqW4/RzPgVNb+2OPPWaWwh+TJ09ehAfvMlDmNi5mX8uPe9Jl4rZlX+I3F2IRU+ojm1fMTvs6C80sLOXArgSRqROApODVGJfyS42n4E+qS+OX3T+xmO5xkBM3FN+Hk1S93Vh7HciFxFhGpf5y5+fAJdPVGCS58IHftgfYuUqor6Sm8vMhFb8WZSHVjYP3IQDP/ryppKBiLuLirn+sOZ02bVrjDg/6xx38UE1xFz5++cr+4tSee+5p9t9//8bupptualRX1IctpaDaPPEjBXhaAX6hCs9AxSV9wPOsWbOaX7D6zW9+M+IPa2/xfFb3yQC1odTtn7u/2Tgh2Ovg9V+djAGpBpJd22Il1YccH2IkyBqG8RzIZOGrtnKZG1cLqyX2EsSFThSpuiR/0rgEf9K45F8DcRIk58Jl7MuFdFLOnddBqNTZ4R3PhUYGYjVdYSHUhzoJMrX2IX+ay/0haGIv9wP0AI328U+p/gFgAYB40D6WB2A9qb0rPzZv9dVXb/xvtNFGzZzvfve7DVgy2/ve977mhi12Yl4GAAAgAElEQVRABp5/ap8UkJqLJxjg+ap27a0PkQwMpiCUmZ8Lqyz8SrBWy48Up63x2n6LlFT3hDoMsOke8Np8MTcEEDl+Qr5y4TJH2fT7IEEWY5/KQ+Ofgd8cf5LfmuMMlA4KjNaEUObEJdmEFFqmn5LfbjzegRB0+vuhpH9amPRjaedrIZr1r7FjldRYX1klFSrlpz/9aQoAEQuPksId+Ni/uHEJl/xvu+22YBq42x6+obJie+qpp8zXv/51c/XVV1OHw6677moOOuigRjGFkmpvAotN3m677QzAFj/T6sNpaE4bMNkmxObmWxv6BsUfm0exkqqFtGG0H0QllYXaGHyVzpegrkT5DH0glfiToLbNcbdPDGxpobGX9kz+0tlLm6/krxvvfQe0EBjLkIW+FLSGoKKmPdPdEHzgZz5xCR6X4qFg4heY8PzQGGz5dQByccn94osvbubvt99+zX/+BpgFOF5++eViqq6Sao0BnsgRD/bH46awpnWVVVZpHjeFG6/WXXfdUY+cYtRX69sqqRZw8SMFf/nLX8ydd97ZPL0AG35cAOtP8Utam2222SghKAQxDETa+CVQyMSJHb8sfLl5svFS8J4Ttx/+tHkWKakoMKamDiOMMnCkrasUEkPxGGhOxS2ZXwKnsf5KkMjsF99GUirbHpf6pIXXQbUP9T2mzIlnUcKgU1qJJnkmvVRKGWiMVZALv9p5OfZM11nojsGTBFel41J+LNT5vdDOK7Vn4TDWrxrxU3DHxpVgrZYfKU6vxnPjVFFSXcjQQtwg2jMQJ+XNwmnqMrn7RmCVT9afBFFsvDb85EJrzjwpfy0cMvCbyjMFfakTZa5CWWOepp5eQy0DF53N6A5oIU7qX6m/3PkSlLkQ4H/5SdWU4zfkT+NHyifHfwrWUl82SiFPgu1S/7Xns1DMxtXC2rDDqrZe316lpMZUUzRRgrZhH9dApw+XOdCbisf4a2u+BHU5cJsDlxJcMbAoQZ80zsAZkyfjRwvLufaheZr8ciFbAp1UXiGIkfY/G28Y7WL9YKFIW3MuROZCop+ftq4cewkSGQWZjRuDHQnupHEpPgtZof7HILmN11loTMEdc3k9Fw57Pa8UAgdlfiwPtZI67LCpzT8XTkPgzsA8G2+YIDT0QZWC2RxoZeBZ8svAmAQ/EpRKeZZCHhu/FGJrzU/V68OPFp46e64DbUOtBEdSltr5WmjO8d8LaJXyqjEeg8hOSV28MwzMMfAr+cmFXMnvoI5LeamUVAmyhklpzYXIEOSG4EaCYRZGSy/fl86XoKqXymkMdkvgU4I6aVzqTwjCUic4Nl4uJGr9l0JzrFb/8qoE/xLIsOOhuJIS6x9f0t9+LpI9A4lS3mz9OXZa6JNi5PqToCwWVzsvpijG9qtkz4xLUFg6LkG1Blalfsbqbev1Ur/s/FjdEmRp/Lv7odY8bX5t2ef6VSup/knZP+lJcDYI4zlQKeVdGzpZ+BtECI3BZC5kavxJ0ChBmjQu+R8rUMr2odcQKsFaad4SYA3DOAO9NevIhc5c6CudJ0FWyD/TL9YvA605UGnn5PpPQZgEyTHIHYTXWdiL9S8EVzmKqcZ/ClbZenKhsHaepXmolNRhUkolqNRAoHvASH5ZWIVdKIeQfwaqU3FL5ktQxvbR9RPKJzcOM0+KVzLO1tVvuxA8+3DBnIhTkMjMZ/JI7Y+cGKk5Guhl4K8tf7XrliDIr6MkfinE1pjP5K+BzBS0aSE3FypLoVSaPyzQmsqTgWQN9PUSTmvD4qD7i8GsWkmVIG0YxxmIk+pi4ZRVPln4Y/0xMBd6Q7N5lPiXIFGTl5RHzXEGplhlL9bnFNQxJ142fsxXzflMv5iaXBsNFGp9D4s9A89t1FIKj+5JswSKJcgLQWNtyGT8aSBY+hLRxviwQCkD125/WAjVQBwLq6xdKl82/1LFsl/zpbgqJRWNjKmpEsT1e9zPXQOV/kmRgSZGJQ3lVAqdvYBKpn4JBlN55kCrFK+X4wyMsfDH2rn1MfFT8JszvzQ+A8k5ym8bcDbsPmvBZawPpf5rzNfsIxZyNZDJQqsEmyk/Uj7MeCi+1A8WmhiYZCCO8cPUwSqurJ0Gatn8liRYleDUjquVVP9k32/4ZOLXUEpZ+AvlkxM/BdGMv5z5Mb/aeDmQWQKtOfE00Cr5Z6COhU3WLhcKtf5TMKsBAQZCa/iTfGiU1xAshfrn7//cv6V4EnRIteeOl0KjH7e0DgmiSuOx+WnsSmBUgjRpXMpT6mcvoFSC8RS8MfX780vgOARXjD+2jyy85dStgeDSPNz5sX8jHylOUkmNqaZwzMCh25BBsw/VkFsXA3EayGX8pSA09IHIxpfgrRd+SqAwlp9Ul2a8JL9c6NPCpdY+F3pT9TDwrgWnFGRqfS0p9gz81uhFLZiVoCqWq3Yea6+ti4G+XimtoV5JdTP5x/wO8uuxunOhMwaJEnT1ep6Uz6CO27xEJXXQ4LJGPgwESnFyIbcULmPwwcJjan6sLzVelyCwTSW1BCpZ2JPgWKo/BHsMOLD51YLJ2pBY2x/TM//Ls/shXVNpZeCQjaetq8ReC2VSrFJ/NeZLObrjEqS5kNEr2JSUxtLxVH9i/ch5PaY4al8vgWEWVlmYZO3YuAw05ii3jN/U+6DN+a5vP86YWZOaC40SjLJQqIHE0ElSyqMUblPzJYhj8pUgrARCQx9IEpxJ0MiMp/oi1euOM35Yf7l+c+eFIEpzwq8Fx7kxWQiUjofc+DXm5cBujbi+j1QeOfEkRS/mMxdatfFY+1p2Gj+5UCnBbAz+cudpYZKBrxgUal/PhcYUlDL5S7Cngd4UVNbyI+WbO87OE5VUCY58WJBgq43xEATUjiP1QYIAKR8tRGqgmOmPNn/JXoKu2tDKxGNgUYIVZpyNo7Vj7Nn9EjvJSfAvwUjpfI1/H1akuUvqOAO5NXqTC48MDDP5sZAXilfTP5uHf5JO9SEXHnPhsuY8qR8hWNHEj/WRfZ2100BfDqxq/KfgVIK/XsWxeUj5SONLzJpUDWS6B4AGBnPnaSEyJ44WgmvZl8JjCcymoE6CKWmchUHWD+vPP1m17b80Xmp+PyBTo6zG8vOPK+nLg2TPQKSUNwNZuTa14NM9Ofr1aHKToKcUenP8p/Jn/Ul2vRjPheHYPO3rDNzFIEv7eqyfLDSzcCtBWC1orOVHyrdX4zaOqKRKCuAwjDMQKNWRC7nsPC0UauCZqV+CpBJYDH1Q1fYnwXDNcQlKEEtSXKV+l8JhCGoYENBCb8xnbnwpRwnWauUv5THI4wz01sy/FsTm+tHMu/fee81///d/m6lTp5p1113XHHnkkWadddZJtkOCwxAUtwWtN998szn88MPNrFmzzLOf/WzzxS9+0ay00krBcFLeKcjSKJmhLx9uQto8cuy1MMzk5/fnoYceMt/4xjfMgw8+aCZNmmQ++clPmvXXX3+xu9M1sMhAuRYKNfH9PvTrb7dGv17VmlT3xCtBXa/HWRhk8mKgLgQhzGsauNTCHWMfO4lroVFrL0GiBHUl8VJQKUGNNN5L2GTAgs1Xm3evYDQFoUz9nY2+AxrI03g/55xzzNFHH20WLly42LQ111zTvOQlLzG777672XzzzZNf6iRoCUFiTKn95z//af7rv/7LPPHEE2aVVVYxX/3qV80mm2zSxGfjtGHHQu0111xjPv/5zzfmACTkjzpyoDIGMxJ0L1iwwPzqV78yp5xySvJweMMb3mDe9773jdiklEtN/lo/GsUzBY3XX3+9+drXvjZSD2rbbrvtRtXHwDIDnbXgtZafXsBrrC+ikurDBQN5bkFt2LvQwUKXNg8N9OZCLWJIeWnhju2H1m+JvQSJDFz7Nm1BrVSnFu5YaGTttPFDfWOU4FAcH2Y0wNKWPymHFPRKiqPku61xf/9IecZOwrXyS8VPxTjmmGPMaaedlkxj6aWXNu9///vNHnvsYZZZZhkq5Vyoxry77rrL/Od//ucoSN10002DcduAURyPt99+u/nsZz9rZsyYYRAbau7KK68swg4MAKmf+9znGlsLqauuuuqo/KXjoVRBnTNnjjnqqKPM1VdfndxfL37xi82hhx5qJk6cGO1vaICFSjs3BDcxOIu9DvD+5S9/aS644AKDY/K9732v2X777Ueld99995lvfvObjQqfUlI1+bgB2LoZyE35TUG+NK/WuFuDVM8oJXW11VYbyUGCp0Efj8FGTt79gNCUchh6Y7P2ORAbq1/zugR/EqT1S0mV8g5BYOqTW6oz5C8XKpkzfgjimHluX2IQo/ETs+2U1RpdHO2jbei1/r/97W+b008/XSwAEAOF6gUveMFisJVS2GKOU3ApKalisoGHj2vzANxZ0Nxggw0aNdQHzRgMxJTUVN650BqDQBZSh0lJnTt3rsHx+ve//70p+13vepfZddddm3/nwmOsfxKU5c7LzVPKp9/ji0FqDsS5b5B+zHdP4iyESXmiphAYMfNCczUQ2WsILYknQZwEZSXwKcFgm+NS3SGIY06AUr98H23bl8bTwCfTn1KbEmXVhzv3ZOIex/6XitjfDCzG8i3tg2Z+rnLpKqkve9nLGjBbdtllDSDnT3/6kzn22GNHlgIcdNBB5m1vexuVFqtw+vsH8xglVVuvBIF+HlddddUoSAWgA1KZugZRSd1ll10M9l9sY+EpBmfa11NKYUxJ9SF1//33N6jL3dg6cu3aVDhjdafq6yecurFVa1J9+EoBmwRz0nguJEp+Q+O5SikLsYz/GPSwcJuaXxJfgjEJknLyTymHufGkOliolOKzfrR2vbKvDaW9VkI1EEoR0QAa5UBvzTJYiAOkWiV12223HYFU5IIbfwCtN9xwQ5Pam970JvOxj31sZG3lmWeeab7zne80ELvTTjuZj3/842b8+PEjZfzv//6v+c1vftOM77nnng0kuSe2Rx991Jx44onmvPPOa2LhJql99923ubyOG6dwqR2X2KFiupf7cUI89dRTzeTJkw1ulAltG2+88chaUIwj7hVXXNGA96233moAPCussILZZpttGkVuvfXWa9zghpvDDjvMPPLII0G/sPuf//kfg/W6MQXZV1Jx4xTUvz/84Q9mypQpzaX1l770pU3ctddeu4mDy9Swe/jhh5uav/CFLzTrgN1+3Xnnnc3r6AsU7c985jNNDaHtqaeeam4gspf7LaSmIOv88883P/7xj5v9hXWc2F92f2Ie9hVqwDiOhQMOOKDJD/sOyyFuu+028/KXv9x85CMfaf590kknmX/84x9NeqjlP/7jP5obyUJfFtF37FP0DmuR0SPMgdK79dZbm9/97nfNuGZba621mrXNuOzv1g3/OOYuv/zyZj+jnuWXX745xnbbbTfzwhe+cFQY1Id12+g/1mhj6Qv+jfcNjiVsmLvXXnsttna7BkT2G17dGmL1ZK1JdT8k/ZN2KSSG/DGQlRM3dFAyfnLyiUFSDHpYuCudL8EbmwcLUW34K4Xakvls3Vq7ftin+hD7AG8bQtv2rzkxjRXbEGT6fS6p1fp3L/f7kDpz5swG2OyJGID65je/eSQsIOQHP/hB8zfmYg0nVFi7AWAtAFvAtWM4yeMOeECZv2244YYNfM6bN2+xG6fuvvvuBpxD81w/Fm5xw9Xs2bPNt771LfOXv/wl2DKA3qc+9ammBiw1APwBBEMb/ALI4Nfd3P3lQirsn/WsZ5k77rhjMXerr7560wMADk7yAFD0BRuADsBuN/j/4x//2NwMhQ1rST/96U+P9NuHB/9yv6+khmD1jDPOMD//+c8b/4B3f63qT37yE4Mb7bDtvPPO5gMf+EDzb+SOOh544AHz3Oc+twH4v/71r4vdjAfwxBcZ5G7zxf/xZQOKPb44+BsgGfvj0ksvNYBozYYnKuD4xfFktxtvvNF8//vfNzi2YxvWue63334NKCM/QO1XvvKV5gvGFltsYdZYY43mC49/s+GECRPMhz70IfOiF71I/K37GvDqH3+hetg4rJ17PLrxhnZNKopglUy34FpKKgtbLESy/mwtrD0bX+vXtZcgL3SAp/KX/PVzXOqTX2usTrZ/IX+lMKn5MA5BomZ+rfxzY44FZZWBypqQGet1Ko/QnJiSCmBwL/dD5fz617/eAJfdTj75ZBpS3/jGNzYqLDbAJ1S+iy++WDxkXCUVN84AfC0oYXnCjjvuaJ588skmV6iRdrNKKuYfd9xx5oQTTkjGguoGhRQ35AC2YwotgAeQikv/jJIqFfiKV7zCHHLIIY1iiTxRBzYopYDx5ZZbrvkb0In+W2UUd60D/GNbSkkNzcFxA2U8BqkYB6See+65zXQLqRbiLKRK9UKlBPzauqC4QimHWhnboIbiixK+FGk2F1KR5/3339/0EEAlbe94xzuaqwPYXEiV5j3vec9rlGRbnxb+rH/tvH7bD+Wa1BwlU1JI7Q6U7DRwGDroJP+xPFL5Mf3Q+i2xlyCS6YsbX/LX5rjUB7+WfkNp7EuJ9AFYC0Zz48fy80/WnbIq7cnFxxnI1XuNzwgpqTFrqIa4236zzTYbMcF8DaS6SirABOABuMSGS6yALqiwl1xyifne9743Ai3uI6ig2EHxBIziUjCgEuPYbrrppgYuAWf//u//3lxKxwZbqGlYWoANN9rgrnCop/fcc08DSPg/tgMPPNC85S1vaf5d68Yp+AIAQ0HccsstzfTp0xvQtrAJiD7iiCMMoBp9AZiiBqhyuPxvb1SDwovHWtklEF/60pdGqbmSkhratwBy+ERe2GooqfADv/hSsvfeezeKIu7Iv+iii5oY2F+Iiace4EvHz372M3PhhRc2Y7gp/MMf/nBTM1RKLDMBtGNZAY7B1I1Ttj7sS3yJgFLqQyqWDKBGbBiDX6i6yPeWW25p8oRaig37A8faiiuuuBikwh6Q/ta3vrWpD0tarEqP/QmFG1/q3K0UIq2vUj8157u+6F+cQiHuCViCLe247z/0N2PDxGWgTvJjd2wv7Jh8Y/kMwusSRIY+5CTYYWAw5FfqhzvOKJZSnm350/r1e1EKpaXzY/uG7Wdq39Yc00AyA4MxyK6Zc64vrVIqxXGV1JgtLnvihIxLoFYhgm0IUmFr+wcYs1DgKqlYAvDd7363CQdlFo9KwrpBOw83LQFAAWuukooTIQDAhVT7WCisfbSQChC1a2ex9hCPJMIGsP3yl788ArZ4DaoseoDtNa95zYiq6d/8xN44hf1z7bXXjjwnFfkBKF3Atw/7R33Y8AXgVa96VbMsAYCFZ31iw01qFrZRB+AdG8AKAOUurbD7zoIDlFd3TWps3wLYsW8wD/vqF7/4RWNqL/cDlu3mK6lYm4kNSqOrpL7zne9sVF77+Y8lGug7wBGKMdYbQ3HElw68DoUTG74k2EdKhWAKkIp95d7d7984hR+CCEEq4B6v21hYSoEc3TjYL+jZ008/3fQWxxr2m6+kvv3tb28g1daHmDiG8aUL9UEZx7KA0FYTEl3/tf3G/MVeF9ek+icN5m+3QAniJH/WF+NHE1fjl4HEQVNYU/VpoFGCBrZuNx9NfP/N2As4jX3o4nWpH7G+x3yy/tj+hfrFwHat/FLxfQhK9Tl3LKW0xuKX9Cc3T808Pz8Ghv3jRRNPsg3FD81hINXOw00xUEChQsK/RkkFCB188MHNPKxjtQ+Zh0+sOXSf0wnVEODm3zgFeABwYg0jNvdyPy7n20v0UC0tvPzwhz8cueEGN+BgTS2UMHuyxVpRKGHYcDMTVFcAiqukQvWzkOr30O2zHZMeQYUTOuJYYMLaTnvpHutOcdkfGwAJ8Id+o26sy8QGOLT2PjTYHPzL/aF9r1FSEYe93A8IxbpMuwHysN4Wa1axYX9jHKqnhVd8+cE8fJFwN7c+5hFUMUjF61hXClDG/sVx7F8ZmDZtWqOs2/XOWJbwb//2b4tBKiAUr2NDfjhOMc+qsPiVK//mq15BZOj4jPXT5u/+39pq8x2aNakoMAQopfDqfpi7DZf8svNq2DGQHIszCK9LUCqNhz4EJbgrHZf65o4zkCPl49cowXgoPpNHKE7OPG39oX0o7ddeQC2b11i2Y6FT2wN/TSrUSAADLrfipI0bdewaUEANLkdD9cOWq6SGFFb3pGifkxq6ux+XgHG52KqQfr0AVyhguFsbGxRbrLVkNkAq4AUQk1JSU75Qh6ukAnABR/YZqxgHtLmQCui0N6RBJUaPsSwAKiZqxY06eA37wyqzuBztw4d7RcFXUgHtUCpjG/KqpaTmQCouv+PY22ijjZoUQ5BUoqTapR12GQD2M9YXu3GwX6C2WthMQaoLoSlI1cJe7EtHqZ+25w/FmlQG0iSoZBU/yU8N6IydnN3X2XwlmArVkwuFTN5MPlJ8aTz1QS7BHTMuxWegjoVS1i4XCkPKInNSrQXBKSjuBYRqlNVYPsz+1vTUt/X9x/4OwaQLDyU5SHAk9TE0P/UIKthD9YPyhV9gwobLpLhEjE2rpNobp1xI1Sip8+fPby734tI31nlCYYRChg0wCLUWMOaqsrhEbpccSL3H444++MEPNr+qJSmp7n72/UpKKgAUPbXKoquk4qYyPO7osssua9ziV75w6Rg3/GCzd/W7yypCdcVunLK2IRhKrUmFfZtKKiAVcBuCb5vzsCipUFpDP3rh7qdSaIztx1K/ufNbe04qCm1D+ZQgkoUyyY8m/xyIjsFcDFraglYGKkMfVKl8JMjT+GPyk+IxkFEKryGoS524BhVOS6E21Aem/9JJPjaegif3w1bav7nxB2FeCl5j/amZdyg+/LuPiQo9RgrKE4DKPoZqn332aW5ygj9AKi6nY8PlT9zoY5/bCaDE+j57ad6uScU8XOq38/DcUSiN7lMDAGh4DcDmPkoKahgUSJwQ3XWn/snf/VKAWHj2JzYowFjLCYUyBZmwxbpHqJdQlPEsUyhsbo7+vnFP7oBUXKbHhjm4pL3OOuuMTIEajF6hPmxQSwGfdsPjm+zvz0NZRA/ss2pjd/X7cCEpqaH6XSX1+c9/fqMqW0UaNzkB+P/85z83aWJNZmxNqqukIg4UStTrXu7HzVpQhrFe115eh9KL57OGNvgBpEIZR3+x4cYsrJV2Nxwj9rK+e+MUnoeK120s3L2PGtzPH/iFf+xz3OCFJSe4AQpKqX0EFewBoZKSKkGqG9c/fmv+XSOOe2zFIFZck2oTiUGdf7KV/pb81RqHn1xIrg2doTcGA8mxGjSvp6A3VqcEfUw97n6s6S92fPg5SVDCjDNwhbVq+ADGh737/EP/b3ww4QPVxpXs3XE8pPp1r3td8ANWC7uhPjF1BoMr1ujG5qfy8eGH9dHZ6TrQlkIbu9xv4QJrPXGHtX0mJMANNxhhA7AAwLBhKQAUQVy2BkTirm17RzfG3RunAFwAXwtpuLsfc3HTCe7ux3Ms7SOJ3BunoG4CgGw8PI8TIIJnc2IuABnKLNYa2vcwYuEyMmJBfcQd3TvssEMzz9aIG7XwkHo8vN6upcSvXtnnpQJqAbd4XBQ+H3DHN9TW2OYqqbABiOOxRAAXrEMFgNonCqAG3N3v3g0OoEKf8YB7d7OX+nGne0gJha19PQSp/o8puL4xD18O8MXC9hc3bWHfAECw7MOuicU4C6mwja1JBXTi+bVYHoHNvbsfUIwbro4//vgGRC0U4hFZ9nmpAF2o89gXWK9slfXQjVMYx1roK6+8ciQWjjkcOzh28SXMvbsfxwGeNIBjxr9xykKq/VzXXO63Pc9VLAd1/sCsSUWDcqHSfUPUUlJZ5bINOwaSbc1s/F7a50JpzjypLs04A2t+v7HGCApEmxtUB6gATH5+HrkQ26aimlMH29+UsjpWoDcFlf1UTv195Cqp0v57znOe00Cp/XlQrJ+E2mQf75Sa7yqpAFDcSGPVwdQ8V0mFEpf6NSjr59WvfnXzyCeogPb5ovh1IWlDbbirHRsUN8Tyn5eK2gFB7gPiXTjEv10lVYqJG6CwfAKgZDcAGpRmLGtwt9Bd/TFFOEdJRX+xX7AcQdpYSE0pqYiB/WJ/tSwWE5+t9jFZeFbq73//+8VMX//615v3vOc9DfyHlFTkAXUcsQCsqQ1fSgC/uDqAebWUVFfht/FLYbWWn9I8BmJNKgNlkvIojcdgpdY81n+pXWx+yq8G/iSoyYFiTXy3jpx5Un9Y/6wfXFbC7zzbDZfe7OJ4vFbjbyg0MSVVW4//ASrtb+mEUgtmY3FS0Cnl1o2HO8BAbo3esXf3Q70DtLlrBu1zLnFHur9B1cL7Ac+PxEneVVJhC/USsBd6iDseog6VDaqqq6SiJ/hpTPvTnan6ASz2OZ2AaKiVdslCaB4UMzz2Co9GwobafvrTn5rTTjttlHkMUl1YcG+c2n333ZtncOIZqP6Gqy8AMKip7ny8n/AYKlwKt2ozxnF5HX0MwY47H//OUVJRM37K1q8Z/gD8WC4BqMQSEBZSMTempGIMy0KgluLmNv8XnDAOeMdxZ5VUrEHGnfT+A/ktpMbu7rf79Oyzz25+3hW1hjYAKh6hhasF9jwaUlLZu/slxdvfb7X+ruWHhdcxuSa1BvTaHdELiGXyTeWjgTkJSlglOpYP87qUrzSeOoGUXsaX+uPX1ysl1YdUNk+/V7nz3LprKqH9hlD/pKxRYhnYq+UvdczXHmPqYmLiF4TweKMQIADIAKW4hI/1qu4zM61vQAYuv2JZAC5PA/Zwhz2+FFrAgBq55557jvyMpp0L5e5HP/pRA2RQtwDC+DlQXFbHTTpQzXBnu1Uu8RxR3ED0t7/9rbksD8DDEh3sP1ySxjM+rfoIRRRLA+xzXQG9+IWrs846q7mMjL/HjRvX3HCFu/oBxrjkbj+b0F/YoC70CP4B3rgxy/5kZgwWUQ/WmcIHbsR67Wtf26h/ADHUgJ9DhR9cxg496xT9AdgDUu0Na/5d/TEF1fYWcIveYk0w9l4srFAAACAASURBVANg2T5zFTYxeML+xDIN9B77DfsTvcQPJKBeqM1QmaEAYx/DD2rCEgY8ZxT22C9Y02o3QC2+JKDvgF1Ap/scUfiAqg44Bsyj77DD8YCb2bbaaqtRV3Bh89vf/rb5CVnAJp6xiy8lAFnkjGNk6tSpDfxjmYa7lAKxoLbiOIGyapd/YakB6sR+gT8X8vBFCgosvuTgPfCJT3yiWSZgNzwfFc9JBSDjeMO4+3irUL/7Ba+x44aF0Zidek2qf5KLnfQkuKs9jp0VAhQmDgOJrILYhh2TnwQRqbxq+GfgNAcuJahqe1yqy0JqDcU0psDmXO6X+hLbF7WV0dw8GAiy73kGqqQvL2y8QbRj6m8z71D8nHgSHEk+c+djHkDPPmweAIrL+u4G1RZqKDbccATFzf4ilZ+XNo8YVLgwk6pdiueP4288L9X+FKh7V38oTm5+KVhiFFu3/hr2LERJfZegKza/BB5D9dfKQ/LT7/G+rUktgUr3jSRBaAwyas1j/afstJDo1x+ar40nwRgL35IfaVyCmn6Pu/mj7/h23Ys1qbVunJL6J4FAbeWztj8pf+24f3KorYymTr7aXGvZ14LOEGSU1CvBWKx+qR6oa1hrCBUVG6Dtox/9aPMoKuSLZ6tCzbI3JOFyLZ5ziRuqsLF5aexqQqnvC2olnhBgb57y7+qX8qwFnwwMMnAmwSwLhym41Obh9pyNn2tXa54Eoyx8S3604z1Zk+pCVK+UVxYeWfjKtWPr1UJl28qo1n8N+Ax9MEtQVTou5e1Dqd8X3C2LNaN2a0NRxaWv7sYpDsE0EOmf3LgIvbfyv4SGoMuv2z9ua2YtQZ82Vqm/3Pl2Hi5D4/FA9ocFUvnjkizuzMcSBQaKS2BTgrjccaz9xCV0LMPAMgM8wsn/NSYGsqT4LDwxkDlWlFQGdtm+SbDXS6jMqUvK344XrUlFEyRFsu3xEhgNgZiULxuvJnS6HxgMlDH2bUBoLmSmPshL8kwpzKVwaufjEr19pp9bBx6abe/mxc1VWPuGmx6OPfbY5nIhToxY+4RHk2DD69hc4LX+cJdz7Bl/fu+k4yPW6xDcaWHDfh740JDjR5Mns59r5jBsvjRQW1JbLiz6MUv9SEpgKB7UUqiLqacJYJ2pVR3dnz+VehaDDgnOUn0JxZTqxjg+d/BoJvvIJzy6CssbsE6TmZ8bVzMvlkfN12P5MK+n8mDn59ixcSX4c487Nw9pXr/G1WtSYyd3Ce5qj5fkETqpSfmx8Urt2pof88u8noIAVmF24+T4k/LUjEvxGeixdYfWpAJQobjgkqGF1RtvvLF5fMxee+3VPDcRd4zihAEohQ1uIsENAPa5fq4iizWpg3y5XzpJp8ZTymeJ31pzfYVAo9Sm4NB/P9TKt4afUkiM5VDLrwRTudALxQZqKm6CwjNH8f7Ehgfu44Yr3P3u3iijhcwYHKTy1cBdyI//Gm7mwY1XeFYrbkTCI6rcB8+noIWtN6UExhQ3jVIq9ZFVIllY08Zj4+falcBqm4on208t7EbXpCJgCtxyVUgJBnPGc6CThas27Jh8U7AqQZb7QRNT1rSvSxDYluIZ8yvloxmX+pkajympNv673/3u5o5d3JULULWQaqETJ0T7mlVV/RNLL5RUH5qkvkswVEuZzYnj7y/mS4cUZ5DHY/UykFyjrlrwyUIQA8GaunKgl/HP+o3BirYfUjxmPAeKmfxjfrWvayCXhbkcCGVgj4W22nYSBLLxJD8lkJ36MuT7Da5JdT/0fJjR/p2CLR+mSv7OjcPOY+1S8Bd6Q4agvARiJThjoZuFljb8SdCYOkHE+q+ph4EaGweX8lNrUrHWDY8vwSNicPPFr3/96+ZXYqDS4PEz+IWaCy+8sBnDFlrTijWptZTUUB+Yev2etwWhg66sMnAybDYpmE0pXGydpRBbcz6TswRzvg/WXmOXylPyI40zUJajbOb6lfJlYYiJz0BxaTx2PgvRGn8p+GsLTrUwq7UfujWpGlgMnVil11joqm2XqmusQGspfMYgn4EsSRmU4DYGuSkl1aqoeGajv9Z06623bm7AwPPv8LzG0DpVGxNKqoVUNs9BhdF+Q2gqPgNrof77x1/u35r4/v5l4CvXphQSY3ElOJHyzZ2vnZdjXwKZLkwwXxJiECNBW+m41BcWrkLQz8CklD8bPwWLg6yY1oLOWn608MnaD82a1Fw4ZZXNXOhk/Q8ThMZgMAcSS5YBpD7oGeiU5rNwm7Kzj6DyFVD89B0eVG4B1R+Hogo11V7ux1o4e6MVgNa178Xl/lrKaNsQqoFMCXLG6jgDuzVrT8XLiVMKxRI8haDIP65qQKYEUTkw2k9olfrKQmG/oVTaLyF46hWsMnFy82P3DwuPvYJb+jmpSCh0ado94ELgoJ3D2DPKouRHA71MPNZfzK6fEKupz94VGvsQL4VHyS+eUaiBaKnfvi8mf7dfISU1paAiHn6pBHfr42cjcenfX6fqq64lSmqoPgbOU/uhZH4qn5p+WTjyTwoaCGZgsJY/tp6adrXhMwRlDHSVQiULRbHeSUplm7DJ9EfKr63x2tCqVTS1sJmCqhgcMtCY49c91nLhsQQSmbpKYbUkP7c/1deksrAmQaQ0nhunjXkayAvVVTJfgjBWIWb94FFKuEvdbm08FzT2y0sHHXSQ2XXXXZvQWphMQVfqxB5Tyu0cPCcVUOr2Aw8Gx+V7d7OPoQJk4+fxcIc/bpRC/6w9lFX8fB9+Js/1h58cbPsRVO7+rwGLtZRZCbo0ECj5GtZxBpbbrK1U+fRzk+AnVkuv5rFxem0nxevFeGjf5EIyC28xGKr1egqemXpL65BgMRcGc+dJ+dQeH8g1qQy0MRCbo+yyEFtql5rP1M9Cpf8myoFWN59PfvKT5r777mvznBf1feCBB5rddttt5Hl+IUMJKqVxqa9+TFzuDz0ntWaDXCU15petK3Q8lEBpChJr9IDxX5J/jRwH3UevIXYsQCuzTyXocyGAUUQlqNKMp+JJeTPjqf7kQJmULwODUn/YvEqhlIW/2nZs3lqIZPPU+mXtB2ZNKhqRA5W5yiQLa7n+hwlCY7AXet1Cai8VVOSBeG95y1tGlFS3vylIYeEt185e7m+zHzUu95cqm6XzGbjuB2z6J0eNMsvAXy1/DDS1ZdMmdGrgLQR9pfOZnknQ5vtglEMmbzYuEy8HKiXok8ZT0DRIUMrU4faPhUEW7lJ2oT4xcJc7j/kywMT3+1Xy90AqqW5BMXiQlNRcCE3BJQNzbNxhgtixpKTG+u7vWxZaB0VJZaE9VWcNSGT7xsBB7P0Wg8Ncn2N9HgPTNXtQC2pZSAtBov/lgKlPG4+1b8NOgk4JAqVxyX/OeErJzMmHVUZrQigDfzXgNAcW2bgSZNbyI8VhxwdGSWVUVDSv33DKQvMwQSgD39YG6ycHYU1qCLZSH5yxLw85flyYC61Jja2pRawcxRVrUv3npObCYO68XAiW4CClNEpzezHeltLq97MXtbAxakFmLF6p/9z5LCyGoJfpHeu/DbscaJTgrXR8WKBUqjMEU72A1VxY7PU8FjZz8xoIJTWk4OTAKAO6Ib9M/BR0MpBXqrDG4vf69X6vSXVvnGKUPwlOJWiTxnuppDL1hqC7dF7O/BDU+nDBnPhLbVIQLCmM7oeqdByV5On3N/Z3Kt9eQm8uJA47tLJw6R83MViT4CjHj6RIlo6H9qHUl9z621JKpb6XxmXnx/omQR8Le6ydFE9Tj3t8aP3G7AdGSWUhMBcyGYBFDrn+2fy1UJmj3Kaggq0vlmc/16TuvvvuzY1TqU2CCQk6pf3jxwak/uAHPzCrr766mT59+siw/zce2P/oo4+OjMf+tvlh3PrbaaedqF+cyoFJth+xnrethGogswQUx/JcCcYliND2pk2I1eQiwVMKmrVxGHs2H2l/1PSTyjsFJxLs5vqNQbAGjlPwV6KAauG2DQhl8g/BXu48Zn/UgtFYfwdCSXUbwUKZpLSy0MjGY/2V2kmQ1G9FNqak2meD4lsPHlN17bXXNqUcffTRIw+pnz17dvNsUFwix68trbnmmsa+hp8IdX+F6ZBDDlns/YG7+62SKvXJHZegnYE7CX7ZeFo7vwlaqNTap+IxfZJO1m1DbUl8BuZC/fT7Evtb6z9l7x9HUt0l40zetfzn+GGhzT0J+schE5eNw9pJ0BPKVwNrvq2UFwPHOfFL/DKQJPWRVQJr+WHjtQGxTL+0UBnri9ZPrv1AKamM2lkTTkM7lFUaWVhk7VJwG4KDFFxLUObWLUGMn39oTeqhhx46AqJQ/4444ogGUvHQ+je84Q3N79Zfd9115uCDDzb4VoR/47mfxx57rHn7299u7r77bgMoxd/jxo0z73jHO0ZSdNdwDuIjqKT+5UIp67cmxPowwpy4S+NrY3TKqtyxtqEylgED1XL2ZuQRcxJUafLQxq1pz9ZRy07y04vxVP9YiGOgMaYQal9n4I7Jx/WjgVBG6cyFxV7Py4XRWJ59UVJj0OXDU+rvFNTVmMf6L7WLza/1ugQ7WogGTPrPSQVczps3r/n1JCijVknF62uttVajnkIptX/ffvvtZosttmj+3meffZrfr8dlc/srTLANbSElVeqTFhKZfqW+BJRCmxS/1H+oH5p6asWPncQ6CGXwqMyGUXrLIoyeHYJXjf+a85m42ngS9PkxGWUxBC0hP6xdqm4mnxjEpeKnYDR3XiwPTX41IZnJh43Xtp0Gmt26JOiMwaU0jx3vmZLKwpyklLKX51n4GiblNPSGYPvBwprUt9iaVMDm/vvvPwKpWFMJqMQGaAWEQoUFtJ588snNZXus2wTUXnTRRWaHHXYwJ554YvMrTNhCd8FjTeqg3TiVC239gFHmBJ1bD+s7BaGsjxI7DQRLiqT74ey+bxgILM3Dfz+X9ESaK/VBghyNf8lWAyOSrxy4ZKHQ37+lkKiNm9MnqR/MeG5czTxtHrXsWYhMQRujmLJxakFnLmTmzmPh1Prvi5LqHpAsZEnwqoFgRsll/ZXaxeYP6ushJRW57rzzzs3lfKuk4jWsO8UWU1bdeZdffrnZcsstF1un6h4rkpLKKIIxCPdP+oyddBLEeNswqvXv51xzvg8zTH8kGwZqmf0uxRnL4ww016xfq0RKsUv9aSFagho/X9a+13aaeBpIdOEkVxHNnRfLU5M/C4ExCNO+zsbLhU4WFlk7CSJr+ZHi2PGeKamSQsfCXq4fCwyhk7T7GgvNbL5a2MyJr4Xu1Eld6m/sOakWUufMmTOyJhWX8ydNmmS+9a1vjVzud//GjVKf/exnmzWp9nL/n/70p0YtxRIAALG/JjXnxqnUSZCFtFK7mbPnmWkzZpvpM+eYx2Y+ZR57co55YtZcM2P2PDNj9lwz86l55u6pj5un5y808xcsbP7/9IIF////hebK7767KYPNIwTdOTDHQKIEGaHxkN8cP6Vz/JNlqcLZ1vzSOkvml0JiCuoYhTCWOwthpfG19WvzkiCa9VfqR4rD+NdApBb2JDhOQZ4GillY1ObP+mXtcmExdx6bFwufbB49UVIZiGKU0hBASfNyoM+H1thJNseun9Aa2w8aaGWVVNw4hTv7oY7+9re/NQ888ECjtOLO/gMOOKBpA8Y33HDDRmndcccdR26msutU/Tv8rZIq5cvAmKSUSvvJh8AFi542j8x6wExr/ptizrt8jnnkkTXM1MdmmYcem9WAZ8n29x++j5quhVjfaen8lD9mv1BFJow0kFgaq1/zQ9Ak1d1mrlqIk3KRYImZL9m449p4OfZMPqxfBhYlKGt7PAarUlwN5PYCSkP5xvrPvq6xY+Jr/DH9LYVMFj7ZOK0pqUg0Fyp9+MuBXE18xn8MWiTlMXTSzqlPgqbSPHzoivmzkOoqnFBMN9poo1GlYp3pF7/4xebmKDs2bdq0kUv/hx9+uNl2221HbqoCpAJC7WOpjjvuuGaNqt0Qz12TyuYr9U3aP6HxGXOmmykz72r+e2jmPWbqk/eYabMeHGW6zJPbm1MvWI45N1E2MUjNhcpaSmZufKpoTzn2YYj10dmN7gADuTV7Vgqx/ZqvgUb//ZTqX45fyd8gjkt1snDl16adV2qvraNGPLfmFIzXgs4cGGbrZGE0Brc9UVJzoExSSFloZJVUFvJYfxIctRkvpViF+qqxjympNU9qMV/9UlLve/w2c98Tt5n7n7jd3D/jdvP4U4+I5U54+oXmpDM3FO0Yg5WXn2guOfqdjOmITSmEls4PfYnoB2RKCmNq3P3QZJV31U76f2P//Rf7OwWXfr9z8mDnlEJjCDo0kNfmfKYHErSwUOUfX7GTfo6dBK2SoimNS/5j8JTjNwVDMbjSxElBIANvMbiKvc7CHTuf9ZdrJ0Fmbp6SXzvempKqgTAfYlN/a+A09EapBb9aCE3BbQgS2f5p82DsU9D61a9+1VxzzTUjrc35Lfrc37aXbpxKfXCyih/sAKV3P/4Pc/djN5m7H7vZPL1gLnPuGmWzzKJVzamnvlI9LzQhBalsXbFEas5vA0I1kFml2WPQSQpuUyfz3FYMMsQyNeVAqKaPNWGUicvEy4FOBs40sCj5k8ZZCNP6kY4HCbZy4sUg332drTc3v7bmSX798SpKKgNZEhyyUCb5YSGWtWtLOU3Vy/TTzb+GPQOvsOm3krrLLruMev9KCpcEYRifOfdxc+f068wdj15n/jn9ejNr3gzmXCba/OX8t5onZs0T7SQDQOrF33jmBw6keiRfNeenvsxIeTDQ3Ab05uY1luf1CmJrwWuuHwk2YvtYgjx/HmvP5iP5q+knB1al+Ez+MShrUymNwWOsntTrDFSm4jHz2fj9hlcJQtk+WD/VlFQN9Lk7JASdDHSVQG1N/2zdLAT6BytbZ4n/FGz48UNrUhG7F4qqXZMq5cvA06Ozp5hbp11lbp12tbnnsZtbYZDbr9nX3HbfzGLfpZf7NQmklEuNH/d4jEFQjj/tHI0SG4Ni5njS5uXa+/5jf6dg0u93ST7S3FxITEGgv5+kHDRQI/mSICsEoYyCGTsZM31I5cxAn6Rgtj2ek78WDqX+srBWyw8LkSlIi0F56PNCgkE2H8lPKl8/r9TfuX6qKKluYqzyKCmiLJz1AnIZqI1BItuP0End72vojV/Lfyx//3VAKr7Z9GPbb7/9TEhJZaEVYPqPh/9mbn7kCvPgjDtbL+HRO/c1l99YB1Ktkho6TjQQFYK2nEbU8uPHZqAyJ99uTrwDtaEzBXUauCuFQ/ekmAPBbcFrjt8c6AvVH/Ij5VNjPCd/LWRq4U9rz0KfFnq1dUpQyfrLtWsrfsxvVSU1BJZaGC2B0xjEsbCXY5eCUyYfFg5DJ/Na/iXI08Rh6pHi1Rx/6uknzQ1TLzU3Tb3M3PN4O4pp7AN43tQ9zHmX69ez+v5ylNQQzOaAWunyAA2E5uSnncNAcEqxDPWjhhKqzcvfv9o+aOyZfmj81YbYUsiWlMlQvky9EtyxEJljJ0HhoCqpuRAdmzcIr7MwmIJmpg42jgSZbB698pOlpDLKohZOWdjLVU7hn4Vopr5UviXzGcjTQCML/SzUxPwxeUvwmfpgZeK6/m9/9Fpz/UN/NjdO/StzPmnFZumZO5rTLpxQ7Ntdkxpzhv584Ld3m+XGL/3MfxPw/6XMsvbv8Us3/14Wr437/3+Pe2Z8hYlLm0krTTDLT1iq6ppXHx6KGxFwoIG7NuIPgk8GInOURLa2VHzWh2tXAzpz6mWhcligla1HgvTccSk+C1Vsv7X+2rKP1c3GY+1yYZKdx9pJsCqNS3FoJVUDee5BxcAqA3WSn1JoZGEu5/J6CVRKShabNwORsTwluJTG2/AbqufJeY+bv0+5yPx9ysUGl/b7vU2Yt5U56ax1i9Ngb5wCpJZsK0xY2jxr5fHmWSuON5NWGmeetdL4kb8BsvYzIAYlJbHd/dmm/xo5jjUfDOSW1DwoECtBU6xG7TwJ6tyTMrP8QfLH5ifZ1RgP9ZDxmzq+SqEtBkH9er20nhD0hY4jNo4Ekf32k6Wk+hBaAzJZ2MpVUjX+mXpKobgEGkugV4orjZdAswSzueP3P3GbuXrKhea6KReXnEurzx23aJI55dQXF/tllFQEOfD4e4pjxRyEAHbdVSeYDVYLK8UhhbO15BzHOcpq6rjrRc5SDD8/BipzlEQpDwbiGOiS4oTqk+a44xIUMXUw8dg4rJ0ETTlwW3JZX8pHqis2zsyrCbssZDH1xvJijj82j1Tf2Ph+PjnzYv3QQq2m7lDetJJaomS6gdvyE4MrDZyGdmQuFMfy0b5eAoVMPUw+ufAI38xl+tQJITUfN0Bd9cB55q7HbmTOKX2xmXz27mb23PlFsUOQGoKxUiU1J8mVJi5jnrv2sub56yxvnv2sZc2klcfnuFlsDgObVQItgU4YyK3ZllLo1MKZn3tp/NhJNhWH6Z8EaxI0afsi1SHlw4zHYEiC5VS/WMiR+jUofkrzYOfn2tWaV8tPUEl1oYS9vC3BZy4s5s6LAVJt6GT7w8BgLajU+pEgVOOPqVOKJ41f8+CF5soHzm1+jnTQt5uv2Mf8c8qTRWkCUi866j8aH6kvLW0qqWwBa6043jxv7WXNFs9a1my21rJmrRXHJaemYJSN2aadf3Jl4DkFRTF/bdag9d02xJZCoxbOakGrBGmhvBhlOcdvDtRJENfv8RTU5EAuC0lS3aV+ejWfVWDZfHy7WvMkv/54VEnVQJ77hmFgNQQh0rwY/ORCpwZ+mXwZOGNgT6ucau2ZPCVIjNWRM0/Kxx0HmP7tvjPN9Kemas+7fbN/+LZ9zZU3lz2GahAu9+c2cMPVJ5ot1ppoNl/rGWhdfYU0tObGcY8TBrLc93/quC3Np8Z8Pz+2PhZ+SnOsBZ25kNdrCM2FZHZ/1LLT+GkDeqX4gwClIfjV5sXCWwyGa8/XwCpTvwSVbF2Sn1je1JpU90OSVQ4Z6AyBojQvN34KcksglM1HgjEWmtvwkwOXuXAs5R8axyX9y+47wzw+5+HS82nP58+Zsqe54Io5RXGHSUmVCt10zYnmRestb7Zaf3mDNa0apVLy3Y3ndYCB3jzPo2el4mj8l0KxBE+l0JvjX4LE2oqsFK+NcakvWliLwdGgvc5CIwt72vokOCyNK/lnxlOwTK9JTUGee0C3BZksxLVhVwKxEpSxSrAWsrVxXfscaGXiaf1e99Al5q/3nmqmzX5Qcw4bKNulntjZnH5RmXo4zEpqamds+f+wutUGK5iVl12mlf2We3m+l0qr/76I/c1AHgMzpY0uhcRY/Fp+JRgqhVD3pM70OycfCRJrxo3BoQRD0rhUdwpKe3V5n1ESpf2thWsJ2pi+uscHGz/XLpQv07fcOv15iympNWE09EZjINaHXgYSNXDK+GP7wMAZU0/Iz6xZs8TnVrJ1p/JcYYUViuJI8CmN+8cJnnH6l3tPNg/MuKP0fNr3+RPmvtScdPZaRXm4SqrvyIWwQViTmlPo8hOWbpTVrdZfofn/UkvFvWigMyeXsTCnBHJr1F8LNkNwwMBZCkKZ+rT5l9jXgtFe+QnFYWA0Bzq1sMbYM3DVNpTG8oz1MRcSU3FqQK4m31Q8CWZHKamrrrrqYndj50AlA2Vav6XQyMJc6eX7nPkxaL7qqqvMt7/97ab0ddZZx0yZ8q9nf9b6+xvf+IZZf/31F/vsifWLgXIJSmPjuBHqz/ecZG6ZdiVzLhkKm/EL1jMnn/6iolzH0uV+qRGTVhr/DLBusEJz89WgbbHlCe77wv3Q1doPQr1a6NLmXMu/BEexvHLja+Ox9m3YlUCrlE+NcSm/GAxrXtfCYE17TZ5tQygLq6ydBJW1/ajXpLKwKEGoxg+jfGogNHQA9Wo+A3nWBpB6zDHHaM8BKntA6nrrrddXJXXegjnmkrv/aC6//0xV7sNifO4ZbzJPz1+Yne5YV1JjjcGNVs8orMubtSOPtkopq+6HpfSlK3vnDMDEEHRJinPNtJn4OfEkGJJ85s7Xzsuxl3LHOOvXhwbft+SnF+O5UJqjwMb6wSp//udGLpTFYE0Lw6l63L7m2uXOqwWjUvye392vgVMGJmvDZY4S6uaZMz8G4YDUE044oRUF1eYMCJ40adJirY7VwUB2TCnFXN/vdQ9dbC666/dm5rzHmM/tobS54bK9zb0Pz8rOfUlSUmNNes3mK5nXbr6y2WTNidl97CaGO9AWZKZgKeeyfQgecvxIUFaad45/5thk/TLQKkGjBIfSuOQ/NC7VJ8EMC+faODn2sfqY13Ngugas5kJn7jx2f7a2JrVtGNXAKaPEsvkykMZCaywv+3ovlVS3LgkyUx9Aqf3i+n141n1m8l0nmDum/535fB5qmyk3v91cc9uM7BpWXn6Cueiod4jzD/rdvaLNsBu8ctMVDYAVj7SqscUux0tKZK/Ha9Sa6yMEsbm+JDgphc7c+Zp6JGgJwRLjn/WrsZNgUYLNtsel44GBuhgkMa+H6ktBYsy+jTxZWGXtcmGy1/N8eK2+JpWFPQ1k+tAXOiBKlheUQmzJ/BT0upBaaw2qjWf9uZf7Y32VoFUa9/1eeu8p5qK7f898bo8Jm9n372UmXz07u5Yl9XJ/qmEv3+QZWH3OpOVGXRYNXQFIHZ/ZO2WAJjJKqA/VNdNn4ufEY2Es5jt3vhbKtXFYe41dCYxKMFc6LtURU9SkuFqYZPy1BZslfmtDKAudrJ2//1iFVJpnxxeD1FzIDEEn81oILhno00Au44+tOwWVGNPUE8vLvj6oSqoWSm3PHph5h7ngn78198+4PeecNbxzHtvNnHFJ4pZ1oTKrpEqwtSQoqX6rXrrRCg2sPm/t5Vo5Plil1f1cSEFOzF8ryWc6bQs63ZNeTWiWIKgNiNW0loEwTT80/krgVeorMx6DM0mhlfIugb7Qcej608IvC2VaSGbhlLXLhU7NlswcRwAAIABJREFUPEZpZuHUxq2upMbWMkpKpwY6Qweo5D8FoaUQWzI/Bb2A1BNPPLHVNal4egDWpLKX6f3ex/a3f9K+9L5TzMV3/0Hz2T5mbMc/9XJz8rmrZ9eTUlLdPg/rI6iyG+NMfPGGz8DqC9ddPqqs+vDln6xq5NGGD//zhYFIDfSU5pyC8hzfpf5qzmfyl2DN9yFBpgRRWn9SftI4A1cSdErjtaFUE0+qvxRCa8xn4I+Fydp2Iehk8mVhtZqSmoJA9wDUKI2peWy8UrsURGIstx7Gb0xJPfroo80222zTuJg2bZo58sgjm39/5jOfMWuuuaaZPXt281SAc88912y99dbN6/fee6855JBDFvsssJf7/QEGPlMfLLYvj8y+35x75/+aex7/B/N5PyZtxi/Y2Jx8+vOza4OSOvnr/zFqfmj/LIlKqt9UPAkAsIofCui2ZzrAQG2bvSqFRi20xWqRYCQ1T9OfNiA0BV3a/kj59Wtc2j9a2EvBmAZiY360/ksVz1S80PEpQSDrj+17W7BaRUlllMQSpTO0A9r2F4NIVilmIFSqK7QmFYCKDXB56KGHNrB6zTXXmBkzZphtt93WHHvssWafffYxDz30kPnoRz/a/I3tsMMOCyqyPqTGFNWceq6dcqE5587jzMJF+Y9f0pwcBtd2GXPGKbtkp9fdOKVvHZYB7Pr8Vc2Gq09QTfYVyH797b7fJGhQFZhhXAsya8NjCM4YmPPzkOCoV/ZsHm3YpQ4L6fjLHZfqYOEotH8YaNPCZy37FKwyCiQLl/2yqw3HVZXUEOBIMMlCX7+WA2jhjK2H8SutSX33u99t9ttvP3P99dc3ULrddtuNQCqUU/uaVVVDb1xA6rrrrpu83C/BtD8+f+HT5pw7jzXXT/1zxilxbE655i97mSmP5t08FVJSfYjBcdcpqaOPnfHLLGV2ef4qzX/Ljlt6bB5Ygap80aDXSmptqC31lztfgqhhg1e2nlzolCBOGtfCWz/8MfCrrUML47UgkIVYVgFm65Dy98eHTkkthUAWdmMQWTqfgVNrI61JtZf9zzzzTHP++eePutx/0UUXNdB6zjnnmO985zsj7y3/KQF2TWoIejRwavcLbo466/ZfGFzm77Z/deC+G/c11985M6sl3Y1TWW0bmbT+qhMaUMUTAWpvvvJR+nft/HL8paA2x18K5nKUz1I4dE/OOfEliAvlx/RNA5FM3lKemnip/FNwIl1WjymH0rwYLObOY+CTgeISPywMsnDZL7sQhDIKcQxeaSUVBecqpQzsSIprChp95YDNNWaneb0UmmN14fWrr746+otTVkV94IEHzAEHHDCqxTvvvLM5+OCDzeWXX2623HLLxdapusZHHXXUyC9OpT6IUnBu+3/NlAuay/vdtngHZt67t7nk2rwH+qeUVDfSB0+4r2t9ogPbbLh8swRg49UnjPpRCUZpDF3292FH+js3TkoJZGCl9kGRq0zG8mjTH1N7bnwW8rRQzPrV2EmQKcFd2+NSflr4k/LV+iux77eyWht+aymmLERTSioDgSWQ6R4ArFKpsWPyrwHBGrhNwan1E3tOaghQrUJqb5TCpX5c8rdLAN7+9rebu+++e+TmKf85qf6bMNbfWN7n3Pkrc82U85lzwhJps/DRN5mz/pK3Nle6ccoe393lfvnQWmapfy0BWH7C2FwC4H/eMXAsd463yIW+tiC2NB9JkfTzZu01kMl8GdH4y4HCGFRo65f6w0IQC/85/kqgVOqTRmlkFUjGjoVC1o6F35hCKu0/O49WUjVQmIJOVnnMjZeCzdCBx8bpB8SGlNSUgoocsQRgww03bO7433HHHRdbp+rf4e8qqSGYl2D6yXmPmdNu+4m554kl9+595vQ9bvarzSnnrcyYLmbTKalZbUtOWmeV8WaX561iXrXZSs3d7+5xzkBdSFltc179DvAeU3XxXuKWNSDS3x+avFi4C51Ua8KjdNIOwSAbvxRKJWVSGi+NXwMatfBYy77fSioLnawdC/0aGHf3rz+PUlJ96GSUyVrKail0DjKEorZUfqE1qb/+9a+by/PuZh9DBSjdYYcdzLe+9a2Rx0999rOfNauvvvrIY6luuOGGUXf5+2tSQyfr0AcE8r73iVvMabf92MyY+6jmnLBE2k6Y/2xz0hmbZ9Xe3TiV1TZqEh5ZhfWqtX5mlQpa2SgHjiun0LhrC2a1EJkLc6XztHmy9pLyyMJtrXhSPrnjUn4pOMqBZBa2asFqCgJjSmg/FFIWVlk7SUmV/NBKKguLITjNgVo2Xg07Jr9YnDZfT61JrXWSsUqqBk5he+PDl5rTb/9JrTTGvJ+lFy1rTjt1h6w6AakXfm2/Zm7sSgTGujWpWe1tJu219Wpm5+etku9giGeWKplS6bX9l/qTYCgFq4xyyUKj1k6CJa0/qQ+9GA8dO0zc2vNi/gbh9VKYZufn2rU9T1RSWQgMKYLMa6zS2S87LYSmljPEYDj0OuK6kOrflV/rb+YRVH5+l91/urn4nt9L56Zu3OvAFRftaR55Yo66L93lfnXLsia8bOMVzF7brGFWWXbpKjdW5Sic7DKCrAILJ/VCKdVAYKwcCXJ6DaG14TGUf2rXSv2QxjVwLOVREy6lvFh4kvaPVsHNiVsCw2y8QbHTKqudkrrUUiOXqdwDhYViLcRq7AdRSb3grt+Yq6acV3i6WzKn33XdvuYfd+sfQ9Upqb07XtZdZbzZa+vVzQvXXa53QVuO5H/JLFUitenWjsdCVQpGNTVo47Vlz/qV7KRxCdpqjteEVqkuFtLagN9eQGgsb7buXLvceWy+opKae6MTC3m5ywNisJcbVwOPKZhNXY7FPLZe2AJSTzzxxOAvRdkcShVVrF+dNGlScm2sffP/6Iyp5oapl5sNnvMnzWd8Z/v/HXj8rn3Mpdc/qe5Hp6SqW1Y8YY8XrWZ2e8EqPVNU3c8f90O/hrJY2ozakJmCx5x6S/OT4CbWP3aeNr8cv6l9HIOImrAprQktHa8Nsxp/Y0lJZda4tg2dRUrqKqs886EsQVhqnIXH2jCp8ecrCyF47Be0unH7oaT6J0vb12NOfshcdfszz/l85UtvNDMmnFR67lvi5s9/5M3mnL8uUNftKqmxydhP3ZpUdWuTE16y0Qpmr61WM6stv0z0S1yNiDGlMwQRg7QcIARfOZA57NDKQiULhaF+SBDK9J3Nk4FaKZ+ccSk/Fp7Y/mn9xfLL8RODZOb10njs/Fy72vPoy/0SvA4DnIYOABZuU/VpoTdm77/+z3/+c0TJmTBhgnn66adHShg/fnzzt83f/m0NUvaIY8cnTpw46mkBfj/wdJ6v/f5Bc9M9T41q3+tedYV51JxT4xy9xPhYZtbrzKnnr6Cut7vcr25ZtQmTVsbl/9XMi9ZbvprPXjuKQXBbkFkbOlP+cnopwVBp/oOgnNaAVqlPvRiPQZukzDKw535p0EA1U7frLwW3jLIp5alVJnvlj4V6Kf8opOZCZ+7yADZeDTstVJbArfbyf6y+ktdD9Ur+ML5g4SJzxPFTzJ1Twjf7bP+6yeaR+X/JOU8skXMmPP18c9KZG6trZ5RUOP3Qid1P0aqbS07YfctVzRu9y//uh31I4ZTGU5AoKabu+1dSvsgSaTMthLGOa/nN9SPBR6wObf9ZezYfjZ0EYxL8sfCbC5dSfA18amFsWOxZpTJWDzs/1672vOCaVAbiaiqrTLwacFoCm6n42vxj9prXJchMKcQMtD69YJH53HH3mwcenZc8x+ywwxnm4bnXsOehJdpumUWrmFNPfZW6ByFIDX356S73q1urmrDNBsubt229ullrxXGqeb029t/fDAzXzDEXElMQ6EN7Tr4szPm+tfNy7Jl6WL+SnTQe+nLVS+jMhcXceSmoiimdGpiO9Tv1ugbG/fw1kMgouRp/TN5Svv74KEjNXZPKQBp7Wb0NOya/HAjVQGUpNPo7n+2TWxcDp7Cfv2CR+dTP7jOPzpzPfHaa7XY4wUybextlu6QbXXrBHubxJ+eq2rDS8hPM5K/tF3wKheuoU1JVbc0yxuX/d267htlirYlZ8wdx0liCWE1/WVgbNGjVfgmIQYYEdcMAqxpYlOrVwmTMn9YPC4E58XKgMRUnxx9bXwxen3jiCdPcKTV58uRFq6666kgOjFIaAiVmHoLUsmOXF+RAaGiH5MBh235Y+HTziPVt4UJjDv7xPeaJWfwNPquuPNe88CW/MY/PfUBzjlgibe+4Zl9z6326x1Axl/uxPzsltTeH1PITljbvetmaBsoqttT7LzQeUzpDUCBd9mcuv9buSttQq4WwFETm9EcLr72wT+1DNr7GTorXj3EpfxaGQscLA18M5LbhR1uXpFSWwi6bT67d0Cmp/YbQVPxhUlJjkO6/ftgv5Uv8oTfihus8YdZ+9rFm9vwZtc+JY8rf9Dv3MZfdqHsMFZTUC7/6700fUmucOyW1t4fKfi9Z3bxui5V6G7SFaKVQKKWUglppbuykX3L5P7deCZJitUhKZujLiQSBDHyz+Ur5MeM5iqYEfdK4VB8LSVL/tXE6JXXRqMOX3Q8huMZx1Ze7+2Nw51bGKpb9hlgW/vwPHe3lfy0sS3mFxo84/kFz2wP6X0Syvp63+UNm3No/N4sWLcw59ywRc+ZNfYs57/J/PaWBKZpRUuGng1Smm3Vt3vxvq5o3vbB3z1Nl4KRuhYt7y4U8Ka9afnP9SDCSglDNfmHj9NNOguR+jEv9YGGoNpQyMB37ssW8nlOX67f2fNZfrl2xkhqDn1qX71n/KTsGgmvO18arYS9BqBaCv33yVHPtnbOl84g4vs2/3W3mrfy/ot2SarD0zB3MaRcuqyrfVVJDX3bs8dRBqqqt1YyhpkJVbWvzPy9SymRseUBbucFvKp8acSU4kWLkztfOa8s+x68EkZLyyUC3lFcMUhiok/KT6mPgT8ojNq6tO8e+JP9YvFxoTPWBydOPq82DXpPKwqNGAQ0V2AvY1UIik2cJNGr9h/Ivif+Lcx8xF12vWyeZ+pB4xUv+YWZO/KN07lgixyfM29KcdNb6qtr9G6di+7+DVFVbqxpjfeqBr16rqs9eOQtBZhuxa8Fsab415mv6I8GaCwE14NDPTYrPjEvQ2PZ4bSiV8mXgS4JcFsa0fkr9svNZ2NX4c/vK+s+6u5+BvH7CKpNfCrq182vZx/zUhFK/7t9dPN2cddUTms9cyvZ1r7zKPLrUWZTtkmQ0btGa5pRTt1WV3Cmpqnb1zRh3/B+649rq+P77O/Z3CvJK1miqE/YmlEJfCKpq1CMpWLG6c+vRxmPt27CToI+FZclPDPYkSJTGc+Nq4DMGj9L+8KEtx16TJxsvFyZTfWDyDOWnmadSUkPgKSmfNdaMugXV8KeFylBDWQiPwXDJ67Wg9YTJU8yZ1+SvQZVObtu/9hLzyIKLJbMlbvyic95iZs3h16V2N04NzyGCR1R96Y3rDlTCOdBbs4Bc6KsNke7JNgeCJdhIwTbTT9Z/G3Y50BfqZy6UlsZnoEeTr9ZfL+1Z2CyFS3Y+m0+uHaWkMlDHQlsIahn/Mahj46bml8QvgU0t/OYqraF5Dz30kLn11lvN9Y9taq7+J/+4KebD1rXZYfuzzMPzrtJOG9P2t1y5j7nzQf4O/5SS6jbqw7/vHgE2CAcOHlH1zT2fWdLhK0KMQtXvGhjFtmaOLHQtKdCqhfrYyZ+Fshy7tqBSUlBD49Lxk4IjKV4v4TMFhZq6c2GQhdLadlK+USXVfsD6O6mWcsrCZaecNo+xXWyL9Y+B5scee8xcd911Iz7vnLWxueSW0Y+NqHkS2m6HP5hpc2+u6XKofT18277mypv5NcDd5f7h293jl1nKfG+fDaskzkCjrwzmKIW5yWqhio1Ty68EMQz8sjnDToLGHCjU7E8pPtsPya4X4zFIzIHLGFwN++ux/SDBX626/Ti5cWN1dErqUksFH8bNQjQDhRrIjEF5SRxXSZ0zZ4659tprzbx5o3/u9MF5G5hzblha81lM2664/Dyz9ct/ax6bex89ZywbznlwD3PBlfyvTnVK6nAeDeusMt4cvts6A588A8E1i6gFnyHYy1GqJdjyaw/lv/TS8c9Obb3afKR9U8uf5EcaL81Tgu/Ulw0ptjsu1aHNo9Reyid0fDL1auFWisPm6fdjxozws9WtnWpNKpLslNTRu+qCCy4w06ZNG3lx5ZVXNm7T/b/x07Op8dD8N7/5zYsdc7kwCwUV30xC22ML1zanXbesWbCwvqq63qQZZv3n/crMevox5v0zpm2WemInc/pF4+kaOyWVbtXAGW653nLmQ69Za9TnpvulEQkzkNhPpZSBNI3SJ+0kLdSl4KQUWtn50pWtUI6akzqbh9Rb/3hj7HP7y9anhctcvyXzYvtP079SWLWxWD8au9hyAqa+kJLKHK923syZo68q+v4WU1JtUgyMhgqQ5rH+S+1S8/2TRAi+Y/P9108++WRz2mmnMfsyy2b8+PHmZz/72cjcXDjFvNtuu81MmTIlmcesRaub829f1UyfWX+d6nM2fdgsu94vzIKF/E1DWU0b8Enj52xjTj6HvwsckHrBV94+qqrQcdCtSR3MHb/Ds1cy+2yzWmvJ5UBva8lEoLsk3iBBa6wOV0nV5psLT7nwqN0XEuxI41I8ab40roXc3Hy0edSyZ/1oj6MQXEq9wXgsH02ebhxfSfX9jFJSofJJkMleBs+1G7Y1qBZS11lnnVEAWOtvC6mpfoag24fpBx54wNxxxx3MMWieXmoFc+l9a5u7ps6n7DVGW73gHjN/1V9ppow523EL1jGnnL41XVd3uZ9u1cAa7r31aub1zxnMn1BllNyajdVCnBS71F/Oyd1XjlOX+23+bBzWTuqLNq7GX8qWhRUtXOb2pWReKEdtfbXsWT/aektgtYYCa5XUUB7wH1yTGoIeCV59KEr9zfhn/cXs2orv+x0GJRXfRNwbpZgPo0VmaXP1I5uYG+6tD6ovf/Et5sllf8+kMWZtzj/zzWbu05xaHVJS3ePQvp86JXWwD5d3bru6edWmK6qT9D8vGaisefldSpjJR/IhQU9JPTUgVso/pqRK8zCuhQrJZxv+pP0j5VQyn4UzP0bteVp/texZP9r9XgKnJfDux1UpqauuuupisSU4ZZVPjbJaCrEl87XQizWpv/3tb0f6VktBtQ432GADc8QRRyymcIcgJXTgLFy40Fx99dXmqaeeyvocuWXmpuay2ziY0gR47SuuNdOXPl0zZUzZ3nj53uaeqbOomqySGjquXQcdpFLt7KvR+1+5pnnxhsv3NYfQybyXa15LodHmrz0pp+rW7JBQXPbGKSZOaV216sz1w0KV1n9uX0ryKYEx9zhl9rtkz9ah7VNMwdTEc+vTzospqdZn9prUGMyFoLYEGjVwGzoQ2PmpelJwcMopp/R0TSoLp7buW265xTz88MOa98hitvfO2chccFORi+Dk7V97qXlkwYX1HQ+Bxyk372uuuY17DFVKSXVL/cgfHhyCyrsUP/LatcwL112O+s175gaEtjs66EopA92aHrEnWRcqlllmmaJHT51xxhmNuze+8Y2aVEfZauEkFsj6wVNgfvnLX5ovfvGLJiRgafsU2k+pYnP9156n9VfLvpYftu9svNoKrEpJZdekMtDJwiGrxLJQHLPTQii7BrRXa1KZuvz98uCDD9LrUKVPxkfmr2dOv26cZKYe32H7c83D8/6mnjfsE2bfv6eZfDX3a1/djVPDvrdH549nqB683bPM5mtNrFIYA5Ell8u1SdZSSl0IrJF/LsQx80pvnDrzzDMbyNVC6t///nfzt7/9zRx44IGL7SYmb3fS3LlzzQ9+8AOzxx57mI033nhkSPIjjUvHjzSfhafUlxUpB3c8Fk/KMwX9JfG19bP2sXo080N1SfP98dSaVPhf7MapUhjslNRnOvipT33KvOENb2j+PX/+/JElAfvtt58ZN26cueeee8wBBxzQjL/73e82e+21l/nDH/7QfHN1N9w49dOf/jR5uT90oMyaNctcc801mveGaDtj0bPM2f9Ywcyas1C01Rhsv8NJ5pG5N2qmDL3tosd2MWdesgxVR6ekUm0aKqM1VxxnDnzVmmb9VflHkfWqQAZ6a+ZSC2pLIKIEghE3drk/dXXju2/71zN0XSX1xz/+cdPec845p/n/5z//ebPVVlsZPOP66KOPbpZvrbfeembfffc13/zmNxsbPLrw8MMPN+eee+7I3Pe85z2N3RVXXGE+8IEPNK//5Cc/Mdtuu23jDzF/8YtfNK/vuOOOZvr06YudM7bZZhtzyCGHmIkTJxqAtLXfeeedzfvf/35z9913m+OPP97gfINfMIT9Jz/5ycY+tkn7SRqXjj0Jkvz5Urwcf1KO7ngKimv4CdUb8svWGVJSmSs+sT53Sqq3N2pAtKtYnn/++c2b1G5Yk/qOd7yjAVS8qX/961+P3PV/7LHHNoCKdawWSvHm3n///c1FF11kjjrqKOOvabVrUq3/mMLrj+MbduwhuZoD37edY1Y2F9+1lnlwer0bqpabON+89FXHm+lz7y5JbajmjntqW3PKuWtSOXc3TlFtGjqjzdacaD623bPMxHHhX5WzBTHQ2Ms1pamTfAnsMVDDnAyZ/DQHC3PyjimpKUj93l7rNmnAv6ukAlLx7G3AIZZrASbtv/GUFldt9ZVUzH3kkUfMoYce2oAixkOQisv3ANZPf/rTI5fyfSUVAHrSSSeZD37wg+bmm29uckQe2ADLOMfBD5YDHHzwwea5z31uA8277bZbA8HsVhsSQ+8bNhe7P2IQl3v8lcRnjj8GelPvi9z5ObDr7+9qSmoMkmpAn1uoZplAqEHs/FQ9LoT6MXz/oTWpgNEVVljBHHnkkc2vO9kNr2O7+OKLRyD1da97XfOaVVX9eIyS6ucLlfbee+/VvC9UtguXmmgun7K+ufWBeqC69lqzzCYv/JWZOe9fP4ygSmrIjMcv2NCcfPoLqawBqecfuW9jG1seg7FuTSrVzoEyeu3mK5p/f3F7z1C1J91Bg9iSnVCqvObOT8FUbSX1ZS97WQN6uGnk+9//vvnwhz/c/PsLX/iC2XvvvRtQRT54agsu94eUUvQ4BqkYs8Br64JS+8Mf/tC89a1vbS73A1KxnA2QCmEFAsrWW2/dxIXfK6+80uy0004G58CDDjpoRG2Fb3sV0YefFORJsBo7ZnLnWX81lUwNxMbybgtKY/Wy8UrzjcUpVlJZOLUnUAnqhnENagqG/TWpeBN/5jOfMWuu+S+VbPbs2ea4445rwNVe7scHxNSpU82GG27YwOxDDz0UfM6q/zD/2P6wr2OHax83lXvCuP6xzczV/6wHqptvNM2stNEvzdMLuLWauXkPyryzTn2jWbhI/nWv7nL/oOyxdvIApAJWB2VjlNuaueZCo59DDVjRQIZ70o/dOJV7uT8EqfbmJSirZ599tvnyl7/cgKRdk4r63cv5KUjF+Qebq8paJRWQuskmm5i77rprBFJx/rLLBFy/GkjV7i8WnkJ+c47PWrAqwW8KtkNjbB9YuxSsMsd/bVhV/SwqbpySICiknLqN7RWEliqmKfguUVKxVgeXPgCmgM+11lqr+RuXYFy1FGtWt9tuu+YyP+b461RtflolFcrtk08+mfMezZpz56yNzSW3yKDFOt/yefeZhas/oziP9e3aS/cyD06bLZbZKalii4baAJf7P/a6tcyma+bdSMVAZRuX4VMn25rxakGse3JmTsYh+9i8kJKKvD/6x/gv/KXWpKYgFX6xjOzVr351o67G1pwif3vJ/kMf+lAjgthL8+7lfnvDdEpJtZf7sd4Um72sDz+dkvrMkaL9klQKe7VgmIXb0nxbU1JZ6GShkfWXgsjQh2Ov4vt5+WtSsQDd3mkJSF1jjTWav7H2FJCKSya77rrryOX+17/+9c2NVXYJABbLf+c73xkp0V+TmvoS0fZl/thJacq8DczZNyxdDRS23fo2M3v5E6r5G1RH99+0r7nuDvkxVJ2SOqh7sF5eAFSAqrQ+tV7Ef3liILdm3DahUwOfGggN1e/W0YvL/Zdeeqn5+c9/3qSyyy67NOcVQOrnPvc5g3V99sYpV/GELdRVnFdwE9WkSZMa9dS/cQr+sGTA3kyFv6GS2sv9WN8KP/bGLPfGKRZS/R5KcCSNp74k5RyvtZRULaxKsMn2QRvX98vOrw2r2UoqC4ka6AyBZO01ram8QwqpJn/49vPFm/j000c/lB5rT6GgHnPMMc0HAy7xX3/99c2ic7scAGtG8Xdonap7h79VUlNwijF8SPXqMn/oA2D6wrXN6dctaxYsrKOqvubl15nHljk157NmaObMvPdt5pJr5R9ZcJVUvzj3+O3WpA7Nrg8m+prNVjD7vWT15PNTcyCsdldqQ2YIXmoosexJt0Z8QGooHqukMvsot54UzDHHEwtJudDYtn9tXtp8cvdLTShmj5/Yl60250v9tJAas1vsEVQstNVWLll/EqxJyxG08yV7e+OUe1c+vmV+4hOfMMsuu2wzHQrnYYcd1lxusVBq/8bjp0KPpbL+2Mv9N954Y/Otup/bbLOGOe+2Vcz0mXV+oWq711xmpi08v58ltRp74aO7mbP+kr6zGwl0l/tb3Q0D5bzG+lRGGa0BgVLjUnlIc1PjpZCcOz8FI9IvTpXUWwqZbGwJtqRxTRxp/7K+XLvc/CSIksZDX3I0+Q87rGr77tervnHKb64Eff2CWgkeNQptTGENHWiMkqo5QCXbkJLq5wv4vfP/2DsPKCuKrI/fIWcQkJzUVdQViSZQURQMqGt2zQHBnHPYYBZ3za6RYEJXF0WSgoJj+sQAShAJJkBJM+Q4Q5j5zr+GetTrqe4KXf3mzUz1OR6HV1W3bt2qfv3rf4X3yy8qUxlJ35pTl/5vUQv6Lc/Nhqo+R0wlZBWJAAAgAElEQVSivK1TMuJ7piuptvEQGj1JvbM7SkkVfY5SbTLdNl+fXQQw3X/N4VifWoMZ0FG67GrSL6UDvfrWSud0DbO2EMo9s3no8o1TSfSXqT+qvtC1p5tPp74koFTsL5UPJjBrA6U2/V7e4VQ3/qpxJCqpsjhmREnVgb24SqouLJvCrSo/juYInpMKaORX8NxT039jTSp2cYbFB+tZp06dyta1Zs2VU5Wm5XegmQvd+HRkn9GUXzgza5rnypHq2/ag98Z3VJrzSqoyRBUqg+n6VB2IzIRyKoM8m4d3sDPjQmeUPZ2Bo1N/2MYpF+3PlnioYEMnlsijgkBVelg9rsvZttfUj8oCq2FQK1NSxfsmDVLxqxWulFM4lIk1qGUFp7xtsjWpujerTr6gkhqEZiioIhTr2MxUnrnrd6cp8+NP/VevVkQ9D/8vrSzMDrXYVfxyqCaNG32U0lz92jVo0kNnpda8hRXwSqoylOUmA9anJnV+qg7UugyUa6VUBsM2/saBkCD0R033m/qmA8WmNjkc6kCzKWSZvgTYxt1lv8viZ9tu03KVHUqDsQ9bk8rjhHS2KC43N7c46ggqXaVTFxp17QWhLOzfZfU5h1RThVQ3f9TGKXQeNmRl87WooANNnh1/M9WujTfRnp1fp3Vblmdzc419+/bT0yhvTfTmKZ3pftxPfuOUcfizugBfn2r6EHTdqExBrSs4i2vHpnzYxikXfWHjj069urAYd/ypyqvSVW2xLR8FizowL4Nzla9ieqZhVYR8HT90Xz504x+Wz2hNqkslVRdCdaE2Clb5zSYGVbf+uHBblkpqNmyW0rkp87e1pnEzqulkjcyzW9tV1Hi34VS4XX22aOzKMmRgwcyzaPZv0cdQBZVU2XiHu15JzVCnZaiaujWq0E19mlGLBvHunUxBZlhYXENWXHsuy/M2J6WkuhhqJjBqA2e6MCNCUpx6dKHIxi+beJv6k2k4jVtfUuV5rKOUVIyTUmtSo2BQ1oGq5QFx7SVVPi6c8vJYkzpr1qzU0obGjRvTqlWrUqEy/TfOVV25cmWaPfFHAHi88eMA8+bNs7mnyqTMuuJmNOHHurSxoChW/ft1XELUtOSswIpwrV1wOn0xIxq6dZRUD6kVYTSUbsPBHerSBQeqN9cl2fq4UKfyzbV9XSjTgWqV70hHfX7jVHikVBCnSlf1gW35uPAlg2CVr2K6q/pN2x/Mn6nyiSqpOkqlrnJZ3pXT4CDUbbcOFIcpZCgbrAe/LIVftSpPVwE1oE9/25WWrIq3oapH51+ooN4b5anpob5uyz+BJn4ZDe5QUj968EypDfF+8kpqhRgSpRox8JDG1LVtncjzU8XvF9OHTtyouYZM7o8ru3Ht6EBvHCVVx75NH+nadTVeVPWp0lVttC2vKmfbftNy2QSlJkq2DGrjlA/2M5RS2cXr1V6TGgZZupBmkk8HinWgT9ZwmfIbVp/J5678CT5sZHHDRqlff/1VdU9nZfr2nJr09ZI2NG9JPFDtdeAsWlv9vaxso4lTVTccRmMm148s4jdOmUS04uVt37gG3dRnV6pWRX2mbtiXfXCjj+rfLqMYFxLDfFHBh6oNtuVl7YkDqUm1L2hXt72m8BXlf1Qf6Ppja9+0nK0/pvGKglVT+DPNHwWDOvdLEuWdrEnVgcZMQWhcJTYJmNSBYR34RB6dOH777be0ZcsW1ZjK6vSZq/egab/GA9Ujen1NK+jDrG6nyrnqW/em997fXQmpXklVRbJip5+wXwM6bp/6WXtuqsvou4baOPChCwFxINXWP1XMde2aQpYp/PH8uv7Y2reFfdP227bDK6nyHmJrTnNySh1N5pXUHfGKgt5sVFIXL15MCxYsUH0/lYv0XzbtRp/NibdGtc8RuZS39Yty0V6Zk1WL69GYMYcrIVU8gko2LmHAT/eX22GgdLxGtRy2iapto+rKvMHxIYO+oJKqNBojQ5LQqQuRovtx/ZFBShxIDYbWFoJUXaRr1xTabP23rUe3Haawa2vXtB1eSU3vGSsl1SuneoqmGGodBVQ3fxiEFBUV0bRp02jr1q2q76Nyk75kS1uaOKtKLH/79BlHeYXfx7JRloWnfHwKrVpfGOpC1JpUsdC17y4ry2b4uhOOQPe2temSgxs7ryXTEBsXEqOgqKygFRundC9bGFLZ17Wrm89lfSpbUemmEMhtqdoZx65Je1xCqat6dezEVX514xtckxosF7omlTci6d37mZ6+t6nPRFENsx8WT53Pef1//PEHLVy4UGd8las8q7a3oHEza9H2IrvzVHNyiql3n7dpRcH8ctVu7uzP351J837fYAWpfuNUuexya6cvOqgxHdCudqq8DZRZV76jYBTUxrWN8klCrI1/Og/bOEqqCqZsfA7GMQkIjHpZkNUXt50uyof5ZRNjnXEh2g3z37RdNvnjtDtpWA07gor7LP3FKa+kZp+Sij7Bz59WJBVVvHE2URP6aH5DWrXe7heqGjcooH16jKC1hUtsvm/KtMyqX86gKT9stIJUsZBXUsu0GzNSeauG1enGI5tS7er2sw/ZoJy6XG5g+tA2hauwjhXr1VFSo/wcP348DRs2LFXV3/72N+rSpYvWmBLt4oH+97//nS6++GJq1KgR4RzvK664gmrWrJmy9dtvv9G9995L69evp379+tHAgQO16omK2wcffEDTp0+nG2+8Ma0uDstWFQgvRTblVePCFDK5D6bl4kJeWdUb12/dOMmUVPHl2yupO0aA6dpUPnBcTvPLbkTuF3b048ulIl9bc+rS//3ekn5bbrecoX3rNdTsTy/T5m3Rh+NnWwy3LD+JPvoqfBOZP4Iq23qsbP05Zu/6dFKnBhlzIhug1qSxcZVYm/JxlVRAKq7+/fuzPQcvvvgi3XrrrQw0bS88L4KQWlhYSI8++igdf/zxDIJzc3OpQ4cO7L+4lwpKVNCoqt+2vKqcyu+olxSVz2K6V1Ll0TJWUsPgSxfGbKbTRdd164nyM0wJNv08Chrj+in6r+PXd999RwUFBSb3RPnMm1OVpuZ1oFmL7Hb+77vnUqrSbEi5anuVdUfQ2Nw6oT4DUj984AyWHrWcxCup5arbrZ3NySG68chdabfG1dPGQxRMWlemUTBpiLWBRpnbtnZ0ykUpqToQJEIqQPLZZ5+lU045hdasWUPffPMNDRo0iDUJ8HrggQcyeP38889p8+bNNHHiRGrdujXdc889VLt2bXruuefo5JNPZvkBqZdffjnVqlWLLaOA7ccee4yOO+64Ukrt+++/T8OHD2fluMIKYH7zzTdp48aNtGHDBjrzzDMJv3TI1VcoqLhatWrF/MTn8Bm+YJNv/fr1Caow/A1+1r59e5oxYwY9+OCDzAZ+tAZ+qaBSNSRV8ValB+3b+lNeoZS3Pxgn3Tjo5uP1GK1J1flZ1GyA2DCoC4PKpD/XgcygDyaQm5eXRz///LPq3qxQ6XPX7U5TfrKb+u++/29UWP/1chOP6lv2o/c+aBcJqWFHUImFPKSWmy6P7ej+rWrRZb2aWNkJfl8lDZlRD30Xa2p1IDIqUC7Kh0Fq8eNHhVd9/aRUWpiSCkgMg1RA33XXXcdgE/AKUD366KMZ4IqQGpzuxw/BPPDAA9StW7fU9Dzq+eKLL+i8885jPr300kt0wAEHMLjE0oBrr72W1QOggP0rr7ySge/zzz9Pf/nLX1IwDUhF2TZt2jDgxIX4jhgxgg499FACmGJfxejRoxmUvv3223TGGWdQw4YNQ+NkCpWy8SYzbgpTYfCmuglV9Zi2L25+F+VN7ltVfVE/i4rYpk33A1JdQGgcKDSBN9Qj29glg8aodplCr4n9sHrFz1X2Zs6cyd5iK9u1qKA9TZ5t1+qeB8ymdTXetSuc4VJVixrTmLEHR0IqV1Jl44aPHw+pGe64Mq7uikMb034ta6edL2jy8HDlflzIU/kR134myssglT2cnzhaG1L5mlQ8h//xj3+wKXis8wyD1FGjRjFYrFGjRirfhRdeKFVSxTWp3CEopyNHjmRrWKF+AlzFC+ta9913XwaUUGO5DVHN5Urt3LlzmZ8XXHABvfrqq2ngCfX28ccfJ8AxvwDUaOP//vc/+vHHH9nfHFRVUKczXqLyqKBJBrk291VlVVJNYd4rqZgbk1xxYVgFmXF2+YvQii8P3MSV9crf1prGzahm1fzePb+llTkTrMpmutBnH/6F1m+Wr8X1R1BlujfKR32dW9emQT3VR1LpKKUuNzJFPeSD9dg8/F1BhPgwtfFDjKtLJVVsnw6kAh6R7+uvv2bqpEpJFf0GqGJaHtCIC2tVxQsKaxBSURd+UIaXgWKKaXtAKpYDcKWVQyeeYViCAEVXppgCUqAK9+3bN6W+ij6YQqVsfMjuaFsYNvVHVY+NPZNvqKD9uPWp2qMbf57PmZIqQpnoRDavQQ2DUxfKaaY2Ws2fP59WrlxpMiYrXN51xc1owo91aWOB+cH/R/b+lPK3fZb1MZn37Zn08xK5Wi6uSY1qyHWjlmd9O72DbiNw1WFNaJ/mO3duu7CuA7Uu6pFBog0sljW0Il7VqlWTr6U0UFLRDmycCkIiV0yXLFmSmnrnazzF6X5MsR911FEpJRV+BQETQIgpdiiegFtMzQM2oZgOGTKEbrnlljSQBKRytZQrqbDx73//m3BuN9bKtmvXjjDbB0i99NJLmR3Y5NP9aI/sM7GdWAKA5QbnnntuqV8e0h1rYfBlClWmkKWb39YPF1CpG0Pki4qjjh1df3k+1WH+pab7dRVGk3ymUOgSgsPgOpOfy9qvUz8WxYtTJDoDpKLmKcxpSJ/82pSWrDLfUNXnyPcpb8u0rA5N/vwz6Zs5+pAqU6T8dH9Wd3EiznVtU5sGHLxLyrYLyDN1NO50uqq+uPYzUd7FdL8MUvEZptf55qjmzZszkAWkYp0nNjTNmzePrS+96aabWCijNk4hXdwgJa5LFT/HhicsA8AVBF3EE3C7YsWK1JpWrqTqbJyCTaimWIsq20xlC3N8HKnK60KULnzqjF9ZHlM/XOXXtZMpWA1O94v9iL+116SGQZVXUt0tJwjC7KJFi9hUjL9KIrA9pyZ9vbQtzVtsfkTVEX3+RysK52ZtKAuW/IUmfxs+3R9ckypriFdSs7Z7E3Xs2sOb0F7N7NXUiqSc2kC6C4jlSmqpjtZUUqMGiAy6uMIZ3BQFO7oQojsoVfZUUOiqnjA7qvpV6bZ2o8qFQant+NSNoaz/Vf2nC+O6dkzzeSV1Rw/oKr9hMB7nc1slFet+Kurh/SY3XTDvzNV70LRfzRTVBvW20P4HjqA1hX/EqTqxsjlrj6Jxn8hBI2q6X3xJ9EpqYt2T1YZ7tK1NFx20U01N2tmkoTYuNMoeunHW3OpAjqikuvZf1h5Mj4sbp1SQ63JMqCBEla7yRSfecdpr65/rcqb2XOXXtZP1SmoYlOnCnm4+U/hLyq6pH2J+GYTG3TiFdag//fST6n6utOm/bNyNPptrtka1TYu11HrvV2nj1jVZF7fqBV3ovYmtpH5xSA0+/IKZvZKadd2aMYeuP6Ip7dEk+89NdRGQuBDosjxvj84vTum23dS/uFAXBfUqGLRRBmX16cZGli8Kpmz8s41nWLk49kzi4gIqZfHShVruq25+nk91mL/2dL8uHOrmiwvBcaBS7Pg4MCkbQFHtN1FUcaTH6tWrTcZopcu7ZEtbmjjL7OchO+6+nGq2GkpFxXZnsCYV5Grbm9Pocd0jIVVVt4dUVYQqbvqB7WvTBQfYqalJK6OqqJtCWZi9JOyofEc66g3dOKVjQDOPLuzo5tOsVvtwfV040ek/Xd/EfKp22/rnupypPVf549pRxdf25cP4CKpgRUHo0oVQ3XxRsBqmUJrCYdL5TeBTB67xy1J+w5Te19TqopY0dkZN2l5UrFeAiLrut4C2NnxNO3+mMk7+4CQq2FJ6GQOU1In3n87ciHqp8pCaqZ7KznpuPKIJ7d60ZhpU2ChJtq2Lgl1bmxwC40zXyx6eNnGJekgnpaTqxM0UPlQ2dWHEVb1x7XgltaRHK42Smg0boZKGyrKwrwOnPA82S2HTlL/0IrCRmtCk+Q1p1Xp9dfSQHnNofc2RehVkKNfsr86gBcs3lqrNH0GVoQ4o59Uc3KEOndfD/LfeM62kulI8eXfFteeifOjGKQdjytQ/XcjUdU0Fka7qi2tHVV7VjrB4uC5nas9V/rh2VPGVvQzqjDEjJRXHTpSVchoGcXGh2QQOxYDGVYLFek2VVpw5t2nTJp3+9Xl2RGAr1aUvfm9BC/L0N1Qdfsh3tKrK+KyJ4dK5Z9J380ofQyUqqWHOYrx6JTVrurLMHLm5T1Nqv0t1p/WbQpJp5a4V2Lj+2pSPo6TaPPxtlOAoCNOxZ+qna+gTX0qixpgpjMledkzGsKo+Vbot3KnioVuvql9N7OjELWhPdZj/+vXriZ2hlJubWxz1s6hREClzTBfydPO5gs1MrkENi0sUtOLcu1mzZun0tc8TiEBxTlWalt+BZi3UB9UjD/+c8rd/khWx3LT4FMqdWljKFz/dnxXdUy6c6LVbHfprt4Zpy0J0HzKuGmgDeSroCE7360CVDpTZ2JE91ONAqgxSTJY3qCDDtF917enmU9Ufd3yqyqvSXcN0WH2mfpjGNyy/Tb2ymOjaMc1ndARVWSqpFVUxNYViTPPjl0X8ZR+Buet2pyk/6U/99zlyIuVt+ca+Qkcli1f3pfc/K62C6SipcOH69/IceeLNlNcI1KqeQ3/r14wa1DLbUCi2N0rZtIE6VSwzAbUqH1TtV5WPA6m6D3Xug2l+le+6MKSbT6c+VR7VS0ucdJ2XFxP/VP2hSpe9pLio31W9unZs83klNSf9sH1TaOSDxaXiG6Wkrv7qHcqr1Y5WF+hDlsmArix5FxV0oMmz9TdTHdnnXcovnF2m4am2uQeN/rBZKR/ClNTgOPLT/WXafVlT+VldG9Khu9fJmD+uIVP20DZRFl1DiAiHYZAeB1Kj2qvTibpwoGMLeXRhVDefqt64/kcpl3Feqmz98kqq3nOXj5/Ya1LDIE0X2jKtkJpCqGl+W2jVKVctfz7VG38ny7q5Xmta2qY35dVqS2s8sKq+56Tp+dta07gZ1bTK1q29lbof8iatKlyolT+JTNW2t6HR4/aPhNSoer2SmkSvlD+b+zavSVcc2jjleKaV0aQgMy7MuYZXMa7YOKV7mcKdLSy5am/c+k3bG+V3VIxt/YxTLgqCTe3a5JfVb2NHFlddO7r5xJc9sT7Vz6KGrkl1AaeyhuvCbVT9MiUyyq6L/DqQadreoF+1vnuDas18t5SZzfV3AGtND6y6DwKeb11xM5owuy5tLFQf/N+y2QZqv++rtGHrStNqnOWfMLZ/qeO0dKb7/cYpZ11QIQzdcfSu1KqhPjiJjQ5+L5WFUhpXAYujvNq0N46SagpxpvlVA1rXnm4+V/XZQnZcP02hKwy+VJ/bts/0ZU23PWFx0y1v2l5uV5zul933aYf5y9akuoBVU0g0hT0xv6kyappfB1Zl7dUpV3/0jVR1dfTRU5vrtylRWGu28Qqr6ttwR3phTkPK/bUpLV2l3lC1Z4cVVK/tUNpatEXTuttsM/7vdPpjRfrJDhxSo8YVvPBKqtu+KM/W+v+5Ph3TsW6pDVRx4E83HkkrtzYQKfPdFmZk9esoqXHq0429Tj5dP3Tzqep0acdlP5pClS4c2rbXBga9krrj8PAgBOpAZFzFNAqOTaHXRX4dyAyLiw60Vl27mOqPuk51v6elb2rQlpa1xpKA1rRms1/DGhW87Tk16eslbWnekq3KGHfe93favsvLynxJZPhj9pk04+f0Y6h0lFQPqUn0Rvm12W6X6nRLn6ZaDci0chr1sHcB0XEh1qZ8XCVVq6N2ZDKFGZVtXajSzeeqvjA7Kj9U6Tr+qfKI6ar6TPtLZU8Xlk0hvNwoqVFwqAunplCoY9cGWsP80IHGoE+uoDusHTV/HE91vrUHo00N2tGy1ofvUFjViqHJTViR8s5cvQdN+1Udn4O6zaeNtd/KeNPXLzqVPvu+IK1eQOqE+06T+iLOBHglNePdldUVPnVqi0T8s4E4E0dc249rTwcaZEqqTjkT2DGJYRy7plBlC5Oq9qjip0rXsa/KI0tXxUeVLoNMEz+iYNLkJa+soDTYVtXGqbQ1qWV5BJUNhMaBW7E+U6h2DbmwV2/Sg1R98fcmYzU076YG7Wlp68Mpv2ZrWlOgBjInlZYjI79s3I0+m6teo3rYwdNpddWxGW1Z0cpj6YMv0o8P8tP9Ge2CClMZIDW4NtPkIWYbCBkUxlkjKnuou7BnCzmy9ulM9/N2yCDm/fffZ8nHH398qbCbQo+q30zbHbd+0/p0oHfo0KE0adIkOvroo2nAgAGsCOoZNmwY9ejRg/bfv/QGVB27qtiZQCuP24cffkj4gZ5rrrmGatasGVqFSZxwlvq0adPooosuSvs5VHz+73//m9Vx7rnnUt++fZVNioLVLVu20LPPPkv77bcfi3XUpTtOgvmijqDCfV5qTWoULOpAod/NXxKlMOVVGt+ibbTL6+cSFavBSTniAhk2NexAS1sfRnk1WtNaD6yp6CzZ0pYmzlKfJXnEYV/SiqLJpmG3zl9148E0ZtLOndkw5JVU63BW6oKulNSkoVOEN5dQbfLQD4MPXagXIdVUuUX+Dz74gMFG//79Q3+D3XYw68ZBN5/KDxM7UNGef/55uvzyy6lhw4ZppsPs8DKXXXYZNWrUKC1eJpDKYamwsJCGDBlCJ554IrVr107VvND+4f6uWbOGXnrpJRo4cGCpNplAbhRUA0a/++47uvDCC1PZEJenn36aLrjgAmrbti2NHTuWevfuTeKPNIk2vZK6Ixpxp8kzAb1hSmoSiqksHlBQoaQmfW1suBstA7DWbEVrN3uFdXVRSxozoyYVFUWf69bniI8ob+tXSXcPs19t2240evw+aXUFldSwcemn+zPSReWmElFJzaTTppCm65sru3HtmCipEyZMCG3eMccck0oTldQXX3yRfQ4FDtdNN92EX4RkUNKvXz8GPwCrV199lfbcc0/6z3/+w/Lddddd1KVLFwZIvPzFF19MRx11FD322GOsPM+3zz770HPPPUcnn3wytW/fngA4UMyuvPJK+vLLL2n48OEsL5S4Sy+9lBYuXEhvvvkm4RcR58+fT127dqUjjzyS2cUM7N/+9reUnXvuuYcWL16c+hzgB+UT10cffcT+f8cdd1CHDh0IefmP10AVPPbYY1MxQRufeOIJ+v77khnG22+/nZW59957U2XwWefOnVm6qKR27NgxFQe0Bz7eeeedzEeomg8//DArc84559CPP/5I06dPZ/9GrKAYvvXWW+ynyTds2EC33norvf322ymIxQ/uAAARl4KCArr//vuZP6gDaunLL79c6gd5+vTpQ+gLxPnBBx9M5Yf/iA+gc+LEiZSfn8/SkB/xQF2DBw8mTHnjuuWWW6hTp04sf1BJFSEVNkXF8pVXXmFjCBdXWGED/YE6d911Vwb8BxxwAFNNEXuMAbw0ffzxx9StWzf2+e+//07/+te/WFxatmxJt912G2uT+BniBTCG0o0xg+uGG25g5Xk/pTqZiCmlss/5faatpHKjQciKC5E25cOgUmy46K+L/GHt1/lcBbu1p71GtX4YI3M/sc82NtqdlrWCwtqyUiusG6kJTZrfkFatj954dmSf9yi/MPmfq82hajRudL+0fo9SUsWMN4zOT2y8eMPlLwJcSQ1+/2RKGQ2LWFxIDNqNa89F+erVq0sPwQd4hF0ATv78EyEVkLlixQq68cYbac6cOfTAAw8wAN1tt90YDACOAAgAxKZNmzJoBWRBjUUZAMnKlSsZGGB6GfbatGlDxx13HINNqIY333wzg1FcAMMZM2bQt99+y6D0iy++YCCDC3kBLgCY++67j0HY3nvvTY8//ngKPgAxgFJMu7/xxhvUq1cvBoOoa8yYMTRo0CB6/fXXWZuuv/56mjt3LgHe8TcgL6ikcrgC2LZu3Zr5B1tQSdE+pL/wwgsEJTWovnIlFZD65JNPsvhccsklrD7AH9oFX0477bRU2aCSCjAESALYsWyAp59wwgmpdnFIRXtbtWpFeOHgfgPaRCUVMDh16lQGxFA6kRegCVjGi8jVV1/NwB9xAPShTU899RRTSUVlF36NHz+ewS7ycyVVHL+AzhEjRrAXCK6yov5ly5axvkVbECO0BYov4giohPL6ww8/MJvnn38+g1GMSYAygB2QihcivNgA4gGcqBf2APB/+ctfGJjCBl4q8O/Ro0fTmWeeSTVq1EiNc/Fe4PFS/Syq1ppUU8gTHbGB0DDYdPn58uXLUzcp7CLAYrD4v7n/+Dd/m0F+vDVF/Rv5mzdvnnrLi4Lm+uPvoGorfi6zp+DGRnuUKKzVW1RKYN1KdemL31vSgrzwnf81a2yngw79L60q/DXxfpr62Wm0fPXmVD1+uj/xkFfICsrbdD/vhLjQmCTEhg2UsI1TUZAaVFLRbihXUFIBhlBFFyxYwB72mA7HBZABAABS+d9QF0UlFNDAywMiAK1nnXUWe8bheQb7Bx54IAPP9957j9mGKovPcAGKxQugsu+++zI/AIYAXw6vUDE54AJuAK9c+YQNQObf//53GjlyJFsrivziFD9vU3C6H34DJk8//fTUdDWgFTbQXhFsRcVQhFSAIqbwOTADLAH0gDiop3fffTeLAUBZnO4XlVK0NQixAOZx48bReeedR++88w6deuqpabAcnO7nkIp87777LoNVbhdtQp+DPQCyiDUuqLHdu3dnMIu/8SKAC/HjUAslVZzuF+8f9DleBqBYf/3116zN4gV1HhegFMsDcMEH+IOXDZTBBSDF2ACkApgxXjCW+NpalIHSu3Tp0pR5gD1eDNAXuNC34lpcsb+QblqobH0AACAASURBVHSYP8CLX7rT9HEh1Ka8KTTL8uOtCjJ9khcGEwZVlJJaZesmavRmycDMhmvjLnvQ0laHUX6NFpVqSUBxTlWalteBZi0KXwbRrPFG2qPz67R+S16iXbVw5pn0w287j6HySmqi4a6wxoNKapSCmmQQXENn0FfRvk074vqH8lxJDdZvq6TGgVQoXwBODoR8Gp+rjoA3pEMRBexh3SJU2CuuuCIl3EB1FS+AmQpSAZRh60s5YOpAKuIpW6vKbQA6dZTUMEiFsgf7eP4Dwo444ggtSIX6CFDjEAuVEDAIZVtcGxumpGIpAeAWEAhoAxwD5ACpKMOn7xF3Dqn4m3+uo6SKfQbfoPKCdQCZAF5cfLzzda0cUpEGIMULCYAZm/igsHJIxfjh6ir8hx0orhg7gGXZpjCkYyMXXg7+/Oc/p40pr6Tm5Ei/rzh8Y3oCgxRvpOJbgMt/c0gVHQlCefU/plG9ySXrY7Lt2tD4T7S85aG0vHpLWlegPl802/y38WfOut3pq5/Cp/53b7eSGnUYTlu271Q6beqJKrN2wWn0xQyvpLqOa2Wzl6SS6jKWScGzS3hVtTds41SSSmrYdD+ggkMu/IZyKpvuB3QAMDC9D3USsAUQAtxhOYA4la4DqSgPRRLqKSBXjL8JpPJY8+l+KM7idD/S4yipHKZgE0seTjnllEhIRX3ihiz8jeUUWPogTvdzv8OU1OB0P1+HCk746aefpEqqCKnILy4PCCqp6LuvvvqKzjjjDKb+Yq0y392PZQBXXXVVGkjKIBXT9VBd8SIAVRex4pAanO6Hb6gHSwAA4HzNafBegU0sN+CnAzhTUnlF2bAGVfYFoav0hrUDkBqc1lB9EZmmY/DxozDCFOPa379JtWeNMjWd8fwbGu9Fy1r2orwazWldBd90tbCgPX08OzzEnToupuKmJVMZSVzb8o+niSXLxdgFJfWDe09lf8t2P/N8fk1qEr1Rfm0+eUrzRJzP9JrWuEonD0KS0Bp2BJVKSeW+Bdek6iqpKA/IxCwoptUBF1wp5RuKoNL985//ZOtGcWEDEU8DqPG1pvwzgCuUPPbds2NTFP4OU1KxHhbKGxRC1CVuhgIk4fMwSAUIA2yxyQZqnLhxCraCm6TwPMXnJkpqUP185JFHUhuXEAuko58AY3zjFF9zyhVDAOBDDz3ElvgdcsghLDZoFyANHME3TvGNUNh0hCl6LIGA8IX4YC0p7GDTFuwgtliDyjdOyZRUpGF9LIQ02EH/Yio9uCaVjyNxg5S4LlX8HHbgJ3wRp/txf/Dpe5TlUMkhVbZxCutZ0R9QS7GZCtfZZ59NWBPMP2vRogVb98pPGQjeh2Ebp3ibSq1J5QkyOJV947mG2LD6XX+el5fHblx+uVRQYRP2sDib3/jB2KXWun54L1Vb9kMiD5OkjDJgbXUo5VUHsFZMhTV/W2saNyP8t88P7PIzbapbsnPR9VV1Qy8aM3nncSx+ut91hCuHvWye7tc92kmnp1zCp41fLqb7ddop5gEciWtSxTTTeASVLVNfeH7TesPqUdlRpav8t22vqt44dlU+B/tXlt+0/rD8ruwEfQyza3yYvwymxM9s1pC6LO8KVjOtpIb5vcsb51POtkKTMZpVeTc06UhLW/ai/GrNK9ySgHXFzeiD2XVpU6H8/NpeB82ktdVGO++Palv3pNHv75myKyqp4jgKKkxeSXXeFeXaYCaVVJeBcqWcyuDJFkJVPx4QdZi/6UNfJ5YipEJd07lUkKVjIw4MR0FpVN1x/XZRPgwKbceTSaxV/puOr7hwGre+2EpqRYFQFczyjVNJKKh8jatsTao4OKuuXkANx95qMl6zOu/6JnvT8pY9aXm15rS+gqxhLchpSJ/82pSWrpJvqDri0K9oRXHJ2X+urpziOjRuzBFpkBr2s6hinR5SXfVAxbADSHV5OL5pVKKWBZjaCoMjG0gI1q2CgCi44vWb/uKUC791/EoS/lzFUWZH5Xfc8WNTXjVOTOGN+2BaLi5kqup15Y9uvxopqfXq1Sv1S0lx137GhV4VbNr6J1NSsWYEi5vFLxysFcLZdFijgzfWbdu2scXS/LBjvnaHHx0hdoy4JlVsBx/sNX/OpbpfPmdzv2R9mfVN96FlLXpSXrVm5R5Yt+fUpK+XtKV5S+RLG/r0nkx524RFpA5656vcU2jluhKFXaakyqq4ccwKBzV7ExUlArpKahRMZgqmXNajgglV/9oouXhmxK1X5ZcIFybxMoUOlR+u7KnipUrX8dMkTrpQZetXnHKytpr2Q9Jwq/vSEvRDdZi/9prUMFjMNISG1Wfqn2xNKhZt4xgNnOmGw3+5Igp4xXETOH8Ox3Xgwvlj2AHJFzZj91rwlACsSRU3TgU7sc43w6jW3PBfJFHdhOUlfX3TfWlZy56UV3XXcg2sM1fvQdN+lSuqffqMpbzCkl8tcXH98v2ZNHdRyUJ01cYp/uXnlVQXka84NnQh1bTFmYZaG2gU2xS3vA4cqqb748CSqn9M4ccUbnTqV+WJStf1P67ftuVV/sWxaxK3pCFT1U5diDeFVaPD/L2SenEKUrlSioADUjm8ckj99NNPpXnFDlIpqQ0m/J2q5c01GaflPu/6pn+mZS0Oobxq5RNYf9m4G302t/Qa1WpVi6lX7//SykI3P8qw6pfTacoPm0pBatQA8Epqub89nDaAQyp/+MhgqyyWA7iCxqj22ATS1i+UC/vFKRs/VGV0ocgUOlT1ivHWzauCU1V6HLiP2/4oKLTxy9afTMCpSX/GHX9eSQ2cjxqmvPLpfnFNanC6H7/di6MboKCK0/04qwwHAH/yySfsVzHCzlkNHkEVHAi7/PciytlSAiKV8Vq36360vMXB5U5hXbKlLU2cVaVUlzVptJn27vo6rd2yLHZ3bll+An30VQkM+41TscNZKQ24UlLLm3Ia7Gxb+DSBYJWSmuQA1IUf3XymvupCS5hdlV+qdJW/LsqrYFrlg5hu608mYNUEvnX7Pay9vHxsJZUHV3ftp24+U7uu82PjVNQ5qRxYAbPietOuXbuyc+ZwxliTJk2k61S5rzg8N+wXp6psyKddRl1tMrYrdN51u3aiZS0OpvyqTcvFkoDVRS1pzIwaVBQQVTu0WU1N93iZCrbt/MUom47LWXc4jcutl4LU9+85hf0dtdzFK6k2ka64ZZ44uVlGGpc0xEbZt2lgEtBqsnHK1Oe4MGBanwzy49pAeV04021vFPTa+KvyT5WehD8ym6bxSRpuddsdFj/Vz6Li/FX200y5ubnF4s+ihkFhtqxBjYJhHgxZ8Hg51TmpWIOKw4WhpuIwXb7mlG+UwiG4+CUMrF/FEgB8SeG3fPnFz0nla1LFeMK/GkumU/3JD9ncSxW+zLpm+9Oy5gdRXtWmtCGLTwnYSE1o0vyGtGp9+i9U/XnPJZTTbGisfqpWuC+NntAhBan8MP8oox5SY4W8whX20/12XWoDI37jlHmsVXFWpevWaAp13G6UAmiiOMaF/ijINPHDVXtM4xnMH/TD6DB/2ZrUMFiNgtgoOAymlZXyqqukzpw5k2666Sbm9i233MKm+Z988kn202/BdarBHf5RSmqtOeOp7tRXde+zSptvXbPOO4C1SVYC69acevTFoua0IC99Q1X3/X+lwvojrPutSlFDGju2VwpSvZJqHcpKW7AslVSXQY+rfMogweThrlM+CSXVFNJM8+v2kSmUhNlV+adKT9pfVf22cXBdztSeV1J3jJykYNNGudVRUmVrUh999FHq1q1b6l7AT8ZhFz/WnPLNU/j5tKeeeorlkR1LJa5xjdo4Ve/rIVRzvtvzNXVv4vKab23zzrQcCmsVKKxbsqYZxVSVpuV3oFmL0kG15wE/0Loa9j95+/lHJ9O6TVv8EVRZ09Ply5GgkiqDvTiwphuNqHpd1B8XYl2Uz8TGKRVE6cC0bp9F5TOFpChoVdUTZ3yYxksWP5l/tnbjlHPhR4VRUnkwgtCZ7RAaBbMyaAWkYho/yQtKatgRVA0m3U/Vl85KsvoKbXtt8y60rNlBlF8VCmt2AOucdbvTVz+lT/337vUNraSJVn0xb+oZ9PPijQxSuZIaNCSOez/dbxXmClvIVklNGiqjYCoOlHC7caFTZkc1SFwoqaYQY5pf1QabduvYVEGtKl1VR9w4qMrb+qeyawrvpn5kC5SK40rWZtVh/mlrUivLEVTovPz8fPrnP/+ZilkSvzx16qmnso1TsmuXUddQlQ15qvvPp2tEYG3zrrSs+YGUX6VxmS8JWFTQgSbPLk7z+sjen1D+ts81WpKeJX/+GfTNnHRI9RunjMNYaQvYQqppwJKGWlfQ6QpiZf64gFRTaHGVX9XftrBl658pjEW99KjaJktX1a9Kd+WPK8hUQaJNe3TiGuW/WN7oMH9AKr+yQUmVKaCuDvMvUyW1uJiavP5XnX72eQwjsLZFN1rW7EDKq9KYNpaRwpq3rTWNn1EtzfM+R46nvC3fGbWmYOlJNPmbbZFKqmjwprErjez7zBU7ArqQmjRkRsFKEue0xoVam/JxINWmPsTUNTyqYMb0btH1zxSSXEGgbntt/dNtv6w9NvCsGxdTv0zbH5Y/7HOvpAZ6jn8p8o1TSSio/NxUvnEqOHigoEJJ9VeyEVjTojstb3ZAmQDruuJm9MHsurSpcOcZVUf0eZtWFM7Tb/TaI2n8J7XTINUrqfrhq+w5dSHVNE6ZhlpbiIt6aMdZViB7yMeBVPiJn9/Gdfzxx6fctoGJOO0KxmvGjBnsnPC///3v1LBhQ9NhUio/2oOjG0ePHk2DBg2imjVrpvJg/weOhMRPYB599NF0ySWXaNcHyLnvvvsIz/Tbb7+dvv32W5o8eTIdddRRKTvYS/Lqq+kblVu1akV33313qbYFYQqbp3EeOo6ebNSoEXs5CF7wAcsHccJPp06d0pJN+1GEZ1l/xrHnCn51OifjSip3Ku7aVFcboeIeQZVpJVWMX7Xlc6jhhzuXGuh0uM8TLwJrWvSgZc16UH6VXWhjho61KshpSJ/80pSWri7ZUNWwfiF16jGC1mxZrNWYagX70+iJbVKQKptZEA15JVUrrJUm0+N/2TV1rm4mG+0KKsN8dm3f9qEvwgQ2TuleMv8/+OADVvy4446Twl1QceaZAJKAsksvvVS3eql9fFhYWEgvvvginXTSSez8b9srSnkDjI4ZM4ZBao0aNVgVqBcn5uBnybGH47PPPmP1t2jRgl566SU68cQTpf7wOCIGU6dOZUAKWEQbYF8G1oDksWPHsnjx+qPGmU0MTJVHcRy5gsiolxVT/3Tz60JpsI2xlVRTOLWBUFnHxIVhld9Yk/rf//43VXXjxo1p1apV2v/GQf4rV+6cXuX/5n7DXpcuXaQbp2ou+D+q93nJCQH+ynwE1rTsUaKw5gBYk910tT2nJn29tC3NW7yVNbRty7XUcq9XaNO2tcqGVy3alcaMPcBP9ysj5TPIIqCrpGZaGQ36miR02iiLNv7EUVJRH4dUKKmALFwffVRy+stdd93F9jYA5h577DH6/vvvU0cgAu5w4Yzzv/3tb6kyKIsjEaEWihA7ZMgQOuCAA5g91MnP/e7Tpw+tXr2a2RYv/HjN9ddfz1TPCRMmpPL37duXBgwYQIBOPEc3btxI8+fPJ54fNp544omUPaijPD+HVK6kFhQUpEEqynJwnT59OnMH5aGMQq2E2ooLqimuhx9+WPoFcNttt6WevzyDCKmof9iwYSwJyuvZZ59Nc+bMIV4n6sOpPmjjuHHjmP/Lly9nv0CJ89N/+uknFsdrrimZFR06dCidcMIJ7O9gHpz0g/rwa5VQZfmFuAeProyaLrcdz7IA6cInL6ub3xRWjQ7zj1qTyh2NC482ECtTkOIqqcFOs2lXlLIVZa/Wj+Oo7rTXpDeW/zCzEVjT8gBaBmClRrSpMDlgnbl6D5r2a4miuvcey6hGy6FUVBz4uSpJ03MnnERVq1Rhu/uDD89gdq+kZnbsZHttUFIzcWUKcqPqMWmnDYSK9mXlw5TUprPD+yB/350bZ0UlFerhihUr6MYbb6S5c+eypQD4GwCFKW1RbQ0qqYBQlL3hhhsYFMnSAamYtkbem2++mRo0aMCaF1RSRdUTfgBSAay4AKBQPmHn/vvvJ0DY3nvvzT7Hj9yIG4ZFuygbVFLxGabUAZsQdq677jrmO8qFKanwjSui8+bNs1ZShw8fzsQmgCaHZvTvli1bWHw4dIqQCj+vuOIK2muvvejpp59m7cXfHFJRfvDgwXT55Zezz5955hnq168ftWvXjtnkqjf/myu+UXBqO76zGU65b15JzclJPdzFDjPdgKUD6brQWue7EVR79hiTcefzZiACq1sdSMt37ZEYsP6ycTf6bG4JmHbt9BttbbDzjTqseT9+fQatWLs19AgqsZyH1AwMknJUBVdSg99LmYLKsFDFhcSk7dr4F6akRkHqij/ns6aISioAFGB24IEHMtDDA/zZZ5+lK6+8ktasWUP33nsvnXbaaWztKsoB7r755ps08OFKKWyHQSrSgsALKHzhhRdS0/0ipObm5hL2b3D45FPsUDhFZRQgiwsAC0WSq5xQeqEIi5AqQiHvU5QfNWoUW/8pm+6H8jlp0iSWnQMtAHratGlM9TSZ7udKavfu3VM/X454PvLII8w+fMY56YizCKn8b66MIi9+dVJUUpEHyw9q1apFWA+L66CDDoqEVB6DiqykypRgayVVB8qC0Cf78rBRKJO2owuTuu0ztVdvynNU65dPy9HjrvK5urrVQTuAtaFThXXJlrY0cVYVFtBDevxI62u+ExncZXPPoPmLttL4f54szSe+bHlIrXzjNKrFrpTUTEOtDSRGxSGuPZ3yrpVUQCrWZ+IB/txzzzHljituUF0xnf+Pf/yDFixYEDqdHwapPXr0YD9Qw2GSxy5KScUUNcrJIBUboS677DK2xpND6iGHHELPP/88UxMBaljCgLWluKCADhw4MG3jlNh/sAGAPvfcc9OUVAAk1p4CRsVpe1MlFVANNROQCSUVkMpjjRcEpMHnIHTy6f4oSO3fvz9ryvjx4xmkBkEWqioAHxc2WUFhLe9QqgPXUfcnh9SwOJQ6JzUMTrMRNl3BbNhyAlP4hD86Cm393MFU4w+z44j847fsIrC69cG0vGl3yqMGtKmwZG1pnGtVUUsaO6MGFRURHd5zKq3KKdk0Ibs2LT6Zps6mtOn+sLweUuP0SsUr6zdO6fVp2Bo6vdIlSqgtpPLnRXC6X6akYlqe5x8xYgQdeuihTF0NW3MK/6GGcohctmwZ2wWPqe3gdD/sYm2ouHFKd7o/qKQiHj179mRwDUjFhbW0fMd+cLofkPLOO+8wKOXqJtbSHnnkkVJIhR0AK2AWSwOgpNpunJJBKgAaF5YuAIhNlVTkl0EqlkNMmTKFzjrrLOnQChuHtuPT5fIB3XsB+UzrNZ7uDzojOy81DOpcQWPSdmzhM8wvU3sNJ/6dqufPN+l3nzdLIrC69SG0rGk3BqybYwDrRmpCk+Y1pFUbttMRh39GK7bLlfXi1UfT59/W80pqlvR/eXLDVknNBuXUZoNIsG9sH+42dmSQivp3/bFZ6JCJWpMqU1K//PLLtI1LUPzwgL/nnnsIB6LzjVPidD8qx9pHKK+tW7emZs2asal4KKKyjVD8M2yMCk7lQ1nkm7nEjVPikVLidD/yY2oe0+aYuueQKlNSUY4fESWuS+Wfwxf8OA7Wv0JlxdKD3XbbjamerpRU9Bc2kmETFXxu3rw5g1RcutP9UUoqpvux8Yur2KgDm7vatm1rBK2q7yBTSAyzF2bHNL/KjldSd0Q0kxutVNDaaMyNVHWt3jFEqgHp08suAqva9KTlANZiAKv5pqutOfXoi0UtaEHeVupz5ATK2/JtqcZU29yNPv68nd84VXbdXG5rtoVU0wYnDbVR9k195UpP2JFOOvZk/tgqqab16eQ3zaOCCNf2MvnyEOW7yg9VehSsyV6yZs2axdbO8t382OmPC1P+wXEp2o7jh8xH0/52lT/MjpGSWrduXTadIF42u/FlgSnL5QImyi/33dRfk3KN372SqmzaedyV6ZeAz599EdgJrPWNFNZiqkrT8jvQrEXb6Ig+I2lF4Zy0xlXd3opyJx8YqqSKmW8e58dU9o2MsvPosZOapi0/sn3YxW2BDOri2nTxEOc24vqH8liPaRtfUwgwjZ1r+7rt1M2nak9c/1V+uLCvagPSseZXXJMKNRgbs4LnuZr647p9NvXHgWEsWYkqj+PNGJXm5uYWZ+IIKhOYQ16dNZ5JQ7FKGY0aoDLYbfLWxZSzdbPOuPZ5ymEEVrXpRcubdqW8Yn1gnbtud5q1eDN1PfhNWl24KK3Vn334Fxr/z1OkkfAbp8rhAMmQy7ZKatLKaLD5rpVSV/ApsxPWdWHT/TbLFlTQEXf4mEKIqj5df13VG9eOqrwqPSweunGQjf+oGJv6E5bfxo7J+LWt1yupCRxBZQOtIqw2HXEOkcYZmaovB5+e/RFY1fZQWtakK+UX11MqrAs3t6e5K9ZT231foY1bV6caN/PL02nEzSWHREddXklVRahypYtKaiZbnjTkxlU+dSDZJF6ikmpazgQCTGwjry00qepRwY7relX1ufBXZcM1REb1u2l7VfG2sWcSD1s45XV4JTUQbdO1qTpKrhG0Fm2jpm+cZzIGfN4KEoGVbQ+l5U2gsNajgpBNV3nbWtNP61ZRnTbDaFtRyUkCi2efQU8NLDnaJOzCOPW7+yvIQHHUDF0lNWmoVDUn26CT+6t6+IvtEpXUuO0xhQpVfG3ao2uTw7AK4lzAuEl/qPyJkx5W1rbfVOVU6UF/4kKj7XixrddKSZVBl+kaTd38OhAoGxS69nlZUzjVKRfmVxS0VtlWQJju91fljsDKtofR8iZdKK+oHhVsST/Wal1xM/q5YDlt36XkV8nWLzqF7jvrJPZ3cMOHOK69klq5x1Sw9VBSk7jiQpiuT67rcWVPBkthG6c4xMXZqGUTL90yOvl04VA3n6rOTNmxrce2nAh/shjY2rWFQxncmrxMhPlrCtVBJTVoN3RNahxIExtvs/HKFJKNlMwdzpUVtFYpXE+N/1dyDpu/fAQQgZVtD98BrHVTwFqQ05B+3rqENtd7h7av6Ed3nnSOMlgeUpUhqlQZKvrGqSSg0+QhLUKH3zhV+tayha648GRaPq6fplAmjhvZeLP1JwoaTca1af1x6zU6gorv7jeFRNk3v67SWdGUVBXcVy1cR41HXlapHpa+sfoRWNG2Ny1v2pnyt9eljVuq0PycRbR52yq66egr04zIFFUPqfpxrgw5XSmpMhhMUhl0BZ8yGDB5WJuUr+hKqs79Ygo3YTZd2ony2zVc6sQIeVwpn+L4lNVt2j5X+U3tVCglNQyes1lJDUJrlc1rqPE7Jb/C4S8fgagIrGh3BOU16UyjVi2iW/qr1XcPqX48iRHIpo1TLnsmGyGWK6km7XQFY0nDXtC+rt+6+VQxM4UeU3/j+mnrX1wFUtZOV7Bq8jIXtx3GSmoQqoKN1lVIw+yYKqem+eP4bwu7JuWqbF5NTd5NV8VUN2nWpOdUwaJIopwqVCz8jX+X/Cem7fw3URWiKvi9+pyS/wfLI31H2ZJ8O/LjZIaUbSFPWn1VqTgnh3J2fBbuV9WddfDyVUr8jW6PpFygvWntr5Luz860QHx2xCHV7h02c6pUoWLKoZwqqFeIc426ymFwy/idJwIoM/sMFT4CXEnNtBKqA00uldhsgNawjVNJDrK4cKXTT1H+u6o/U3bi1mNbXlUuDuS6glKTcRqlBJvCLepVbZxKW5MqO8zfFDbLag1qVL0mEKmCXFW6Cqqrbl5NNRdOSUFdCsIAcACVALyw9CDESaEQx91W2QE3ItztBDEGRDvghwFjCtB2/g04KgZOMtgKgKHGubVifKLibppPFXfZy5RO/bZ+lFU5Wb28nV5JNfmqrfh5/XR/SR+7gtgo2Kjo0/068KGCMd07LlN24taTBFzqxDkYR1fQyO2atiuY3zSuRkdQAVJVMOCV1PQhooLSsHjpxFkF13HSVfXrQpiq/TJ4jPqysrGXJIya+qMbt7AYRO3eV33JeyVVFaHKlf7oiU0q3S9O2TzkxYezbXlAqunD2XY0uoLusPp1IcVVezNlJ249tuVV5XTjbQKnJmPLtH5XUMztVBolVQVdNnCtgkDZQFBBjU66CuLipqvapQN9KvhW9YctzKniJ7Or056k/dGBUpMvFpm/Xkm1iWDFLWOrpMogyOX0vOxhK3s5Uz3cdXsuLtTplNdVUnV9Nsmn45+JPV0YiurHuPXZviyI9argS5UeBfFx/HMFeeLLlcxX2/vHNC5lpqSGQUZZTufbQmFYuUzYU8GaCrqSTlf5ZwpvKn916zOtN1vzx4Vmk/JeSY3zaKx4ZaGkZuLKBCS5hOS4/srKR0Fq3D6I66+qfl2Y0c2nqk+Eqziwp4I03XSVv6bQpgv5tnYzBblRkB58GTDpx6D/qo1T0jWpMuXJRok0hUNX+VVKoWk9tvZsyulCnErJjJtu4oeOUmkCry7t2cKrbTnddoZ9AcQp7yFV9bipXOlR0/0uoU8V1aSVWdcQZ2OvMm6ccgWBlQVak4BLGRzavkyYQnNUe1TfCWK60RFU4prUMEjxSio2KJW+VHBhC406dnWhLmrgqOrJdmjNFFTqxikJCIXNqPo9pJp8NVb8vEkpqTYQFyfaruuzfYjLYIrfj3GV1A8++IBefvnlVJj69u1Ll156Kfs393fBggU0ZswYGjRoENWsWTNOSNPKwn5hYSE98cQT1LlzZzr22GOltm3iNmzYMOrRowftv//+KZtQzu677z5q1qwZXXfddYTju/g1ceJEevXVV+m2225LKxPV2IULF9LYsWPp/PPPpxdffJE6depEGDf5/wAAIABJREFUxxxzTKpIGEyhzU8//TTNmDGDWrVqRXfeeSc1bNiwVFUm8DZr1ix6/fXXma0GDRqkvq9l/pvYFcu7gkPbl4xg/abjwiupOLaouJgNjjCYNP3cxp4K6myhVWXXJF0XblXtd2EnWyHTFkpdlNOJqziWPaQ6e25XCEN+45RZN5o+bEXrcTdOAVJxHXfccaFOA8ZGjx7NILVWrVqxN2oBzqZOnUoDBgwoBa0607c68QqD1Mcff5yKiopY3e3atWPPayhqgExcgEwRbKN6ctGiRQxSAfWAdxX88fQPP/yQFi9eTBdffDHBBuJ72GGHhVal094oP72SKo+OkZJap06dUnBno5yaQqBpfhU0mdoLy29bj6pceU43hUldWHOdz9RP2/yyciZwGZx2Vb28RH0J3vr+GrOnss9doSMQpqTKlEk//V96KJhASZiSeu7gn0LH2Ijb9kyliZAq1gtwuv/++2n9+vXUq1cvlh+QCrUOCiWUTyiTzz//PF1++eVMCRw6dCh99NFHLO9FF11ELVu2pIceeoj9u379+nTXXXcxIHz44YdL+Xb77benbN577720ZMkSVgbKYPv27QnQiWvSpEns/8gPmJw5c2bKXjA/V1J5uziMHnTQQfTzzz/TJZdcwmzBBqAZFy8DeHzwwQdZ+6F23n333Uyh/P3331OfH3LIIawMIPWNN96g7t27U8eOHempp55iKimuPn36MBgVLxFSxc8R88GDB7M6ETu0HS8FvO1TpkyhCy+8kObPn898BxhDQZ02bRqrZ9y4canPX3nlFfr444+Z+fPOO4+gkEMxz83NZZ+de+657LN169axPlq6dCmL51VXXVVKLXeloJqMazEuLusX7aqOoNq0aRMOzCQErTgTR1Bx51wqnbJvgSj7KkiU2Yvjt6q+skxXtUtM14EvxL2oqJgdsF9cTFRUXDJdhbNXS/4mKmJGd+SjnB1pxSyNp/OyyMnKsWmvnX9zW7ANezvz59B2/EOsL1heKIOD85m/3IZYT9DvHXZSdafqKPFd9KPk30Kb0tqGz3NS6am4pOzvsBfhd3qZ4lRso8auT6tcEfDT/fL+lkG6yciQlXcBqeJ0P8Bo7733JiiOmH7v0qULDRkyhFasWEHXX399KKRiScCECRNYHtmSAFE95X8DtPC9DfuAQ9SLqX/UCwhGPtjE1PyIESOYD/h73rx5qc/Fujhswm6YkvrCCy/QWWedRW+99RaDbsD1m2++yUAcAAw/AJqo77TTTmPp3C7ADgDK1VbUsXLlSrrmmmtSkCqqsAUFBQzcTzjhBKba8gtwzwEYsI00LAEA6J566qmsTsAnwPnss8+mZ555hpo0acLAH/lQb//+/Vk59B3gGGXGjx/PIBUQCxAWgRP2li1bxsAUfg0fPpzZmDt3LrVo0YItVVBdukqxyg5PV9kL2nENq0ZHUFVWJVUFiSYQrII+lWLI0z9dVBraGMQFoW0HVImQJM0nAb2dUFgaikpBVwASdwKjUFYANd0bxOfzEfARSCYCHFLLWjmVPeRcKrdR7bOJrA3EuoBU+Irpfg4BeHiPHDmSKXCAQCh8fE1qmJIKlQ/qH+CSX3y96ffff88+Ovroo9k0e3C6HyAHOOzQoQOrFzAIBREw9dJLL9GJJ55IkydPTqmc8A+wedlll7F8Tz75JE2fPj1VRxBSg0oq4PSdd95h9ho1apSasgeY4jMot1CRoebyC7AOFRNq5TnnnMPiIk73cyWVq7uPPPIIKwp1l4NocEygPFTlk08+maDuPvDAA0zR5BdiOXDgQAbMHEqRBgDFhTIAfCi5iAlXUj/77LNS4AmFG30nXjfddBP756OPPkr4OwiqKuXTBjJ1lnMkDafcPpTUqA1gpXb360CWCbRlQjGVQaYODJq0wzYuOuVk/j/4xTbaViI5+stHwEfAR8A4Aq6U1ExDrg0kRgUnSXu8XpeQym2Ka1B1IRVwyZcBcDtQQXFBGQ1TUpHOIRXAKG7QAuRirWgUpAKOeR26SiogFYD47bffUuvWrVl5qKNcfRXBVVRqg2tQ+cYpcbofgAuwBlyirExJFccMbEINPf300+mTTz5hEM/rxPgJKqcoizJQTRHv2bNnM4WVfwZAhzIMdXW//fZLVYXp/27dujEQlcEn0qEKy6b7uZEoJdMlfIbdU1mnpOpAlgnslRW0xmmHjdKqU1+U3ce+2k4btxo/l3wBHwEfAR8BFoF/n9A4I5GoSBBrEzC0X9yhLtqIWpP6+q1/SilIIkjy8hwOTzrpJKYqArT4dD9f0wjwRFmoev/4xz9INt3P17vyvNgsFKWkYpodqijyc0VSnO7n60VFJVWEVOSF+smVVIBacHc/oBeQigtqKS6sN8V0OYdUvq6UT+tzOEJcoFwCmjHVjilzgN3VV1+dAkN8ziEVttEeQKQ43f/f//6XevbsyT7DNDxOFoBP8K1fv35piqYMUvlniDnUbsAo1spyJRXT/VBOOXDCf9QjfhYcb7AJv0455RS29hZXRYPSYJut16TqQJYOnJoqmqb5dfy0gcw4a1pt6gu245lvt9OqzSVrK/3lI+Aj4CNgGgGT6X6X0+8qP11Pzwfrc6WcqqZZxXpdKKnimtSuXbuydaVYq8g3PWEN5x9//MFAClPw99xzD4NB5MUVtnFqn332SW2+wuYjQCOm8gEH2ByFDULYTMXXgmJ6G+okpr2RFrYRSoRU2OLrO7HcACCLdZyyNal84xRfiwo4BDjzDVRiGXHjFNp4wQUXMIAE7GFzE64zzjiDxUVUUgHFsINNS/C/efPmbOOUCKl8mp+3kS8HED+HfQBo796909ag8r7HywGWQPDjq1AWkIqXALy4qDZOIVZ33HEHjRo1qtRmqqhxLaaZjNNgOdW9qlOPzXID0a7RYf6yNak6EKgDq5m0YwOJZQ2lwRgOmV5ES9d7SDW5iXxeHwEfgZ0RKEsl1WU/uIbaJCA2rpLqMl7clim8mOZX+ezKnq4d3XxhfrsoL7OdbXbjQqU4vlRjQAeKy52SmgTMlkdofW3mdvptjYdUk5vA5/UR8BFIh1TZEWeuIE031kkvB3DdHht7cQ/zRyzjwoxJf+jkde2PK3u6dkxhLBgT2/Iq/+LYdQnBpn6EtcvGTiwlNQlILCul1RZOM1kuLN7/+7GI5q70kKrzZerz+Aj4CJSOgK6SmjREqvrGBgpVNoMKjs2GEpkiGWYnTEnNNHyatFMFUyYx1lHMTO3p+mcKSa5gVBwfUW0z9U/VblN7un7qxsW0flV+2WH+oi9p56SaHEEVBldRh//L4C+JNahhUJxJ+LRtF/d9zPwimrHcQ6rpF5vP7yPgI1ASAV1IjRuvTEKmy7WzKhhQxUUsHwWpsoe/y3bo+KnKkyRMqyBFxzfunwoGTSA9zJatv6rxFMeuqt26MdSJowmsmsQ7LD5G0/2A1DD4zObPXcOvDczaxies3MRfiuibJR5STW4+n9dHwEdgZwTCILWslVPuYZQfcfrRNTSr4AO+yiBVp1ycdkbFUQU1SUCy6/aqoM5Vfap6VH0UVt7WP1U5U39V9kxh3ab+qBhmjZIaBmO2iqPNUVY28Gnrnw60RvnzycJi+nyRPyhV9QXh030EfATkEUhKSc005CYJnSZKUBQUZqOSqgsnruMri1Oce9SmHTb16dYTBXVR48kU7sQ4yuq09dfUD1cQ7lxJNYVKV9P8tlAYZ3e+bACE2YsLnzrtQ2dOWUw0+TcPqTZfNr6Mj4CPANG/+u8i/SWXpGOTKYh1BVcu7ABSbaHBtj9063PRPpUya9sGsZxJe+LUp1tPHBi1efnRgVKbdmcblAbbwJXUMD+la1JlCp+NcmkCf5mCTB1INPE7KWidurSYPvjZQ6rNTenL+Aj4COivSc0UVOo89OM83IP2XcGZjh2/cWpn9E2hSGdcJAnJLqA1Cf/C/LL1N065MCXX5Hs2bFzIpvvF74FSkBqsNAiPppCXdH4XkJgNUCq2A505K59o9DwPqSY3gc/rI+AjsDMCUFIzcWUacnWg0aTdce2hPH5C0xYCTHxFXtN6TPPr+uParq69uBCsW48tPNv6p/Irjl3dPuXjKwxKTV4iVe3hdYhKqsy+V1IDveFa0bWF6Hkri+ntHz2kmtxcPq+PgI/AzgjwNak6EJnERhqdh3wS9caFzqDfOnDgN06Zw7PqXtWFHJ3+iaor6fK29sPK6cbFZhyHwanJ51H3vSzNSEmtXbs2W8MkXlFrTWUVusqvA3dh9UcNSJtlC3xQmLRX5b8qHQf5j/jB7+5XfZH5dB8BHwF5BGyVVB2oTTLmSUCmCxiO8stk45Rp7EyhxDS/jT+mZeJAoqv2xLWjKh8HRjO54Urn5VHMo2q3DIZNFNfVq1dL187zekOn+21gzgQaTRVL041ZKgg0XYYg2ssEtK4pIHr62+0uvwu8LR8BH4FKFAFbSDUNUaahNtsgFv6U1XS/Dgy4jpcMSkzHjCy/LgzZwiCvU7ceVZtcK52if3HiE7d/VPExjb8qv9ERVEkrqTK4iwOLYVCsgkhTmFbZU6VHDfaoUwQe/rKItvkZf9V3hU/3EfARkERAF1IzDZlRyosLxVPHvsmA0YG8pJVUU39N8uvmVcGLrh1TWFRBjqpeV36r/FClh/mpKqdKjxrvqtiI6WFxSrr+CqOk8mDaKLw2EGmq9Ir+qerTTX/p+yJatsFP+ZvcaD6vj4CPQEkEdCE1brx0IC5uHSgfBdNx7MeFGFFJjeOHbllTf03zJ+WHyq6un6bQ5AridOFatx2m0Gpr1zReqnps7EX1fWwlNQ4cyhwrD5AZFVBT/1Xxi0p/b14x/ZDvIVX15ebTfQR8BEpH4JHjG6XWeiWhUOrGPGml1jUk29iLq6QuXLiQ7r//flq/fj0dffTRNGDAAGl4CwsL6cUXX6STTjqJ2rdvz/KooCKsn1Dn2LFjaeDAgWy5gnihnieffJKaNm1KF198sdTE2rVrmS+DBg2ihg0bKocDbD711FPUqVMnOuaYY0Lbhzz7778/9evXT2lTJ0MQquD3gw8+SOeddx7zRXWpoEyVHgWj2bwWVYRyVYzEdNN4QEmVXdzO5s2bie2Uys3NLRZ/FlUFV6aw5jK/Sok0hWMbezrxiWv380XF9MlCP99vcoP4vD4CPgIlEbBVUpOGSlX/2EBilE1X9qLsxIFUwNsTTzxBxx57LHXu3Jk+/fRT6tChgxRCZZAabLsutEZBKtLeeustZvqss85K+YJ/c3gwhdQoWNPtP9T50ksvMbDWAWNu98MPP2R+A45NIUqENRVU6qwRNo2Dbn/ajgNZuShoVN2/pnBrdJi/bE2qDoyZQqFpfhvYizNdH9UJmbQ7d0UxjZzrlVTdm8Ln8xHwEdgZAVFJzWRcMg25mYBQVfziQGpBQQFTLQFQXbp0SYOoCRMm0CuvvMKqh8IK9Q/qZZs2bejtt9+m+vXr05133skgkquf06dPZ/lvv/12pkjigp1XX301ZeeSSy6hKEhFfvHiyicgEYrvkiVLmK+4oKTC1sSJEykvL4+lHXXUUdS6dWtWZ6tWrejuu+9mUDls2DDq3r07dezYkYYMGcLKT5kyhbXjjjvuoHbt2rE8PXr0YCon4PK1115j+a666ioaNWoUs4/r/PPPp5YtW7J68/Pzadddd6U+ffrQ448/ztJhEzGYM2cOvf7662ntQdptt93G6ps1axb961//Yul4Sbj66quZsvzyyy+zzz7++GP2/5tvvlmqvCYJvapxJ0s39UeVX5Ue9ME0v1dSd0QwDlzaQDLvuDj15m8spue/80qqzY3qy/gIVPYI6CqpmYZK2UMtyeUItkoU91MHgsMg9eH/uzB0GN7eqwQ+cc2YMYMeeugh6tq1K11//fUMkgB+Q4cOpRtvvDGlGnLVFdPwWBIAmFy8eDH7G3kBhgDKRYsWMdi74YYbmB3ku+6661hdAGKotoBG2XQ/6oBaeeKJJ7L8PA/aOHz4cAadqANwOGnSJAagqOPZZ59lwAy7ANl99tmHAMPwg/vFARSQimn9Jk2asOUEsAX4xN+oAyAL8H733Xfp7LPPplq1ajF4DyqpAMznnnuOwSiAU7yQNnXqVGZTVFLxUgA/+vfvz7LjJeDaa69lfgNM0T4sNcDfK1euZNA6f/58ZgN/h/W17ThTlTOFPtm4NfkuDKvP1A/d/MZKqg5cyRpc0abzo3bdo/1x4FMFvalBS0QPfOEh1eQG83l9BHwESiIAJdXFVVYQG1VvnHbpQGeUfVn54JpOXj4KUm/r+XKp8yEBkwCzu+66i/DwXrp0KQNKXKh3y5YtTEkFQALiuBp6wQUX0MiRI+m0005LAS0HQsAfwIurqjNnzmTwBrVThFTeLm7z0ksvZfVC8UR9zZs3pxEjRqTqEKf7UQY2AaWAXF4G4MhVWYAtB1CupMJu27Zt6ffff2e+ALbfeOMNpqTutdde9PTTTzMfrrnmGgbuMkjlIIp8qBtlAP24oKxedNFFDDBxAT6Rh0Mq7CHGfP0r4H7cuHHMjzfffJO6devG1FPkw0sAPm/QoIH0XE/dMamCN1V6sB4V5Ib5FVYujj3dGPDxjP+rNk6lrUk1OYIqG2A2KiBxIFJm1/aoLJ04RUHrc9OKaOVmk673eX0EfAR8BEogNc4aOdsYZhpq40Inb2ccO3GVVP7QRn998MEHTB2F+oiLQyqHMHHjFOBwzJgxbN0oAPCyyy4rBamAOECfClJ5HMSlAfwzQPDBBx+ctlFKF1KhkuICpAan+wGpAFnAISAVYAwQ5tP9KIe0hx9+mK644gqWV1yTKqqlyCvCKE+LgtS5c+em4JXXNX78eAbbgFQouvvtt18apAbXwppCpQwyZfdapmBRHP9hfph8F5jGw2i6H5CqA1VhEOfqc5XSaFqPS3uq+KjSdWBX9Pd/c4oJP5HqLx8BHwEfAZMI2CqpmYZM2UPb5fR/HPhUwQP301ZJhX3AHlRQrDeFHT5tj+lyPmXfqFGjSCUVG4kAd1BMAbWAV0CrznQ/wJBPp0Op5VP9fPocyitAE1PiHCABvMHpftdKqrjzHsAJxfOggw5SQir6G8oogBUqchSkIv6y6f6+ffuyz8OUVJP7MBNQavMyWmGUVB3oMoVG0/wyyNSBvbB6bKHVppwqfqr03IXF9H+/e0iN86Xgy/oIVMYI2EJq3Fi5hsLyALFxlFTEC8DHN+pgQxJflxq2cQpHUHEFEkoqIBVrLe+7777UxiJx4xRgF+tHcWEDVtjGKXEzFdqE5yymY3H6AD+KCsc34aisE044gf7444/UxqkwSOVKKsBRNt0fpqRCsYSCiroA33y9K2xgMxPfOCVO93PVFWWwqQqQCZUZnw8ePJjq1atHN910E73zzjtsTSrqBszyjVXBjVNJKqkqpdRUkeT3iWk5136Y1m+tpKrgyeUaVBfQGsdfFXyq0qO+1G3XtnKbP+QTjZ7vITXug9OX9xGobBHgkFrWymjSkJmUfdXDW6xXpqSi/OAvLwoddliTKruShnwRZmwUONV9pBs33Xyu6otrJ66/YfCWlN2w9qrqM4XMuPlVG6eka1LDlEsTZTKJNaEm9dtCq045FbS6TF+6gWjodL95SvUF49N9BHwE0iPgSknNNORG1eeij+NCoKx82HS/SwhVwUXc2CRlXxdiXNUf146qvCpd1Q+q8rrxino5U/kgpkfBs6kdm5eeoJIajE8pSA06VZaKaUWB0qiOVimt24pzaPCXHlJNbhaf10fAR4Bo8HEN/S9OWQwEG4gVIdWmfBAabB72uk2N65+qHhVkua5fVZ+Ovzrxtq1HB0p16o9SRlVtNBlfpu2Mm79MldQwRValNIbBaUWBVlX7g+nDZhTRkvUmw9Dn9RHwEajsEbBVUjOtnEYpQnEe3txuElAU9MtWSdUZo679j4IdF/GW9WdUO1UQpxMjHWVQ147KH1W6qh4V1KnSXcGqeH/IbJr6YRsXIyUVO/yCyp7pBiXT/Dw4pssD4tSjgsSoQWbqp6p9YnqYX58tKqbPf1cNfZ/uI+Aj4COwMwJQUpO4Mg2xSUGa7UNVBmF8d7xJvF3Vr6oz6Xp0YcaVH5m2o9u+qJetMAi0eSmwbX9YuTj2VGMv+PIga2/UxinkD53uN4Ux0/wqeLNZZmADn7awq/LfZfri9UTDZ/gpf5Mbwuf1EajsEajM0/02D39RWTI9Aits45SNH7bQYDrek6pHF+pc1Z8pO3HrUcVFlV5RFNRgHI0O8y9PSqoKAl1Ds6o+VboODEdB9qNfF1PBNtOvIZ/fR8BHoLJGwJWSmmnlNEqRsoG+pOyJcbGd7nfRHtX4jgtXUXCk47/r+l3ZU9lRpceNu6191+Xi2FPFwCupkgglocDaKLQqaDVNHzWvmGbn+6OoTG4Kn9dHoDJHQFRSMxmHTEOtrL447bWx53rjVBz/VWVtoURlV1Sio/K6rt9WgZS9vKj81o2BLF+Yn3HjYdv+KH9M2mnqvxMlVQZlpsqkaX4VtCVhzwY+4yqituVn5BGN+8lDqsnN4/P6CFTmCHAlNfg9l2mIVPWBDRSqbCLd9OGpoxiGKYdRSmpS7dPxVydOpnl0ochV/EX41VFuVe1R+a9K17Ef5aetfdt4qsqZ+mOTPyoeqo1T+JGKHAQ9Nze3WPxZ1DjQKOvEJCAzrB4b+LRtr6qcq/Q1hTn0n6l+XarqC8Kn+wj4CJREwNV0fzCemYZc15CXhL3ysnHKBeTJxoPOPaeCJR0bYh5X9lTQpUpX+a0qr0qPehlR1S1Ld63omvofzG90BBVfk+pKSQ2zYwORSUCujR8q6LRVSoODSdbeodOLadlGm2Hpy/gI+AhUtgg8fGyD0HNSTTcGuYyda0jUgeg4/uvAkK6SGscP3bKm0GBi1wRydeKmU7crO7wuVXxU6SqfVeVV6VFQahL/pNpr6r+q/7ySGujxMNh1AZ9Rg9e2XtGvyb8V0ZTFqlvEp/sI+Aj4CLhTUjOtnIoP1yBM2zykk4JYMS6VceOULgTJ+jPO/amCHlPbKuhSpavqU5VXpUdBq6puWXqUkurSnq7fxkqqDqzJKk9C6Qyrx0YBjeOfqr5Mpf+0iujtOX5dqs2N5MtkLgLrvn8vc5VJamrQ9eQyrT9bKoeSmokr0xDrWomNaw/l+XS/C4jW7TPXsKYLFVH5XLbfVftUdlTpqv5QlVel69hX5QmDUVl/2PoTp1wULKuOoEpbkyo7gipT0KozTZ4JaNVpb6agNNjewm1ET04tpq3bbYasL+MjkJkIrP3uHaq/Zg4tXbo0VWHLli0z8u9abTpTk96DMtPQLK/FT/cXp5Y7xOkqHYjNtul+l7AYjJ2u8mcLNUlDsMr/uH6ryqvSVWNV5b+sv1xu5LL1P8zvqMP80ZZSkKoDaWGwmAmIjAOzUZ1fXpRWKKlQVP3lI5CtEQCkbpjzcZm45yF1Z9iTUlKzQTl1CWG2D10e6UwrqTrQ7OLm042Lbj5dn5KwF1V33PpU5VXpqriYQqk4Lr2SSlTqZ1R1IFelRJYlBLvwX9W+OOlYk/rxAj/lr7qxfXrZRUCE1EwpqLy1rfY/gnI6nVF2jc+imqOU1Ey6mSmojarHpr0mcBH3F6cmTJhAr776Kt1+++20//77p9xdu3Yt3XfffdSsWTO67rrrSFZPYWEhPfnkk6zcsccey47eSuLSjYcLiB4+fDh9/HHJi26fPn3o4osvDm3XrFmz6F//+leqyeeddx7169cvNASq+KjSg4bXrVtHDz30EJ1zzjnUqVMnZfxN7QfrMy2v6jfX9sIC71xJ1YE1U5gMy6+CNtN6bOzptFdlN8l07t/SjTk0fEYyX0JJfLF5m5UvAl5JzY4+11VSMwWRUQ+vsA1SLhRTF9Ak+i576JtsnJLFAZD65ZdfUocOHeiSSy5JZcHnP//8M/v3pZdemlr7ajPCZs6cSVOnTk2zr2pXVD0q+DH1kdtbuHAhvfLKK3TttdcyE0899RRdeOGF1K5du1ImAaivv/463XnnndSwYUMC1D/44IMEUN1vv/0iXYjj/0cffcRs9+3bNzEotfVPBZ2qdBkU29yHYfUEP1dtnJKuSVXBltgI19PvZWHPpL3BDnSxaz/qTpLZH/FDMS1Ya/oV4PP7CGQmAn5NambirKpFF1JVdlTpmYbcJKHT9mEctnGq9+3/Cw3fpw/vVPwBo3gY//HHH3TiiSdS+/btCQrpSy+9xBRSAObAgQNp3rx59PDDDzOb9evXZ3AGeBs2bBj16NGDOnbsSEOGDGHpgF6eByAwePDgtHKAuvvvv5+WLFmSyte8efNS5e+44w5WB3x45JFHUjb451A9cU2ePJn9/9Zbb2WKIi5RET3//POZwin7TAwSQBPtBpT//vvvNHHiRLr66qtLqciIzzPPPMNs8vpgB+A6bdo0Ovvss+nNN9+k3XffPdWmm2++OZUXIMzVWkDt0UcfzeAYV25uLp177rksNvgbF/rhqquuos8++4xGjBiR1q+I8y233MLi9OGHH9Ibb7zB0o888ki64IILWF/yOH399ddUr149lr9t27b0ww8/0GOPPcbyQ42FH+JlC6vcRhQs2o531XdC0H9Zft4u2RFUYv7QNak8U9RaTVnFNvltIDHJNaRRHWALpSr4VsVbTJ+6lGjir15NNblRfN7MRcArqZmLdVRNHFKD36+ZhkpVNFxDZ7A+Fw/5oNIbrCNMSTWBVNEmpu2hKAI0e/bsSWPHjmXQJtYjKqMipEJ5bNKkCVNMAXiLFy9mfweVVABcr169GCgBBseMGcOA6oUXXmDlMcWO8gA1/C1CD0CQq7Koe+XKlXTNNdfQ/PnzWZng39xvlMOGSoAlwG3o0KF0wgknMLgT+wmgB4UUU/0XXXSRdAgBZmUqK+L2/vvvM+ADsKMtUGJRNxRQgCb85H4AggCQ/fv3Z9BKn6rqAAAgAElEQVSKtiBPsE8BsN26dWOQCzvwF+0Qy8MnpF155ZUs/bnnnmPQueeee7K/GzduzGI8adIkFtezzjqL3nrrLTr55JOpQYP00zhMFU8VlOqmy+4f1T0cBqE6nyeupKrgqiJAqw1Eq+Jikh6sf10h0QvfF9MWv8vf5t7xZRKOQHBNKr7UsZ6uTp06aTV/9913BFUBDxAxDZ/fdNNN9PLLLzNFadu2bUyZwIMEa1yx/gsXHl7BNa9+TerOECelpGYacqPqizOUXcEx7LhQUtGWffbZhwEpVFOodVBHoXjyz5AH60+nT5/Omg4AAkAGlVSosQC/RYsWpQAXKiwHSwAiAI/bga1WrVoxFfTtt99maq4IrwBkXE8//XSqzFFHHZVWN+5zrM988cUXmf+4t3F/iion4PO1115L6zZReUUCn8LfddddGWDiPkc5XOJa0zBIRZvHjx/PlFDE8Pjjj2ffI4AhQPGAAQPom2++YRAsXvjOwXcPB1GkAd6hHq9fv55lRR4Oqfg3pvu5Sop65s6dy9rMlxpAJYVNwCi+v5CHxxUgjbYBUtE3t912WylQRR0uXrJ0YFH3XjKFZ5WSa6Sk4s3BBipljYujdGbKXlnDZ9SgUCm2Y34i+iFfd1j5fD4CmYuASknFNBe+rPElPWPGDAawn3zySdrmBzx4Tz/9dBo5ciT17t07BaWPPvooe/hi3dn3339fqlF+d//OkDx0TP3MdbpQkyv403XedX02UOBKScX0MKa6Dz/8cMISgEGDBrF1llxJxX2C65hjjklTRk0gFfcWh0nYFxU8ABfURxnk8roBilxJhS3AF2Aa8Man6gGp7777bupz3pdiXlmcUT/aAlUT9zleVPnVvXv3NOANTvdze1CMAYZ//etf02zBNw6po0aNSoNRXoeolnL4hC8AS54GABXXpIr5sDSga9euUkhFW2SQirGD/sByDPQ/4N/mUsGgDVy6XA4QVr/qCCrENwcByc3NLcbbIL/CpqdV09YuIdcGIm39E9sdBsk2/qjsquId9IXHd+5Konfm+il/m5vZl0k2AlFrUvEFjnV0VapUYevhoJYAUqFs3HPPPSnHsGkCD2IOqdWqVWNr3ji44gEuO4fVQ+rOvvXT/SWxiAuxOuVdQSqm+flOf0wL82l/GaSKU/kmkMo3ZqFM69at2X3G47RlyxYGyVGQivyyuoOQCkWTT/2L0/3Bz/iIRZxRP9Ra2OKqKeAOU/CydalQWAHMPE3cOIUp9v/85z+h0/0oi3I1atRI3TRhkIrTFWALymlQSQ2b7ofRZ599NjXdHwWpyAvV9quvvqIzzihZq2zzsqRTzhRWxf4xeXKE+R+sX5zul0Fx2prUyqSkquBRpWSWdXpRMdGL3xOtKjAZNj6vj0DyEYhSUrmKyqf08SASlwKIU/vidD8eKEcccUQpxTXYGg+pJRFpUqcK3XxY3eQ7OwQCVWs44zimA40m9l3YcwmpeGg/8cQTbCo9OGW/fPlyNouA6WdMK0NdxAYhHUjFwx4vhiiLF0UoqA888ABbG4kLCh5fxymD1GXLlrFNW7xuTItDrQxTUrFMQbVxCksMsAELefkFuIWqyKfYsakJbX3++efZlHhwlz9fv8rL881RXJXF54A/bG7C0gKoorgApHxTFOzDj6DCCsWUb5LaY4892NpRKKl8GQBs3nDDDfTOO+8w9Zcrrlx1xncW3zglg9RTTz2V9TVeuPlmqjZt2pgM31TeSqekhkGcrVKZ7dP/OtCqUlKTTJf5N3lBMX212Go8+0I+AolFIOqcVKwD22WXXdi6OjxcxDWlAFZ84W/YsCE1nY/0Fi1asIcqHl7YfQz1h8NsUFH1a1JLurVX+xp04j4lM2OZXkOqGlhJrTHl9bqATrENOvbiQmpUzGwVNVU/2MYrKX9c2eV2AOXi0oFgPOLWpyqvSlf1j215VTlTJVVlL6wdUdAslrFSUlWwJVaQ7dCa7fCpE7+w/vhjPdGrs1RD3af7CGQ2AmFKKpQhKDXYbSzbscuXAmATFYdYeM7XpX366afSdapi67ySWhKNS3vUoT2aVLXq+LKGWh0otGrYjkJx7cvKi0vlVL7FrV9lPy6M2UKJyi/XdlX2xPWtXD1V+ShLV9WjSlfV6aK86iVH5UPYS5lpubD4RdmRbZwSp/1D16SKcCeDpGxXRm2n4+NAI2KWdPkgdL82q5gWrTMZSj6vj0CyEQhbk4pd+VBBsVNftqaUnwKQn5/Ppt4wBYblAZgyw9Rc3bp1U5CKqUmoqRx2uSLrIZWoZf0qdG3PzEz1qx7qNhsvdEena9iLYy/uYf4uIEE3bjyfLhzFiYuOT6bKXphNk/bo+GVbj64fUfZt/FPVaxtn03KmfgBSo74npGtSTZTUIDQFg2uzkcq2/qTKqeyWZfo3S4gmLbAZ0r6Mj0AyEZApqXzt6aZNm9J25vM1qtyTFStWpNLFHf78IGzZsVRiKzykEvXZowb1/VNN7c7NRuXU5ZpW15DllVTtoZWWUQUvplZ17ZlCVtAPVT2qdFW7XJRXvSyqfHDxkhQWZ1X8K7WSqoLHqI6LoxSr6o1KV0G/mA47awtz2Jmp24pMhqHP6yOQXASi1qQGzzV1/W+/JpXo6kPqUOsGdlP9NqMi05CbCeg0jYMLJTUurOj6bFqPaf6k/FDZVfmpSlfZ5+kq6FKlq+qxLa9qXxy7Kp+DkBuVP+iHsZKqgiSd6WyZg3Ggz7U9FUTawKsqbi7Tg/6/N5/oxxUmw8jn9RFILgKqc1KTq5mosiup3VtXp9P+XHLeteqhlWQ/hCkzSUz/ZwO0ytakllX8TWHENL/uuHHdfl17rtqjqk+VroqTbXlVOdv2q+yGtSesPl17XEkNy5+2JtX2CCob6DNdBqCCvDgQrPJflR4XalX2VenzVxbT/+aqbgmf7iOQmQhEnZPKPXCtoPo1qSWRvezAOtRhFzMVVQZ5mYTcpOvPBMT6jVPq7xZdaFFbKsmha88W2rgfSdeja98UEkX/dWMafLk0KRfWDlX7jA7zF6csMnmYvwrCZIFKEkrjQmfc8qp4yNLfmkP0y2qTIeXz+ggkEwGvpCYTV5XV/VtUo7/uv/MHWVT5k0pPGjqDfmcCQlWxEiHVtT+quk1hyja/rh9J2VfBTlwoM/XbBfyaxlQHzm390o2v7P6TtUPXj3KppKogLdPQqvKnLNN5LOavyqGR/heobO55X8ZxBPyaVMcB1TQ3oEcd+pPk2Kng91OmIVLlftJQ58p+lB1bJVUVGxfpurDgCvLCfLaFoLj2TNsf9RIUBmNxlrHEjYuqfap00/aa9oeqfdZKKnfEdFo+W9as2vqvKpct6TI/3vyR6Lc1Lr7WvA0fAfsIAFK3ri6bX5nIqVaLmvQeZO98OS25b7NqdF6XZFTUsoZaV5ApQpjL5Qzwr3bt2trTz66GmOrhHwUTrnwQ7dj6o/JFBVmu6tW1o/Inbntsy+v6L4NSVZ1hcO4C2kUlVWav1JpUFYRVZGiNq4hGdbQOvEfVr+oXpM9ZSTRqns1w82V8BHwEynMELuxWmzo2rVrqvME4Co+reLiGTNlD1jV0mtor7xunkhgnttCkGncqSHRVr64dlT9x2xP1shHVb7Z+mZZTxUllT3YEldjmUEgVoUgGT3HWhMqCHseeCi7D6rMppwOLyGP7YwKquAfbEoTfEbOJFq5V3RY+3UfAR6CiRGCvplXpom61nTUnG5VTlxDlCppFOybT/XE7ytZ/FUzY+mXrj6o+XX9VEKSqh6dnqj5bf1X+xbGrGyMxX1h9pn6sWrUq8jD/CqmkJgGfcZVQVXkT+I1q348rcui9+cU2Y86X8RHwESiHETincy3ar3m1rPE8KWjRUZRcwKyN/+Vx45QIZ0kMHhVUmdapa88UknTGlSyPrj+29lXxiYLEOPeBafxU+VXpRkpqjRo1QhXAOEqnLNiZsqeCPxU8lnW6yn8xnd80r/1A9Lv/qVTVPe7TfQTKfQR2b1yVBnSvVepc1OB0ten0tcvAZFqZtYHMqPbq2EtSSTWFIR1/XfSvqV+6daqgxnW9OvXp+p4UzKrGp41/tnF0DcdQUsPihs+3bNlCOfgjNze3WParGTZrUKMCZmPPRhnVgUtbP6P8MYFKm/qDZWTxnJVPNPYnm2Hry/gI+AiUpwic0akWdW3pVkXNNFQG4x1Vv4u+cQ1xsMc3Ttn4N3PmTBo8eHBa0fr169Odd95J7dq1K2XS1n9bKNFtU5T9Dz/8kGbNmkVXX301mf46lw5ExlEOeft046PyRxWvpMrr+h91v6l8F9NV9em202jjVHlXUpOCWZXdOOkmUGsCx6/MIlq83mTI+bw+Aj4C5SkCbRtWoSsOqpO2qzxMQS3LdtlCla7PSUGt6iEs+udCSV27di29+OKLNGjQIGrYsKH1aQEmfuvGWMw3ceJEptz37ds3tDjaMmTIELr00ktZW3QuXb9186nq1LWjC1th9SVd3ta+63K68QzGqUyUVBW0yToziel/Gz9MoDHqJiirjVPcpxl5RON/Vt2mPt1HwEegvEbglH1r0gFtqsd2v6yV0yhlx4VCxu27gmWZnSQgFQorgDAvL4+aNWtGjRo1ok8++YQ1p0uXLnTNNdewvwGDuKZMmUJQYO+44w6mwAIUH3jgAVqyZAnLP3DgQHr33Xdpjz32YDCM69Zbb6VOnTqxv6F2vvbaa+zvPn360MUXX0yLFi2it99+mzZt2kQbN26knj170siRI1meVq1a0YUXXkjPPPMMrV9foojAXtu2benBBx+kpUuXpnUtbF500UXML54Of2+77TbmL5RW+ID2oizPr4IpVbruDaILWXHrS6q8rv9R95turJAvrD5TP4yVVBWkZXK63gYCk5rmV8XFZboKrnUV1eEziZZuMBl2Pq+PgI9AeYjAnk2woz+Zc1FV7S8rqM2EYmoLxWGQOnHAPqHhPGbonLS0NWvW0EsvvcRgEuojIPW5555LQaeYefjw4dS9e3fq2LEjPfXUU9S0aVMGgIC8xYsXM8DE3/i5YA6h2CX99NNPU5MmTVg6oBAQDNidP39+6m/Ug3zHHHMM8+Phhx+mK664gvbbbz+moKIMrn79+qX5D6AdP348XXLJJVRQUJCmpKKuadOm0dlnn82gFmXhFwfTq666ivnwwgsvMNBFvfDhggsuYNBr2y+y4KsgSpWuuj94elw7qvK2sOu6nMrPsHhxP1Qbp9LWpMqm+22hLwllNClojQOFOvFJ0r4Ix8F6ZuYRjfNqqu53is/nI1BuIjCgR23afZcq2humgt8TmWxopqHWlWIqg40wWHIBqcHpfkDq1KlTGVCi3oULF9JDDz2UploCUqGknnjiiUyNBCiOHTuWTbPPmzePHnnkkZRaCkgdOnQonXDCCSmllUPx119/nQa0gEfUfdRRR9G4ceNowIABqbWkgF9cmO6HXwDmjz/+mH3WuXNntu40DFJPOeUUGjVqFINVrE2FT8OGDaP+/fszhRUgC3UW1yuvvELdunVLQbYr+AuOfRW02UKYK39V9avSVfe6qv2yeEW9NJjai5ruRz1pR1ABUsUvM1njKoKSqoJGGxhWxS0KJsX64kJvsJ73fsqhOStUw9Sn+wj4CJSXCPRqV52O77jzuzppvzMNmVEPxaQUtTh2ER9snJJdOkoqj69MSQW0AVLxoBZhVFRS8TkHT0BqECqRd+XKlWyt6+uvvy6FVCwD6NGjRwoIZZDK+YBDKtRQrpBCxdVRUjGFz9VW2INKBnDmkPrdd9+VglSu4JrCT9h9obITF/pEOI1zb4b5Gdc/VftN4xbXXoVSUm3gMi70lXX5uPCbt5EIR1IVbo9zu/iyPgI+AtkQgSZ1qtCgA2pR/ZpVIjdMBV9Wy9J318qmDsTGgU4RMnTtJKGkzpgxgymLQUht3rw5mwoHJEYpqXxmFKrmG2+8weAU6qTpdH8QesWNUz/88ANTXAGpfOo+SkkNm+5HGSi/MkjlyxVs+kVn3KsgS5WuqsMFVLpULuPGUdUe03hZK6kqOMrUdL4OJEYNEtd+quJikh4F3S7tfLWEKHchO2nMXz4CPgLlOALYLNWjdfSRU8HvlbJWQk2gUhcKTbrQFSRH2bFRUvsN+TGtGZjuDq5J5ZCKjIBDvrHpT3/6E5166qm01157pU3hi0oqwJRPw59//vnUu3dvlhcX32R1++23p465Eqft+aYlUR3lR0fhMxyZVa9ePbaeFcCMjU5Y/9qhQwe2JhV5X375ZVb/eeedx9LQFsAsli1gGQI2W2HjFNag8o1TgFSsQ8U4QHnZdL9J3yOvCqpEaDO1LebXrUdVR3lSUG3u12D7VBunpGtSbRVLWfBtITOb4dIGil1BpyqeYfX4n0tVfTX4dB+B7I7APrtWpfO6ZH6zVFlDrivIDOvduHDharrf1g/dcsE1qbqjXde+rj3ZS0tUWdf1q+yp0nXbGdeOqrypYinCuC1cysqp/FTdd0ElNWivFKQGDZb1GlQVlOmk28KzCtbjpGcaWheuy6E3ZuveXj6fj4CPQDZFICeHaFCP2tSu0c5pftlDR/w+jILLsmxbJqHT5mEsg6j/b+/cfiw7qjNep7tnmsE3jO/OmAC2I3zBgB0EOEpACoGAFAkeDBJIEYkUJa95zEP+g0h5z0teeMgFoQg5SiIUOkqIEgcLyIAxvgB2DOPLjD0YfAFmPBPtbo5nd3VVfd+6VO19TpcllPSsVWt9a9U+u35nnd2n477GPrlJ6uBnrde6fqmVhVQt/KBrioUZ1g/lG78+WkCwVTdaj+wIBrX76j3Z7ZPUxeL1m0IOTksXbA7KJVBpje8Fv3Gcf30ihAdOsi/t7tc70Dswlw588G1HwkduafPLUnOcnCJIlOyTF/SNIagEqUjbVPCBdKXeBLFrGD+2btaPybl807Au0MrWPPazwGqrSepY775J6pEjR3afBRn/Z5lU5iARQVjrdUhPTbsEfks6xnFyfj87F8LnH1qEU69oLu2+pnegd2CKDlx36Ub4o1/fDm/Ymudz5a2h1hsyUzAmheIxpFr1WddLr1EttLB5UHzvelmoZf1Qnag+Zn2NX4waX9dIQ8pee4K6zIl+cSr7cb/3M6He8RDczWEiWrowGH1WKB3yx28yvnM6hH94VHPJ9jW9A70DU3Tgvju3w7tvyP+yVHyfYKBRCmGedTP6PPK1hB/JJFULR9p10l7WzsNCnZcONg7rh/rJ1peLg9Yjeymu5vEXlA/ZYz1xn0VfQTXnSWotKGUmxXOYpKL6mUnq0uf+xxfhW6fQS63bewd6B6buwDuv2wyffuf21DL25W8Fmcxhqzl0S4emNl5ukqrZOC9YQrlr52Hjs36onqWdjcf6obxSSEtdf6UcteNLYVmrJ7duLSapCBJTTWbgs3RhMJNO63p2UorySOO88Ored6e+fBa9/Lq9d6B3YKoOXHJ0Ef7w7jeE6y5d7HsMi4HE3KRUC2GWHjB6LfFrQOc4JjORXYVfnGJ7rIUQFJ+FQtYP5evQur9D2r6i6wHZEZSrJqlaKPSERS0kMnCqqW9ZG6MLxbfYWR1jv1S+B58J4cs/mOczbuzNp/v1DqxzBz55+9Fwz43l70Rl6o9f/ww0tnwcgNHD1FmaCHnWk9Kr/bi/5ZsGLaSwvWfjs35zzeulH8EdsjPXO9vD+E1Zap22blQH+gqqs2fPhl1S2dnZuTD+s6gIchAseT+DysChFpIt0OgBxewk1MNvrPf+x0M48ZzmMu5regd6B2p24H3Ht8LvvaPNb/NL66gNlUgPM9lEMeJD2QqxtX5xSlKH1hdBhCUuA+Fa+LFCmldea/+QDmRH+6PVl8ur1ZNbN0Bq6TpJ/nY/grYcDGohURKPgWOkf852VB/75oHxe/VcCH/78CI8/RK6zLu9d6B3oFUHbrpiI3zu7u2wvan7pEMzOW1VG4JDBmqkWmtCrVTL4G/VI4UEab6W/qX+sXXW8LPoQnpa2JF+jT0Hu0w9qXxsvJWapCK41EIyilvTzkIp64cmu3Gcp34Swt98J4Sz5zW3276md6B3wLMDG4sQ/uDu7fC2Kzc9w5pizXFy6gmzUijLNRMd1mgTtOu1+qX5avmzcaf000Ddcg2aZM7VzkJk3BvpOrSvByapCIYQBJU+5q8Fkdq4pQtP+3jBuH8luEV9ZuOg/YhrTNX1jWdD+Ofv66Y26Mbb7b0DvQN8Bz5265Fw71u29n11XAlCPGGNV1n2bA21WkhjYNOjv+gQZnRI9kbbD6lO1p/1Y6Fu7MfsDwOBbJySH6oT2VH9aD1jT11H2nWM3lw+CfTvm6SmvoIKwRSCJCm01sqH4s7J7gG3knqGfF9+YhEefFpyK+y+vQO9A54duOv6rfCpO/2fQ2Wg0fpMpqUPJX2WuCmYYWAE5dRCoJcebX4EI3Hdtfyl+hFkTgmtCLZqQi3aH+lEE0EnsnvnW8Y7AKkIbtYFSpk6SrCI1qM+ju0t8qB8r13Yez71yRfRLbrbewd6B7w7cPUbF+Fz79kObzq2sfvMYvx69c7nGY+B4Fb5PPJIIaoEdxoo9szP9APBjrU+TXwL/KX0WuKx+pHfHOypPjC6UP9ycSX/noPgtZykIugrNdzjY34UH+nznqSy8Z59ee/51P79qcytvfv0Dvh14DN3bYfbr9U9hxq/vhlonOvkVAN1aBes0Dc+PD36ZtWDoMIKlal6EaRI+qLRz+b38ptDHNQny+QSTXhR/RL4RJPwUh1DnuwkdSkCTQylH+db4iG4Q3CYsjN6WMjT5Gf7zPqhemKN8f49dDqELz3Wn09FB1+39w54deCDb90KH775iFc4cRwGauP7jziJYIEV4lAq7/gIJiR6kO/Yrs0rXdfCn6mb1cFAEfNmyDOfBvrGbxZqrEf1WSA4B7GpviMdk3/cj6BKO9msFXd8s0ZQ6gW3CM6ZPBLdO0+G8F8/Ym4b3ad3oHfA0oFbr9oMv//ui8+hxjdx5jC15PdYK4Fcj3zjwzue4Hn0ywti0eGLeqFdL10nrdfij2oe7AgyU/tvhTjmukF9RfY5QKdmgorqksKsNN7KTFIRZM0BSucArahPscZc377w3UV47AxzS+k+vQO9A5oOXHlsET5719Fw3aUbmuX0mvhNLAOVko9vaSEZR0aPJUcpviauFNJyOdBhzaxj4CqOw0KgFAZZCJPGlfYJ1cfGQ37IzvaD0WuF8NR6pF8Kn6hebbyVmKSiSWJqAxhoRXEtdhYWrTrZPGO/Ul1Lvx//fBH+7uEQnn9Vcxvva3oHegdKHTi6GcJn37Ud3n5lXUCtsQu1oRJp9oLEFCx5wLlVn8d61MOxHcFKCnIlcMzG9/ZD0MTCspcuFKeF3RNWUX9z9TB1jnXug9Strb3v58tBnxYGW6+zwCXzeIE1PgOJSAcLpwiCS/A6fNH/Fx5ZhJ+dk9zyum/vQO8A6sB9dx4Nd12394tSDPTlPtZGH3dLYAJp1tqZ+rSx0aHrUb8HNFrg1yO/pL8IIjygldHD6qjhV9KH8lntWviTQDeqD72ucnbJvzN1Dj7nzp0Lu1S6s7NzYfie1Pi/Dq2L1w8RLWyvCpSm6nvkhUX44iPMLaX79A70DjAd+PivHQkfuGmLca3iE9+PWkMkKsoKZa3jIyiR6EG+GgjwgEoJ7Ev7Mfgz/7Fxa/hpoE4CjehZUWS36vOGUo3e3HXQJ6nR7qDJo9W+TIcmpSjPOI5lspt6UxLH+/ozIfzLD/pv/DM30u7TO1DqwPCb/L/9dvwXpdDkNH79z6nrraG3FtSysIN6b9Wn1WFZh2oa22tCJgPHKD/bB4kfgkIEaVPbkX5vaNXmG9bNZpKK4I2BulQjEOzVtqO6WNhk/VA9DJSm+vjVHy7CfzwluXV1396B3oFxB+65cSt84rb2XzXFQKPl42jrLjP6LDmskBjn9orHQpF3fgR1pXzMPkjrQnqk/ZbEQ/DkBckozxztaB9zfWb6n4Pg1L8fmKQiqEIQVOPxADQpLG1wLbhFfZLYUX0lewo6UT+k8Zb+wzR1mKr2/3oHegdkHXjH1RvhM3f5/8lTmQrOm4HGllArhRSuyote6DBG8bz0aXVo80vz1fKX6md1SPwQJHrB6hwnqKhPFuhM1SvNt2+S2voXp1IXBgPBCOoQpNW2I30MJCK49oJgKeR+8dFFeOR5dNvu9t6B3oFlB45fvhH++L3brr8gNX79o0Ok9U4wkOupSQo5bG6vuNY46FDP1dNqnfT6Y/1Z/TX8LNAq0YPy1LAjfWh/cvZcXG2+5bq1mKQiKKwNpSg+0sdCq7cfc7NOvWn4/EOLMPzmf/+vd6B3oNyB4btQ//QD27NukwQqmYmStVgr1KH83vGt8TzXo9oHuzYfgo04N+vP+i3jMxAluU6ZeAgWmXxMHjRpRTpSdtRfxq7Nq9UzXje7Sep4QpAq0GPSaoHG2vnjCQmaqFr1xD1G8Zb+f/XNRf8OVeZE6D6HtgPDd6H++YeOURPU+HWf+3mOzZRAbg39WujKaakZT1M/gpsSHDLwNIa/OfgjaErViyCKqYvNi/YDxVkFO+pnDj49oDS+HrOTVAYWtRBZakDpmVYEl5q4qE5POzsJRXWwcTz9Un34y6/171DVHDp9zfp34NjWIvzZb/lMUOPXMQOF8TOjLZ8hRbvrDYEMpDGQ0kq3tX4EOUw/UK2D3ZLHMz6ro7WfJJ8G+sawNsV6VF8O1hmIl0BucpKqgUELXGrzadatGnSyk82p/P7igUU4e565JXWf3oHD0YEbL9sIf/Le1fglKTT5yMFuy520Ql1Oq1fcGnEk/dXmRxBS6ptUH+PP6qnhhyCQeZODdCF7bShF+UvQWesxBHT/GewHIDVeJP1tfQSBCKYssFu60JiPza3r2cklyoPgm8mD9mFsl8aL/f/6xCI88zJzG+o+vQPr3YE7rt0Mn5eJcpYAAB84SURBVLpj/1/uy01Cx4cSmnxK7fHre8quM5NfT31aaGsJs5p6EWQw+pm80v5Z/Fk9rB8Lk4cBShH0outpLtC6spNUBGEMDFtgEMVH+lhIZPN45Uu9SWEg9kuPL8JDp5hbSffpHVjPDvzmr26F37l5ur8kpe1qa4hEOqXQg+LFdu/41nie65leaPMhqCn12QMKEXRZ8nvoy0Fd6s1oKh/qbwu7VhfqXy4u8+/7IHVzczNIJ6cIoqTxEGwx+WrCpzU/qi8FiaULAOlhYVjql/L/zx+G8O9P9b9MxRwU3We9OvDxW7fC+45vrldRv6xmaoitnV8LbbnNtsbzXM9ckAh+rJBviY/gh52cevshXciOPj6vbUf6PGEV7T+a2Lp/3I+gqfXH+YweC9Sy0Il01IjDTEBZXSzEfutUCPc/3kGVORy6z3p04BO3bYW7b7g4QWU/3k9NWKQf66NnRpnDufYu1IZMK0Sh+q3QWNpnlHtsR4e9NzRL87H+0n5q4iIIY14XKC+yj/cd6ZmjHdWH4LJkl0DwpJNUBIeljbPALsprsbeGTQ1kMjdG9AxvCVofOxPCF77bQZXpc/dZ7Q58+s4j4fZrNla7iEg9A5UxHNdsgBRqpFq84teII6kFQQUDsUw+aR6Nv6eOHCyl3jwgWGThFsVBduskFcXX2NE+1oDWQedrr70WdmliZ2fnwvAXp+L/pB/XI2hC8CPNJ4FCDfRK4rOTS6TDA5K9dZegNFXPD38awt9/t39FFXOz7T6r14HhK6buu2Mr3HLVJvU9qF4T0vjwYg7N1t1lINdTUymfRx50OKMcVnj1XI+0DnZpPml/NP5S3RoImzO0WuvRrEf7VANKU/ez5CQVQVKqYAt8onzIjqBvajvSz8LtnP1SEHv6lRDu/94iPP0Sc4vpPr0Dq9GBq44twidv3wo3XT6PCWp8X2AgseUkFO2qFIpQvNjuHd8rHoKAXJ3W/NK8LfyZPWV11PBDkMe8WbROdFFdjD1VB7MOTXZRf3J5mX+nJqkIsg4btKJ+sDCJ4JmNM4VfCkpT9bz0ixD+8XuL8P0fM7eh7tM7MO8OvP3KjfCxW7fCtZccnsdZGOituWu181uhzxuKrXoQdFj1SvVZ9CD4YeHQ28+ii+0HA7VIR0soRXXl6kF1uk5SEbzlYBatQ3YEe7XtSB8LkcyNnplYM/nGkIn6I40X+587H8I/fX8Rvt2/oorZ4u4z0w68//hm+OgtW2GjMZ/GrycG2nKTUuawrt1+KeRo9dTKY4071XoEEbk+I4goQS+zd2x8Vn8NPwSDaNLIvO5QH2rZUb+0ebVx43xVJ6kI3mpBK8o7pZ2FQ9YPPQMc97gG5LIQ+z8nQ/jKk4twgblzdZ/egZl04OhmCL97y1a458b1/IopZrI25eMBVqhDl5FXfHQoIx1LuzZOq3XSPBp/plds3Bp+CFqR3QK1qB4PO9KvndDm1pXyHZikslBj+e16NLnTwqsmrjcMWiGQhc6p/Nh+jf3GEPvEiyHsPNn/QhVzE+4+03fgVy5fhI/evBXeckXj8en0pWcVxG9KS5DHTJCkpXpBZS6vV3wEC2zdaJLFvMlgcmn1avR56mF1e/lNEUcDjeM3PVqoRDCtjStZt2+SuvwyfzRpzEGkFi41+RAsIYhDdhRfYkf1MZNIid4p4uWgNHVNvHpub6J64jnmVtV9egem6cB7btjcnaC+YeI/IsVAofTbA6bp6F5WLwhENaTyeECzVf9U61m4KkEv6nm8v6w/68fsH1unxA9BIqvLEgfp9bBL4BFBMLLn9Mb/fgBSY5Gliek6QakEAksXmnWSysIv68fWJYHMwdcj7oNP78Hqa/3zf+Ye3X0aduAjN2+Ge286HB/vo7aWYC8+nJnDGuXL2VtCp6WOqSB0DAWaxzMQ5LSCV2n/2EkuWx+KJ4mDJpFzt7eG1lS+tZ2kSiCuJnSyMIfgVlIPM0mtBaVsvcv8T/10Eb7yRAgn+9dUac/uvs6xA9dcMny8vxluJb7/NIYC688MDLIT0/j17dgicSimLnHQwgIp5KDcc4vHQpIVWsfrUY/GdgR5KV2l+NL+s/2R+LH6NFDH9hnpZeyoDo1+tN85u+sktQQ9CK6kk1gEYwiCprYj/TXhkLmRoP5I9Xn4//y1vYnqN59lKug+vQN1OjD85aiP3rIZrther+dPGUjMTd4sE0V2lxh9bCzGTwo9KCaCA8l6Tb+1+aXrpP4sfFmgFfV2sDMQxfSdrZ/Jh2Cx9oQV5dfYUX9KsFrKl/24vwSXc4JWBIUIypAdxZdCGgP1zCQUxdHoYvMyftL8g//Xn9mD1bPnmVtP9+kd8OnAkc0QfuOmzfCht/aP95mOtobKWJM3ZNaKjw5tptcMZHnrR5CVysfWIqmH7R/rx0IzG0/ip4E+id4p4qP6tVAar6OeSUVQiuypBiLI0toRdFrtc4ZWBh5R/fFesf6sXwpex7qHP6f61acW4QcvSm573bd3QNeBd163sQuo11+6utPT+HXPQKTmmUVdh/GqVYHOMTR49g8d9rkOeqyTThAZ/1SfEERJ+snWXcOPrQP5raM912+0D+hNkXiSiiANwUrrCS3S62n3gETUvxTklS54Nh7bB2l+rf/Xn12E//5RCC/+HB9y3aN3QNqBGy9b7MLpHdfO40+bSvW39Gegt6ae2vm9Idkab6r1CCbiPZ6LP6vDy88rzhjm5witqM5aUFqcpG5sbMDf2p7jM6YI0qx2NCm22KUQx0Knt59FJwPvqfg//UUID5xchK89XfMI7LEPUwe2t/Y+2r/3+EbYTPBpPCnK/RxPfqw/x9d/7uc57lVtiEQ1W6EuF98rrjWO53rUy8EuzdfSH8EcM+lF8DWGRzaeRZdED8qjsaP8jF2bN7Uuznf+/Pmw+znXzs7OheF7UuP/EOzMEVot0MjUy0AX87gCG2fOflJ41fg/+ZMQHvjRInzvx8wttvv0DqQ78K7r9z7av/aS1f1ov3RTTx2uLDxPec1IIUeqtVZ8dHizOq1x4skTyqvth1RnLX9NXARRLIyyfigfspfyoPo97Eifxp67TpHefR/3WyepCA5ThVmhcO7rx1CGbh6Dfa5wq4HLZT0MZDPxv/Hs3mT1zM+YTnaf3oG9Dhy/fBHuvWkj3HZ1/2jf45qIX8+tJ6m182khLtdbdAijPdGub7VOmkfjj3o02Nm4Nfw00JZ6U1l6E6qFPFQvY9fUp40br6s6SdVAK4K6qaEU6WNga7zhHUoXr99cmBvRK+f2nlV94CTj3X0OcweOHbn40f7GxsXrLAdZc+2VBgrRBHXKWr0hENXinc8rHjrEJXUh37Fdmldar8WfqYPVL/Fj8yJYW5VJK6pDY0f91kL2gUmqBMJShTAQWWrAlL9YhaCamQh6QifzwkH9ZvdTCtdT+z81PAJwchEeO8N0qfscpg4sFiHcff1GeP/xjXD1G9fro/0a+1h7MinVXFuPFKKQfq941jgIEnJ1SNdJdVrio94P9hz8LNdq8iNIY2HU8rH9WD/SU8OO+qaFTma/xvXsm6QuP+7Pwedc4VIDyyy8WaFTApEsBLN+zAuc1cf2Swuv2nUnTi3CN57pf7GK2et19xl+EWqA07tv2HD7Sin2F6ni61f78yruUW2oRD2RQhOKp4UbBgIZuInjWOtDsOGVz5IHQZakbwwEtYzH9gX5tbCjfUjZGV3auMO6A5DKwsKUE08NlCIYQ3YW0lAcZGf7P7WfNH9t/4dOh3DiuUV4on+/KnsGr43f8GX8Szhdt1+K8tgkBiLjxwNykO2hh4GinB6P/FboY/RLdFr1eKzX6mXWIYhJ9dMzLptf4oegi4FglG8V7J7QmqtXNEktTfAs0KqJK4HG0gVVe1LaoVT2zCnbrxT0DtfR42cW4X+fC+HRF5jbXPdZ5Q4MXye1hNP+sX67nWSgt6YaK5Qhbd7xEWxI9CDfsV2bV7puLv6sjhp+FmiV6LHmQes9oXMZKzfZRnUv12UnqSkISBXAQJ7nOgSnCHKQHcVn7ayflx52v2r5SeNq/dl1T74YwvAowLdPSW7r3XcVOjD8QtQAp++5fhHefKz8zGnu43r0i0Vzt8evgznt21QQW8pr6U+H1gui9iH4iIPlICbl5zGhlOZn60F+yI6gbu52VF8JVksXWPHj/hxc1ph8IljTwrAEFkuNQvokeUr9Y+OwsFbLTxq3lX+c55mX9yarJ54L4dx50b22O8+sA5cc/eXk9PqN8KYRnDKvp5mV0lQOA4394379llghdg7rJdUjGNHC5RjCGBiVQNsU8VCfkF1SX2n/0JsAy6Sz1FdL3HE9azdJZSHPA3qZwxHBLbJL4c47njQ/2//4RcXq1q57/tW9Z1ZPnArhlbOSW3L3nboDw3Omt1292J2eXrZdV01u8pp6HWjgLzehjePnfq5bvS460wddZG6VFfJQFmt863otvKXWSWFtFf0l8MfUx0AeG4f1qwGdVuhFfWXsqbpQf6tMUqeatKK8FjsLXwi2kF0KhVPFk+rU+nuvG/7U6sOn955Z/b+foOOp26fqwPCb+gOY3n7NRnjHVRc/0pd8DB8f0lPVUjtvfF9joDE3Oa2tNXdI1dRT6odHvehwRjmsEKvN32odgpC4P6w/q7+GH4JIFkbRJJKNg/Sg153W7rkuB9H7IHVoSG7CiGDIss4Cj8xE1Brfsl4KWdZ64osG7ZtGHzNBlsbV6rasO/lSCI+9sAiPngnh9CvoKOn2Fh248bJFuO2qRbjtGvy8aQs9hzHH3CDXCnFoD73jW+NNtZ6FOS1U5iAktz+sHmm/akCwBhLjN9E5XagPyI76jtYzdk39bNxdvyHBzs7OheF7UlOHfkoAgh8GtrRxLdDI6GYgjKmPjWOph90vix9ThxZK0X7kLn7vdY+f2ZuuDv/rjwOgY93XPvyW/u1XD3+2dBFueXPbL9/PfbwvmdhqoE4aP359+e6AbzSmH54Za+eTQhCqDR3OtdZr80rX1fKvGRdBFjvRZP1QPmS3TGBRHxk70peya+PSk9TxTTIHl6sInQh2kB31RQpvXvmkedk6LHG1sKtdh272musVxUzBB1pTsnvHS71ZyR3yFt3sWgmssTG7n6wDEshjDmFZ9oPeEj2WXDXh09Inqy4EA3HPtPkseZh9Y+Ovgp8G6pZrUH1zsGvqY3QPcXf9hv+nNElFkz4JtCIYQpBW2470sXbWD9UjhcKp4kl1pvwlMKrNZ13npds7Timepq/MITL4rDtk5iatcb+9fmb7Pie/VlCZq1kLWWwP0WGK4njp0+rQ5rfkQz0Z24c8zH+sHtZvDIEIspg3HWxeVK+H3TppRf3Q2HP9QX07MEmVwFUOTjVQWzuvNT4LNxJIZF6YKB6yxzlYf9aP7UtJhwSipLq0+mpBn1Z/7lopQSJzfSEfycfhKFYLuwSaGbhi+htfv9qfrXpSN3vmcK29L0xdnhpK+TzyaKFvDEXxdaXRhQ53BuqZvNp6pfpYf9bPG0K94rH6kd8c7Knrh9ElgdzdeMOCYZI6vHCG/+XgsxS4tA5BK7Jr8kqgFOW32KWQxEJMrt8toZS5wUnrL8Ehk4/tHwN9TD5tv9nY/eN+2V8sY/va/S52QAKRLaBXosdjH7UQFueeSxwECV66LXmYfWPjs35ekJnqnwS6Sv3XQJ+kLo1O1F/Gbsm7NpNUCZRaoXeu0FrS5QGLzI1FCom1/b0hUqq3lD8+1Jj+MnDNXAfaXJJJpTaH5zrJJJiBI0n9NePFr2fPnlljMXVbc6BDz2NSOT785xTPCsPDesl/CEKs0GuJz14Hrf288lnioL4ydpRfA9Xo+ovtokkqgrOUYHSor7pdAscMPKB+SGGTjTeXuFaotE4epf2qDY3Mx82SA0cDzcx1a9EwXiuBwBgivDSsWxwGGnMQ1ien+GqwQqMXDCPoyFXSah2bR9pPTVwEX8x1L8mL8iF7SQ/S0cKO9GvsS1g9AKlSSPB+PEACfaXC0cfhHnbm8EbQg+yp/UB1M7qkUCr118Kiph+WiaQ0HwN5+FjLe1j1MPok14ellmGtBjqtOft63w4wkOubsRxNCjFSbd7xESQgfR7rUY6xXVp/S3+mDjSpS70p0ECUJg4Lv1Y9U6xH12luX5h1+55JRZCIDlEt/NWKi+rRwJcHJKI+eevW1CmBGbR/JXhibjxS/QysMXm9J5nSPiGN3vrmlg/pye1z6nphYEsC1XOKF9cr7VtNf6ZPnvml0CTNbY2/qusRTMR9rOUv7d+qQivbP1RfLTvSZ4HSA2+ahn9Y/uKUFCZKk9QS5CBIm4OdgTRGp0ccKaQhXdJ4c/UvwQhz+Ggnvl4QzMRhrh+m1sGnNdRK6osPH7am7ufbAQYqc48H+CrZi1bS45FPCj0op1c8BAE5Hdb80rxz8Wd1sH7L/jKQx05ILR/bS/SUrlGmHs161FcLtK7MJBVBr8U+hp3SBqFJGLKzeaRQeFiglO1vbg/ntL4GlFnrQwdw6U1BjXpYPVq/+NCY6yQ17ru23hbrGMitqcMKabG2ucWz6kEwYa1fqs/iz1xHDJR5QOYYIr1g1BIH7XMLe2p/mLzjdbv+wz8Mk9Th/3pPRtGhuep2DUx6wLQGdpkXNNqPOEZL/1LfVglKmX1g6mkBhVNPXnPXmwSWc9AUHyqWfam5Nr7uGQhEsF1TL4rN6EcxJHYpBLGx0WGricPAUgki2ZyDn1a/dF0Lf6ZuVscUUFvSb9WD6vawa/QzeV+/zy8hNQWo3tCK4ApBj9WO8kvsDDR56fXWJYXrufprdZUgh7nhMZAkiVMrXg7yvB5zkNaI4Am9XqT5ur+8AwxEzuXjfg3UlSBvTvHQIY52Vrteuk76JsDij2pewjfrx+y3FRKXWti+Mvk0UDjWMcV6VH+ubnqSiiAJfdxsgV3L5BEdesiO6k5BQOkCqJHPA5a1sMfWo41fgizmRmSFMet6q35Uo7c+CdS2mOSi+i16NTCWut5zk87U4VRab9WTOgSYQ1jaY6k/U5c0JuNfysusz/lIIYuJY9UjWa/VjyCjVKdUH+PP6mH9JBDHvK7YvC2gtKQX6aylT5I3+UwqC2cl+ESwNnc7C3+oDjbOnP20kDl3iE3VxexDbs+l9aKbsXc8CdQhbR72Pln16KIthgQimcPZpqb8i1I18muhjYFPjV6rHu16BA1MvczeS/MgSEq9GSzp8M7PxkN+yC6BaFR/DTvSz9hTunbXDYblM6kITtGhqZ2oorxzsjMQw/SBjcP4sf3R+Enza/0l67TQ7AWlXhPMEqQxN3zk46UT5Sn1NQdBbMzuN68OMFDb4nGAkg5Lx7SQx0DcKkErC0Vx3QhGUv6S/ZoKWtm6kL5WcVAeD7sGdpm8cVz6F6dSghhoLcEHs77UCCsMMvkZeEI6WDhEeqRwxsaTxp3Cn9mHAxf3wva336X9K+WPDz/JjZmJa4mXW1sboq2aJZNYBFfjQ3n8etZcd5K64vi5n5F+Bto0kCSphfFl6mDisD5zg84S1Gn2Bx36DDyzvRz8pPla+DP6WR01/DQwF9+PcvAr0avRgeIzdmte90kqglIrdNZej/Qzh5YEWj3ySaGRhS/tJI6NL9U9ZwhlbpTIR9o3STxPSEZ5U/uK4ISN2f3adgDt2/jw1ECWtBpv6PSGxlI8aa0xFGr6iyDCC2IteZi+sPFZvzEEIohi+s7mzcEmC6VeupFeRmeqbzXizn6SaoE4dOhb7VLI8srnnVcar5V/CXaYG5sWsq15c9rQ/jM1jX1aTzpb55P2o/QmhoEtz8lsy3zx9Wrtm+d6pg+t8nnk8YJkdJizWhFMeEO4Jh9byxLKGX+2f6yfF/zNETZLkI3642FHbwIQ7CYnqSyE5CaG6DBGk8YWdo+JKFMnk2fc79KGonylQ3qKuOx15AV1c4FSqw6vfjA3+ymhF+mzQGN8WKBcq2qP7y8MFMZ9nbJ2Rq+nPi/ITMEIM3HL1YJgAPVAu17bD2m+Wv5S/Sxks3pRPEkcC0xKIFsDjSg+qjPXJ7RuyHtgkmqdXCIY0tgRnCG7BAKRPgY6EWRL9DD52HhSaGT7Ko2rheka6yT99cpfimPRw8T1jI8OTglkoljdPk0HJBBpgTS2OimUsHG9odMrnrVeBgJSPbKsk/QcQV6qj0x8Vr93fhTPSxeKMwe75rpK9a/KJBVBE4IfBHmMnTmMrXFQHagPWuhBurXQKKknvnkyNw42vlZ/ah1zHTBwx9RXK06pLk19bC1z+3g/hiAJBOeu15r9Y/tc8ov1MdCI+uKhSxuD0a+NjQ5FT4i2wuOqQqy07pb+zHXjBZHj/WNev7m8CCZZSEdx5mBHr89cH91/caq0YQiu5mAvHVosZKE6WAhj87HxpH6t/D3yaGBD2t9Vh9CpoRPBk3U/mEOq+5Q7wEBky8cFGD2WPS3F94o7ZRwEZbE2KVSyEFXKw/QHQZZFhwUypXlRHcjeCo6RDnRdaaFcPEkdw4MGPtGhM3e7FJ4QnKJ6NfkkcOadX6q3BHnMjYrVn31HNvFXUqX6Jdk/1KPWELru0Jmb3Mb76PUz2t852mtDJKq5dn4ttOV0W+N5rke9HezafAhytNAq1cPqmNIPQbLVXvoEAdXN2K360HUIP+5PBWBgbAqotUK1FLqYPjAQwsIX68f2QVqvNK42vnZdCprQC2Bst65vCaGSuljf1pCLdNX4eB/lXDU7A2nozcSUNdeaZJYgyHMSLIUmBl41+4FggskreRxCmm8u/qwOiR+zX8zkkek/E6cmNGrzo36W4hYhlYWFHKwhqJrazkIX0inpEwOt3rpYffHFzdbdKr42j3VdCT4l+1nqryUOE9czfu4miGBIej0xN//u07YDGiiuqdALEhmo1dThpc8aB0ECA7FM/VKdFn9WD+vnBYlsHNZvjtC51KSFVnb94KeepJYOPWbCWGr81Ou9IFF6KDN1S2DDO78V9jR6JPWWYJK5UXmt945TC5JRT+Y2WZXAuBSmxjfN8etQc/2hvo7tcfzcz9J6UlDCHIoS7Rpfpg5NXAayPOuXwlUtfVYdUnjV5rPkQZAm2VcEVfF9APkzdkYf6g+ys9DH6EX91tiR/pIuapLKwgmCEAbCasMrgmvmUEJ1eEEu23ep37r4l6BFc9Ch6xfFtK5nIAxpkNjnBqGaSSzzepX0ZN18GShEfW/ZEy0ESTXWymONO4f1kl4i+IhjSevTxGf0s3Fr+CHIK0GtRA/KU8OO9CF7ShMFqav6cT6CBmSXwhyC1xr5JIc0m19a9xT+krq1+mpDYwoOmBss8qkVV5M3B0koVrfPswMa6K1ZiRR6pFo0h2oqx9RxtPml66T7YfFn9hJNDpcx2Dpr+Flh0QK1qB4Pu6W+YS0FqewhjyCIsZcKYtZbJqUoPtsH1o/Nx8ar5SeNq/Wfap01b2p9fPNlbqgMFGvgnM29ypPVXL9r9ovta02/uL65QSSqndGLYkjsUihCsWvGQ7k9YRjBSE4LC4FSGBz7M31g9Uv3C9WnyWuBNpTPakd9t8ZH/Uz1hoJUZkKYDA6+8gdBWm37GC4scMxCDqqnBClIH/NCrpWfrV9bHwNvTP0lmGy5vhbUMn1qCW3oY2Tp9SjZo+7r0wEJRDLP3llVSSFDms87vjXeHNZLeoggJo7Vwh9BYXyfQv7IzrwO2LoR1DH22pNW1A+LfVhLQWouieUxAAt0MdDMHMbWOOwhO3e/VpDJ9oGBLebGaf3Y27reC8pLr78cRDD9kfqsG3TGN29JfQy8ecWLX5/SfWvpz/Slph4r1CFtXvFZSMnp0a636pfmbeGP9mywszpq+CFI84BaiW6kR2NH+ZG9yIODcWdn5wKz0QzUaeCThZda+VlIk+hkIXkKP7ZeK2Sx/dLqseqb23oGzpnrhXktDz7r+PE+W/th8WOgUTJJqt03K0QhfbXie8W1xvFYj3o4tkvhQ6rPEh/BlgccLnOwOq2Tz3E+S31Ibws7e51NNkktHbYIbqz2MRQhqLboTEGHJZ80nhT+UF+9oE6aR1oHA3vsC2Tsp9Wd0h/frDV6mDo9oVaTr2Z+j54xr8d4/2r9XLueGvEZCK6RNwUHuTddlvxSqEK5rPGmWo+gJVc3grJ4Hesv1cP61/CzwORhhNID58zwD5JJKoI2dNOf2o70M4cqmuiODzFUL5OPjafxk+av6e8Jo+iwSNmtEFqCUY2eEhR6xNNAZ428uZieH8fHUNOyDs9c8euPgUT02IGnPmksRr80JgsFzCQN5bZCYwrSLLpYyPLKy0Jl/Ppj10nr8Y7bOh6qF9nZPqM4HvbUawfFTZ7LEkgtHSaaQx9BgdXOQhvKUyMOA3usLlafFAKl+aXxrRBmfWZUW18JRpl9RVBmrWuq+OhAl0BxfPhLY3d/rgMMJE75OIA3BJbgzAKHKTjwjsft6H4vFrKs+jXwMeRk9Unjs/5z9ZPoQm/K5mxnrmnVx/3ocEeTxjnYGZhg6vSII4U7pEsabwp/pm9WiC3BJPPi8MpfC2ol0KepF61hnmnV7DPK28qem+TG++n1c6u6PPMwkOuZj4FMT6j2hmRrvKnWs9CU2h/J/kvzeEMum1/ihyCReTOD8iH7+E0I0lPDzupL5V5C6k4I4UOSi6n79g70DvQO9A70DvQO9A70DvQOVOrAv/0/i0D9IfgBS94AAAAASUVORK5CYII="/>
          <p:cNvSpPr>
            <a:spLocks noChangeAspect="1" noChangeArrowheads="1"/>
          </p:cNvSpPr>
          <p:nvPr/>
        </p:nvSpPr>
        <p:spPr bwMode="auto">
          <a:xfrm>
            <a:off x="2987749" y="164095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descr="data:image/png;base64,iVBORw0KGgoAAAANSUhEUgAAAqkAAAGzCAYAAAAMg46nAAAAAXNSR0IArs4c6QAAIABJREFUeF7snQe4JUWZhguYQM445Ix5EVAxKyDRgIIEl1XBCEZU0F1cFQOLAVExZ8FVEQzkHAZQBImSJEtmGBgGmGGGmWHCPl+zda1bU1X/91dVn3Cn+3l4mHvqrz91n9Pv+bq6z1Km27oOdB3oOtB1oOtA14GuA10Hug4MWAeWQj5//vOfF82fP3/AUuvS6TrQdaDrQNeBrgNdB7oOdB1YQjtwUQOpkydPXrTyyiuP9GCppZqXF/vbfT32b0yyYzE/ro3/b3Z+ykcqbq7/VJ62UWzcXtovWrRoZH+wcVk71Mv4T/krmR/z674e8x96PdefFI8dX0I/hLqyuw4MTQfs5wb+H9pqjGv8MvFi/pjXU3XWnB+rw48v/W1zkuyGadzNNTdvdl6pXWy+9nXsR8yZOXOmGQWpDJwykMfCWg2IdWGDjctCsgbW3DesJo824Dfkk43DQKNfXz8hNPRByebnz9XOi0F6B6VDwxxdol0HijoQg7gYLPnBSmCXgUQpj15BqAYe7eeqWx8DT7nztHH6ZZ8Dq0zfQvXkQKUFS/f//n7X+p0xY8ZoSPVhowZExuCtVIlNgWYuJObO6yfM5kAlC2OhfjDx2H7E7Hr5eluKaurMJ8Ft0Vmzm9x1oOtA9Q4wimUIktyTtDQeg87ceb2EWBZ2NXZtQKcGlvsFowzsaetgYbXULjU/Btmp14deSdVAtQ+1bUAuC2e1YbgkLgOdGqhl/NWCUAn22LzdfHKgVaqHHa9+Zu0cdh3oOtBKB2pAa7+hlIHAGAylIKnErwRJWjjzeyz5H9Tx3Lxqz2P9aRXTmH22kqpdFpACQndMA2+MElsTYiXIHZRxBhJZeOuU1NFrs/0PvFQfU7DbQWsr3NA57TrQWgdqQGmuIpo7LwbBbbwe608IPtqEWI1S6/aBha9cSK7pP6Y8Ijc2Tq/sSmF1MUi1J91+QGjb0Jnjv0ShdN8AGvjOgd3QHNZPbahl/EmQpoHoHOUzFy5j86R62PHWzrCd464DXQeqdiAGQzGIkRQ9d16voLQEFlOwVuI3F2qXBDhNQWht6PT3rxY2S+fbeAOnpPoncxbuWLuQfxdycv30EmYZCJTq0OTLxEv5K5kvwR0Ls5IfaTwXTqXlCFLcqmfVzlnXga4D6g60BaMSzDLKbagYFtaY+Iz/lILKwCqbb66dBG8p2Hbrl/y0NV7LL+uHtfOBWQuxrP1AKakoWlJycyGWgbJBVlrd3rhvHAlGcy/Xs/AXg7Aa82NwW1s5TZ212Dp8HwzUpupQn0m7CV0Hug602gEJGiXok8Yl/yykuXFikKh9nYFVFvaYPmjgkI3L9k8DaT6otfl3SV7uXNZPr+wkWI1CKguDKUhioM+HHBa6WDu2DgZiQ6CYm0eteLl+NPNKlFAt5PXCvibkxvrYQWurvNA57zrQegckaJRgq3Rcq1BK8VhIq+Unlb8PoaziytqlIDcXallo67X/krwYeGX9p+xK4oyC1FVWWWVk3zKKJguh7gETgzoW9li7EDww+WrgjamrLX8lfhnoZGFxLCipudAqzSsZb/0M3AXoOtB1QNUBCVprjIcSYvxq5mnhtxRuWVjVwF0urObOS0EvC3Ga+nLi5ebBzqthF4PVFMQ+8cQT7TzMH03OgUIWQlk7CeZq+ZHilIznQKUGMn3YZuL5+zdWn/b1FPTG8pJgMPQBnuqP5E8aT535YvW5fUr5V51VO+OuA10H1B1goDAEO36gFNyl5jPxY1CqfV172Z+BvBSMMfNZqNXYaaCvbZjM8c8okVq/NaATMa2flD8m/9j8JUpJTYHzoMEqC4FM3gx05kJtTQjVwmTMPgci24RWKZ8OStUc0U3oOtCzDsRg04WCNqAzBh1S3LYhl4VDJv8UPGqhS/qSIEFZbjzJb1vjJX4ZaPT7wcbLgdVUPlEltVeX5RnICgGbZp4LAey8GHwNwvxc6AyBmFQP2wctrKb8SlDnfhgxyqQWfqX4bY5LfezZmbkL1HVgCe1AL6BUgtpU61MKbWieVtFNQSijhPYKTmtBZS0/LMTVjlcrLuunhh0DydZmMSU1BS3M5XsJeux4bbvQyZ3Jl4UwNt+2/JX4zYVa5suBBFWhvjH5aP269hJEaqCVyUOKxyilMSV3CeWEruyuAwPTAQZac6BSgjlpXAuTjD8GcrVxWajOtUvl49ZT4j/lh4W22nAa8sfAX615bN2lyqpaSfVP2r1SXH1gqgWNvhJXy68GKhlo0+ZVOz7rj4E69w0fU0JLLr9rIDRXiZXq1IzXgNyBOaN3iXQdGLIOxCDHPZmnlE/WjokTg8Qc5VULkymIiimovVBWc+GyLShsy28M5lgYLM2LjVNqp50fXJPKKJClcJoLnVpYK1WGWTjT5uXXXytOrp/UPAai25ovwV4KciX4i8FszjwpT3dc8s8or0PGAV26XQeGpgMMTLLQmio6BV/9hNIY7LQFsawSmgthufNy4ZiFsNK8asXJ9ZOjkKJmO4+dP0pJDT2Cyj/5lsKpBuYYWJagbBCUUveDiqmfgULJj9QXCZpy/UuwVuPyvwR5MfjsF5SmTlSMkttB69DwTZfoEHYgBiMuRLQJpQwU9hNatYosC3caSGMUWxZ2tVCmydM9/LVxcu1z50l1sX5L7aT5i0GqFkI1EJgDnRIsDapSqs0bB0zoErfWT0pZTMEyC7W9gNAakMnAXy60SpBcMi71dwgZoEu568BQdaAUWkuVWGZ+qKFamGTgOBbHh7E2lgOwsBuCHBZqU1ApQdygj0vwFxuvPY/1F7OrpqT6kKWF3dDJOQdqJdjKgb4U3OX4q6GUhoA2BLq5yqXGP1OPBF9sPMaPBIkaCJbi1RxnFFMJvoeKBrpkuw70oQMSBLrw0U8FlYFIDRwy/hgo1fphYVMDfSyEsnYpWG0Lgll4C/XFnVviB75jvli/pXbS/DGtpKbAOQcuS2A1BJAsVEpxGUhkIbC2nQRxbLwSP7nQmjNPytM/CcTqd/0w8NqHc30XsuvAmOhALWjV+InBYM3L+lqY7Jc9C7G5drXmteVHgjR2nLVrC3pLldlsJbX0croGBmsop5p4tSBRgkhpPAcymaUBTH0xqGLhkV1eIMEbG4/xkwOXkkLJwGTqjC35l+rqoHVM8FBXxAB0QAOT/VRSpTxT0JQLuzF4LnmdhbsYJLPzc+20cMfmqfVb074NpZXNr9TOnx9VUlnYK4VY/+TMxg2d1GtALgttJXmG4LEkbg7ksvFK7ST4qgmnoQ9SCQ5T8SXYLRmX+tJB6QDQTJfCEtGBGNz4xUt2DFRK8CiNx2Axd14JfMZgTft6LlxqYDH3sn/uPLevLLRp6snxn5tH7XmsP2snrkntJ4S2AZ0+tIT+dg8ABkZdWJH8s9AnxdX4qQ2xjD8JwmrCaSwfCSJzoVbyWzKuhVMJwpcIyuiK7DqQ6IAEjy4c1FJOJWiUxlM7VKugSvWzkKiFTxa6tH5DkJMDk2x+LFSl/OXkZ+PWiN8m1GryYxReWklFUQwkSjBlx1k7H25y54UgiQVuv3bm75ANM09bnwZOYxCWgnDWfy0IlSCrFsyW5FsLOlMnHqkPWnjtqKXrQNeBcAckaGsDWnOgk4G3HNjtNZQydaQgioVJ1o6tXwNfiN0rv7G8SvMthWI2vtaOvnGKhdYSyGSgWIKoGspoCuK0UNmWsir1QYIaqY6U/2FQUnOhlJnXC2iV8pD2bwcoXQe6DjzTgRg8+P3RwGsb0CnBnDQey1+qi4UrJn6oLxKUaP2WKKklimYKgtvym4L3tmHVr1fajzmQyyiroyB11VVXHelJDGIkuNEqpzWhsgbkauBPA7M1/TKQyCqQte0kuAodPxL0hT74UnnX9CfVU2tc4ydVXwcmXQe6DqQ7MFagdVigtBRCU3CYA8UslEtQxuYl+enVeG6ctudJ/h9//HGzFJo9efLkRfjFKfaSeG1YRQ5tQGZNCPZztH/nQCPbP/9N2Na8FEQz9UmQxcJwG35yoFXKo+Y4A53dcoAOvboOcB2QlEPfiwStrL9SP1KcFFwN82V/FhpZKGTt2LgSRGnHc/PrtXLq58nWydrB/1Aoqf7JXgthLFTXhuAQsMYg1v1QzKmPgUQWAmvb5cAtU4/rNwcyS5TWnHiafFkoZU7JLLwyvjqbrgNjsQMS/Lkn4xTssXaaeKF+S/OZcY1fBq5df7H4qddj+TCv58JkLgzmzsvNUwN1Pti5f9fykwunufOkvJNKao6yqYGwHP8hqHVP+pr4bUGlD6UMlEl5p2AwBcHsvBzYDH3AsBAci9fG6xJ0SuOpE3es3jaglYVbxm4swkhXU9eB0Ek81hUJ9mKw4vur6UcDl5r8GBiU/LEQpvVTCrdsXrl2EkT1yq82D2ufO0+CddZvqZ24JlWCJ+0a1BBkpiCrX0opW3cKqkIAk+M3B3JZOI0pcSxspubH8q7xegnMSlDaz3EWbrV2Hb50HVhSOyAphe7JmFVSU72UoLXGuBS/BpSmICXUp1LYlKAo9OXAfY2NH4KmWD2+/9TfbP4stNX2Vyturh92nm9Hr0ll4Yq1C0FGDWVVgjMfqrR/S/5rjWv81IZYxl8JJPpfSiQoDH3gllzOj/nLyUMLi6XKa068VF1LKrh0dY+dDrQBoSyssnY5UBmDFAmqGQiOQSwDa0z8EkhmYVMDcUxdg66IaurVwHUuPKbmuWOl/qspqWhKDmSGINGHmLb+1gK1X2OtvxkolHJlobbULjVfq5DWhMXa0MpAOAN/HZSOHRjqKhmODkiQJkGWX2Utf5IfZlwDl72CXG3eLAyyUFbbri2llYG1HJi2fhn/OfBay28u1EaVVAmK+nmZ34XDfkKuzaMGZGour6egvRRCSy//M3Dn55+jYNaG0ljdbj1Snr2EVjYvrd1wYEiXZdeBZ+4MZpVM9/0tKa85fnPhMZW/lEcK9iS/sXy1rzNQxcCyD08lflkI7heMslDdCzhELiVxWMWUtXPzsXMWU1JZOHVB0f936m+Nf8lvylfNOKE82Ndy8siB3hpwGvqACuWvVUyZeliYYmG+1J8E25rxGnDLxtPadbDTdWCsdECCOr9O1r6XUJvaF21AaQwGNZAr9VGCoByIZWC6BFZz/OfWKc2rNV7Ljw+2uX5T89yxvimpuZDLwpir9LqQEFJeU+PaeLn2bc9L+ddCpPsGzlFetfEkyGPg2rcpUWKlfFLjWoiUFF4WxkP1M3mOFYDp6hj+DkgwVAKhjCIrwZRmXIJAaTwXZmPwpYkn7YcQfGhgWDM/ByZj+0mCrdx5kt9hHdfk7dqy86xd0ZpU90Sfoxj6oNr231KObceP+WegjVUQNconA3c5EMr4lWCtBCI18Zk8GJiL5auFSA2UMtjB+mN8dTZdBwaxAzHFrG1olWBNA6050Cn5j+Un5R3rZ1uvl/pl5+fa1ZrHwlnouHVfi/nR+s+1z52HGhhY9f2PUlJr/iyqf/KXADF3PKSMujs0128MLlho08aNwZLkh51Xapeaz0C2BGvDAqUs9PUaWqX+xk6CbD2DCCddTktGB1yoYhTPEnsJFtn4kp9+jLOwxUBSDeU1BdGh/khwFIN2tu5cOykvZjymNDNwKtXNxO91HAZWbU6LQWoKinKU0zYhMicfFtZCkMG8JkFlrtLZKanP7DkJqmrDbux48T9EJSjV+GGVW8YuF16XDPzpqhzmDkiKYAi2WMisbdcGlEr1p6BLA5kxCKr1ei9htQYMSlDIjrN2bUFmLb8lfhhYVSup/sk2B8osbLhv3Fw/udDZ63ihmtk+MEplLsRK8JQL1Vq/LEyxdWr8pWBPgk8GmhmYlOKw9YTgmYmf63+YIafLfTA7IMFXCj5rwqUEYe64BH1sXqE9IvWDGdf4LfEXi+O+XgqlLNyxdmw+/VRa/f4Nwt+5cKqZB9vsu/tzIa9NZZWFvl7DcQ5ksjDWhh2TbwmEhj7I2DpYmCpRVCVoLRmX+pYLmRIsp/xqIHYwsabLaix3wIUIBvZYeOyXHQOBEvSm9vewKKgpiGQUTxZCa9tJkMXGk/wM6nitvFg/aiVVA6eurWaeBjYZ6HVPwpIyGDvZ184/BitSHHZeqV1qftsQK0GgFnIlf/0cZ6Fba9cr+7EMR11tve2ABG+xbLTzWHuNnQSNEnSWjkvxQ+MpBVHKJ+aPeV0bN1fBZGGRtcvNg4UxNg/fLpSX+1rt+Cl/OXGl/Og1qRI8xcZz5zGQ1aZvJr4GpiVokGrR5FMCkSykx/Jp43UJIgcJWqX6pePAr6VEIWUQQ+uf8dnZdB2o2QEWFt2Tt3tcx+AiZC/BHqPkIt6CBQvMz372M/PHP/4x2Yq3vOUt5r3vfa858sgjzeWXX97YbrvttuY///M/zQorrDBq7owZM8wXv/hFc9NNNzWv77333uY973lPc8f0gw8+aM4991xzxRVXmPvvv9/Mnz/fTJw40TznOc8xe+65p3npS1/azPHzx9xrr73W/OlPfzL/+Mc/zNy5c0fmvfWtbx2Z5yby6KOPmsmTJ5vLLrvM3HPPPc2cZZZZxmy22WZm1113Na95zWvMhAkTRuWOOLfffru54IILzHXXXWemTp1qFi5c2MTaaKONzNve9rYmVmq/5UJiCv4YxVaCKBYuJT+59bF+WbucenLg1I8Ty69VJdWHuF4oqxqYc99FEiSWjufmxc4rtWtrvgRtqcvyoU93CapS/iTYlcZTZxspL7cPUpzUuJ8DG5eNn/KvyasmpHS+xmYHtPDpntQYWCyxT3WcyXvOnDnmiCOOaKAxtQFIP/OZz5iLL77YfOtb32pMl156afPZz37WvPKVr2z+tifv8847z3z7298egbsvfelLZssttzSnnXaa+dGPftS8HtsAwwDacePGjfxS19NPP22OPfZYc+qppwbnIo/dd9/d7L///iPzrrnmGvOVr3ylAdPYBtj85Cc/aZZbbrkRE0Dwr371q2Qv3vSmNzWxALzuJsGVu5/9eTkQmvKXyit3nlTfsIzn5inNo5VU7IAcyGQux7s7vhQGB22+CweaOjXzSpXT0CcHC48SJIX2hwRp2nxy/MX668eO9UEzX8pPA39Sv0P5t+k/edbpBrsOZHSAgcAYjDDw6vpn7VNlhPJlIRXw+KEPfai5OQSwescddzShAHr//d//bZZddtnm79mzZzcqKlRIbK997WvNIYcc0iiW3/ve98wZZ5yR7DSAE/5f8YpXjNidf/755phjjknCLeZ96lOfMq9+9aubeQDin/zkJ+Jefde73tWoo9jQH0D02WefLeaIWC972cuCdiGYaRNCbRISRLWtgObmoc071z53nl9XtpKaC3258yQ4C0GvexKWoEiaL8XPHc+dF4MSDUSG3vHS/pEgjI3fhh8J+lKfhG0prVKd7jgDjSyMsnba+LEeauOJZ7POYInrgBYS/QblQCzTZNYvY+dD6hvf+EbzsY99bFQavh8opVBToYgCPqGUbrXVVg3k/fWvfzX/8z//04xhGQBUWlzKx/vxl7/8pbn33nvNPvvs01xyh1qKv7/61a82l+Pt9oY3vMF8+MMfbvwBij//+c+bO++8sxl+8YtfbD7ykY+YNddc09x6663N8oPp06c3Yy95yUua5Qe4NH/hhReac845x+y7777m+c9/fgPRDz/8sPnBD35goLLaDf4AnBayf/7znzd2UEuR9/jx480jjzzSKLmozW577LGHeec737lYn9wXNFDYJsTGjoNa0JYLpyz85frX1OfasvN8u6iSKkFMbDx3Xg7E1Y6FHGr7ZCEzBE/Ma6x/tr8SbElfAvyTQak9k48ErdJ4DtSy0MdCXW07Nr/Q/mIgmjnpdzZdBzQdYOAv5E87L8c+VQejpALOPvrRjybbAXD83Oc+10Aitp122skcfPDBDZh+7WtfM5deeunI6wBewCi2WD2ASSildoM6+1//9V8NON54441NrHnz5jWX5S30Wts//OEPDUBiA7gCkNddd92ReH4hN9xwQ6P0wh+29ddfv5mDHwhKQeVdd91lDj/8cDNz5sxm3i677GIOPPDAYJ9CkMNCaG07N0ENNKfmSRBn50p2mvEciGTyqOHX+hDXpIaUR7fRKajLHYP/NmCRzTsnvvWdk3cICiQ/bLxSu9j8Xr6eA5kxxZTJm4G0XP/+p29tOGX9uX1wT3JSXan8mb4Fzz7di2O6A1oodE+CIbiQmhWDhtg8yZ7N37WDkgpIs2tSXSU1Fc9VU6GYYv0nLvVD9QQA4rUvf/nL5rnPfW60Ddb/lVdeab7whS+M2O22226NWopxrEO1l+232GKLRrVdccUVR2wBsYBHxISqCwB9wQteMCqmWwdgE9BrYdNXUjExVDfgFvVgfSw2gPz222/f/DsX/hiI0sIiC7mhnaKBxlDdwzI/N09pXnJNqnvCkqAppay6J69cPyxs9cN/DmTGYIDJn4nH9ouBNveNJ0FQL5TT1EmK7WsItnL8hmBP8sPAHAuL0v7IheIORiUU6sZzO+B/KZIg0Y/DQmMu7Er5MPGZy/0hmHryyScbIAS8YbPrOu1TAqA0AuTcm4tC+eK1X/ziF6OeLoCbmV7/+tc3fr///e+bM888s/k3LudbhdVCEqATN2/hiQLYkNPWW2+92NMBrD3gGmtj7Ya8cdk+Bnd4+gGeJvDjH//YPPDAA820DTfcsIkJ5dbdBgVWQ/vL1p/KNzd/Cd4GZbxWHjE/qhunsCNYdZSBLXfHjjV7F140dbLzemUXi9PL11NQ108oTZ2kWXisbefuFwaG/RrYfFLzcuKmetmNDVcHakKoRkll4NGHCcY/69e185XU0B7ETUlY+4l1p+52ySWXNOtJ7dpUjFkVFcrq5ptvnjwgkAce8YQbr6ZMmdLYbrLJJo2qusYaazR/A1LPOuus5t8WUrHm1G5YP4r5Dz30UPPSxz/+cbPDDjuMimuhAmCNvKC+Ylt55ZUbZXbjjTceZY+bvgC7oacQbLrpps2aXYCq3XLhLja/bX+5/mtBHlt3v+Jp4rq2oyB1tdVWGzlAcqExd557cnWP7GHzl1uHZt6SrqTmQqs0r2Q8tv/8swkLgbXt3Px8iEie8bxBNi+Nz852yepALsSysOh3MwYPIbta0Mre3f/BD37Q4A5/d/PVVDuGx0F94AMfGFFRY/3A8oCjjjrK/O1vf2umAj6hlOJxV9gwDzc6pZRUgMFhhx3WPHMVG+JiXa3fHyiiUGxx1z82gDee+4rlDdhcezyPFZDqb8svv3wDwFiOsM466yw2roE/9rJ8bTs3aU2+qXkaqLP7dRD9ldSBudSaVLdwFhpZOw2c5eTRln/7BvTfUdq62fx6ZReLk4ofg2bN69q4rn0JXErQ1fa4dPws9on9/y/kLAfIUTil+mP5sftHmt+ND34HcqHTVpY7XwutbdmHoESjpL7oRS9aDP7+/Oc/j6ip6BPUSaiuUBz9za0LD/EHNJ5yyimNGaDx/e9//whg2rm+koq79+2d+LDBnf14ZJW9FI/xV73qVc10Wy/+j0df4c59q46++c1vNgcccEBwOcL1118fVVLhFzCNNbP2+bChOkPvBgmC3OPMnR87Hkr8+f5z8pXiD8t4bp7+vFbu7ndPhlpoGwb7GHy5B6RUBwudMUhgL3OzdjkQGnoD5sSTIFMTh4FdKV7JuBRfC6VaSCyxL4XYnPmDj2Bdhrkd0EJhCr40OWjjxpSv3HzgT7pxKqXYYj7UUFyet2tTsZb0E5/4RAN/sfoAqABGF1Ch0gIa7ZMALGRKl/tja1Jd4AOg4le1LKACLrFeFsqoC7OhPqIGPIIKCiwUXetj0qRJzU1iUFRZiIxBaApOa8Bkrn+2rlzIK8kr1Rc2H9ZOytP6KVqT6gKJBGVjfVwDnT7MMtCr8V/iT4Ks0H6UoI6pVxvXtZfi93NcqisErQzslcCo5oSvjZOqx/1wZpVgTa6dbW864O9HFvJi2Wmh0j25MZfntfbafEL1hyA19giqUDzMh3KKO/Sx4fI5nnEa2jAfl92PP/54c8IJJzTABwXVAqr/C07w8bvf/c78+te/btzh7n5chl9ppZVG3Lt39+N13IFvVVz4xw8B/PSnPx355SkAKlRQPH1AghR3f8AXHpMF5dhueEqAv04XY7HjTBMv1j8NnElwJR1vUr5jedytja2zeE3qWIdPpj4GCkMnZeY1VknNUTBDb1gWQmvGkyCSyTMER7F5UryScRae27LT+s2FZAZGe4NMXZRB60ApxObOz4FLBnJZv66dpKSm9hn8hCAVEBiCNdjjkVKARh9QXQXVhSc8cxU3O2GzPw7g3pCF56Qed9xxzfgGG2zQPEcV96wgFh6r9Y1vfGMUoLoKagziQq/D3w9/+EODpwPYDUqq/RGD0P5hYbUNmGTykeBLk5cGnqW4/RzPgVNb+2OPPWaWwh+TJ09ehAfvMlDmNi5mX8uPe9Jl4rZlX+I3F2IRU+ojm1fMTvs6C80sLOXArgSRqROApODVGJfyS42n4E+qS+OX3T+xmO5xkBM3FN+Hk1S93Vh7HciFxFhGpf5y5+fAJdPVGCS58IHftgfYuUqor6Sm8vMhFb8WZSHVjYP3IQDP/ryppKBiLuLirn+sOZ02bVrjDg/6xx38UE1xFz5++cr+4tSee+5p9t9//8bupptualRX1IctpaDaPPEjBXhaAX6hCs9AxSV9wPOsWbOaX7D6zW9+M+IPa2/xfFb3yQC1odTtn7u/2Tgh2Ovg9V+djAGpBpJd22Il1YccH2IkyBqG8RzIZOGrtnKZG1cLqyX2EsSFThSpuiR/0rgEf9K45F8DcRIk58Jl7MuFdFLOnddBqNTZ4R3PhUYGYjVdYSHUhzoJMrX2IX+ay/0haGIv9wP0AI328U+p/gFgAYB40D6WB2A9qb0rPzZv9dVXb/xvtNFGzZzvfve7DVgy2/ve977mhi12Yl4GAAAgAElEQVRABp5/ap8UkJqLJxjg+ap27a0PkQwMpiCUmZ8Lqyz8SrBWy48Up63x2n6LlFT3hDoMsOke8Np8MTcEEDl+Qr5y4TJH2fT7IEEWY5/KQ+Ofgd8cf5LfmuMMlA4KjNaEUObEJdmEFFqmn5LfbjzegRB0+vuhpH9amPRjaedrIZr1r7FjldRYX1klFSrlpz/9aQoAEQuPksId+Ni/uHEJl/xvu+22YBq42x6+obJie+qpp8zXv/51c/XVV1OHw6677moOOuigRjGFkmpvAotN3m677QzAFj/T6sNpaE4bMNkmxObmWxv6BsUfm0exkqqFtGG0H0QllYXaGHyVzpegrkT5DH0glfiToLbNcbdPDGxpobGX9kz+0tlLm6/krxvvfQe0EBjLkIW+FLSGoKKmPdPdEHzgZz5xCR6X4qFg4heY8PzQGGz5dQByccn94osvbubvt99+zX/+BpgFOF5++eViqq6Sao0BnsgRD/bH46awpnWVVVZpHjeFG6/WXXfdUY+cYtRX69sqqRZw8SMFf/nLX8ydd97ZPL0AG35cAOtP8Utam2222SghKAQxDETa+CVQyMSJHb8sfLl5svFS8J4Ttx/+tHkWKakoMKamDiOMMnCkrasUEkPxGGhOxS2ZXwKnsf5KkMjsF99GUirbHpf6pIXXQbUP9T2mzIlnUcKgU1qJJnkmvVRKGWiMVZALv9p5OfZM11nojsGTBFel41J+LNT5vdDOK7Vn4TDWrxrxU3DHxpVgrZYfKU6vxnPjVFFSXcjQQtwg2jMQJ+XNwmnqMrn7RmCVT9afBFFsvDb85EJrzjwpfy0cMvCbyjMFfakTZa5CWWOepp5eQy0DF53N6A5oIU7qX6m/3PkSlLkQ4H/5SdWU4zfkT+NHyifHfwrWUl82SiFPgu1S/7Xns1DMxtXC2rDDqrZe316lpMZUUzRRgrZhH9dApw+XOdCbisf4a2u+BHU5cJsDlxJcMbAoQZ80zsAZkyfjRwvLufaheZr8ciFbAp1UXiGIkfY/G28Y7WL9YKFIW3MuROZCop+ftq4cewkSGQWZjRuDHQnupHEpPgtZof7HILmN11loTMEdc3k9Fw57Pa8UAgdlfiwPtZI67LCpzT8XTkPgzsA8G2+YIDT0QZWC2RxoZeBZ8svAmAQ/EpRKeZZCHhu/FGJrzU/V68OPFp46e64DbUOtBEdSltr5WmjO8d8LaJXyqjEeg8hOSV28MwzMMfAr+cmFXMnvoI5LeamUVAmyhklpzYXIEOSG4EaCYRZGSy/fl86XoKqXymkMdkvgU4I6aVzqTwjCUic4Nl4uJGr9l0JzrFb/8qoE/xLIsOOhuJIS6x9f0t9+LpI9A4lS3mz9OXZa6JNi5PqToCwWVzsvpijG9qtkz4xLUFg6LkG1Blalfsbqbev1Ur/s/FjdEmRp/Lv7odY8bX5t2ef6VSup/knZP+lJcDYI4zlQKeVdGzpZ+BtECI3BZC5kavxJ0ChBmjQu+R8rUMr2odcQKsFaad4SYA3DOAO9NevIhc5c6CudJ0FWyD/TL9YvA605UGnn5PpPQZgEyTHIHYTXWdiL9S8EVzmKqcZ/ClbZenKhsHaepXmolNRhUkolqNRAoHvASH5ZWIVdKIeQfwaqU3FL5ktQxvbR9RPKJzcOM0+KVzLO1tVvuxA8+3DBnIhTkMjMZ/JI7Y+cGKk5Guhl4K8tf7XrliDIr6MkfinE1pjP5K+BzBS0aSE3FypLoVSaPyzQmsqTgWQN9PUSTmvD4qD7i8GsWkmVIG0YxxmIk+pi4ZRVPln4Y/0xMBd6Q7N5lPiXIFGTl5RHzXEGplhlL9bnFNQxJ142fsxXzflMv5iaXBsNFGp9D4s9A89t1FIKj+5JswSKJcgLQWNtyGT8aSBY+hLRxviwQCkD125/WAjVQBwLq6xdKl82/1LFsl/zpbgqJRWNjKmpEsT1e9zPXQOV/kmRgSZGJQ3lVAqdvYBKpn4JBlN55kCrFK+X4wyMsfDH2rn1MfFT8JszvzQ+A8k5ym8bcDbsPmvBZawPpf5rzNfsIxZyNZDJQqsEmyk/Uj7MeCi+1A8WmhiYZCCO8cPUwSqurJ0Gatn8liRYleDUjquVVP9k32/4ZOLXUEpZ+AvlkxM/BdGMv5z5Mb/aeDmQWQKtOfE00Cr5Z6COhU3WLhcKtf5TMKsBAQZCa/iTfGiU1xAshfrn7//cv6V4EnRIteeOl0KjH7e0DgmiSuOx+WnsSmBUgjRpXMpT6mcvoFSC8RS8MfX780vgOARXjD+2jyy85dStgeDSPNz5sX8jHylOUkmNqaZwzMCh25BBsw/VkFsXA3EayGX8pSA09IHIxpfgrRd+SqAwlp9Ul2a8JL9c6NPCpdY+F3pT9TDwrgWnFGRqfS0p9gz81uhFLZiVoCqWq3Yea6+ti4G+XimtoV5JdTP5x/wO8uuxunOhMwaJEnT1ep6Uz6CO27xEJXXQ4LJGPgwESnFyIbcULmPwwcJjan6sLzVelyCwTSW1BCpZ2JPgWKo/BHsMOLD51YLJ2pBY2x/TM//Ls/shXVNpZeCQjaetq8ReC2VSrFJ/NeZLObrjEqS5kNEr2JSUxtLxVH9i/ch5PaY4al8vgWEWVlmYZO3YuAw05ii3jN/U+6DN+a5vP86YWZOaC40SjLJQqIHE0ElSyqMUblPzJYhj8pUgrARCQx9IEpxJ0MiMp/oi1euOM35Yf7l+c+eFIEpzwq8Fx7kxWQiUjofc+DXm5cBujbi+j1QeOfEkRS/mMxdatfFY+1p2Gj+5UCnBbAz+cudpYZKBrxgUal/PhcYUlDL5S7Cngd4UVNbyI+WbO87OE5VUCY58WJBgq43xEATUjiP1QYIAKR8tRGqgmOmPNn/JXoKu2tDKxGNgUYIVZpyNo7Vj7Nn9EjvJSfAvwUjpfI1/H1akuUvqOAO5NXqTC48MDDP5sZAXilfTP5uHf5JO9SEXHnPhsuY8qR8hWNHEj/WRfZ2100BfDqxq/KfgVIK/XsWxeUj5SONLzJpUDWS6B4AGBnPnaSEyJ44WgmvZl8JjCcymoE6CKWmchUHWD+vPP1m17b80Xmp+PyBTo6zG8vOPK+nLg2TPQKSUNwNZuTa14NM9Ofr1aHKToKcUenP8p/Jn/Ul2vRjPheHYPO3rDNzFIEv7eqyfLDSzcCtBWC1orOVHyrdX4zaOqKRKCuAwjDMQKNWRC7nsPC0UauCZqV+CpBJYDH1Q1fYnwXDNcQlKEEtSXKV+l8JhCGoYENBCb8xnbnwpRwnWauUv5THI4wz01sy/FsTm+tHMu/fee81///d/m6lTp5p1113XHHnkkWadddZJtkOCwxAUtwWtN998szn88MPNrFmzzLOf/WzzxS9+0ay00krBcFLeKcjSKJmhLx9uQto8cuy1MMzk5/fnoYceMt/4xjfMgw8+aCZNmmQ++clPmvXXX3+xu9M1sMhAuRYKNfH9PvTrb7dGv17VmlT3xCtBXa/HWRhk8mKgLgQhzGsauNTCHWMfO4lroVFrL0GiBHUl8VJQKUGNNN5L2GTAgs1Xm3evYDQFoUz9nY2+AxrI03g/55xzzNFHH20WLly42LQ111zTvOQlLzG777672XzzzZNf6iRoCUFiTKn95z//af7rv/7LPPHEE2aVVVYxX/3qV80mm2zSxGfjtGHHQu0111xjPv/5zzfmACTkjzpyoDIGMxJ0L1iwwPzqV78yp5xySvJweMMb3mDe9773jdiklEtN/lo/GsUzBY3XX3+9+drXvjZSD2rbbrvtRtXHwDIDnbXgtZafXsBrrC+ikurDBQN5bkFt2LvQwUKXNg8N9OZCLWJIeWnhju2H1m+JvQSJDFz7Nm1BrVSnFu5YaGTttPFDfWOU4FAcH2Y0wNKWPymHFPRKiqPku61xf/9IecZOwrXyS8VPxTjmmGPMaaedlkxj6aWXNu9///vNHnvsYZZZZhkq5Vyoxry77rrL/Od//ucoSN10002DcduAURyPt99+u/nsZz9rZsyYYRAbau7KK68swg4MAKmf+9znGlsLqauuuuqo/KXjoVRBnTNnjjnqqKPM1VdfndxfL37xi82hhx5qJk6cGO1vaICFSjs3BDcxOIu9DvD+5S9/aS644AKDY/K9732v2X777Ueld99995lvfvObjQqfUlI1+bgB2LoZyE35TUG+NK/WuFuDVM8oJXW11VYbyUGCp0Efj8FGTt79gNCUchh6Y7P2ORAbq1/zugR/EqT1S0mV8g5BYOqTW6oz5C8XKpkzfgjimHluX2IQo/ETs+2U1RpdHO2jbei1/r/97W+b008/XSwAEAOF6gUveMFisJVS2GKOU3ApKalisoGHj2vzANxZ0Nxggw0aNdQHzRgMxJTUVN650BqDQBZSh0lJnTt3rsHx+ve//70p+13vepfZddddm3/nwmOsfxKU5c7LzVPKp9/ji0FqDsS5b5B+zHdP4iyESXmiphAYMfNCczUQ2WsILYknQZwEZSXwKcFgm+NS3SGIY06AUr98H23bl8bTwCfTn1KbEmXVhzv3ZOIex/6XitjfDCzG8i3tg2Z+rnLpKqkve9nLGjBbdtllDSDnT3/6kzn22GNHlgIcdNBB5m1vexuVFqtw+vsH8xglVVuvBIF+HlddddUoSAWgA1KZugZRSd1ll10M9l9sY+EpBmfa11NKYUxJ9SF1//33N6jL3dg6cu3aVDhjdafq6yecurFVa1J9+EoBmwRz0nguJEp+Q+O5SikLsYz/GPSwcJuaXxJfgjEJknLyTymHufGkOliolOKzfrR2vbKvDaW9VkI1EEoR0QAa5UBvzTJYiAOkWiV12223HYFU5IIbfwCtN9xwQ5Pam970JvOxj31sZG3lmWeeab7zne80ELvTTjuZj3/842b8+PEjZfzv//6v+c1vftOM77nnng0kuSe2Rx991Jx44onmvPPOa2LhJql99923ubyOG6dwqR2X2KFiupf7cUI89dRTzeTJkw1ulAltG2+88chaUIwj7hVXXNGA96233moAPCussILZZpttGkVuvfXWa9zghpvDDjvMPPLII0G/sPuf//kfg/W6MQXZV1Jx4xTUvz/84Q9mypQpzaX1l770pU3ctddeu4mDy9Swe/jhh5uav/CFLzTrgN1+3Xnnnc3r6AsU7c985jNNDaHtqaeeam4gspf7LaSmIOv88883P/7xj5v9hXWc2F92f2Ie9hVqwDiOhQMOOKDJD/sOyyFuu+028/KXv9x85CMfaf590kknmX/84x9NeqjlP/7jP5obyUJfFtF37FP0DmuR0SPMgdK79dZbm9/97nfNuGZba621mrXNuOzv1g3/OOYuv/zyZj+jnuWXX745xnbbbTfzwhe+cFQY1Id12+g/1mhj6Qv+jfcNjiVsmLvXXnsttna7BkT2G17dGmL1ZK1JdT8k/ZN2KSSG/DGQlRM3dFAyfnLyiUFSDHpYuCudL8EbmwcLUW34K4Xakvls3Vq7ftin+hD7AG8bQtv2rzkxjRXbEGT6fS6p1fp3L/f7kDpz5swG2OyJGID65je/eSQsIOQHP/hB8zfmYg0nVFi7AWAtAFvAtWM4yeMOeECZv2244YYNfM6bN2+xG6fuvvvuBpxD81w/Fm5xw9Xs2bPNt771LfOXv/wl2DKA3qc+9ammBiw1APwBBEMb/ALI4Nfd3P3lQirsn/WsZ5k77rhjMXerr7560wMADk7yAFD0BRuADsBuN/j/4x//2NwMhQ1rST/96U+P9NuHB/9yv6+khmD1jDPOMD//+c8b/4B3f63qT37yE4Mb7bDtvPPO5gMf+EDzb+SOOh544AHz3Oc+twH4v/71r4vdjAfwxBcZ5G7zxf/xZQOKPb44+BsgGfvj0ksvNYBozYYnKuD4xfFktxtvvNF8//vfNzi2YxvWue63334NKCM/QO1XvvKV5gvGFltsYdZYY43mC49/s+GECRPMhz70IfOiF71I/K37GvDqH3+hetg4rJ17PLrxhnZNKopglUy34FpKKgtbLESy/mwtrD0bX+vXtZcgL3SAp/KX/PVzXOqTX2usTrZ/IX+lMKn5MA5BomZ+rfxzY44FZZWBypqQGet1Ko/QnJiSCmBwL/dD5fz617/eAJfdTj75ZBpS3/jGNzYqLDbAJ1S+iy++WDxkXCUVN84AfC0oYXnCjjvuaJ588skmV6iRdrNKKuYfd9xx5oQTTkjGguoGhRQ35AC2YwotgAeQikv/jJIqFfiKV7zCHHLIIY1iiTxRBzYopYDx5ZZbrvkb0In+W2UUd60D/GNbSkkNzcFxA2U8BqkYB6See+65zXQLqRbiLKRK9UKlBPzauqC4QimHWhnboIbiixK+FGk2F1KR5/3339/0EEAlbe94xzuaqwPYXEiV5j3vec9rlGRbnxb+rH/tvH7bD+Wa1BwlU1JI7Q6U7DRwGDroJP+xPFL5Mf3Q+i2xlyCS6YsbX/LX5rjUB7+WfkNp7EuJ9AFYC0Zz48fy80/WnbIq7cnFxxnI1XuNzwgpqTFrqIa4236zzTYbMcF8DaS6SirABOABuMSGS6yALqiwl1xyifne9743Ai3uI6ig2EHxBIziUjCgEuPYbrrppgYuAWf//u//3lxKxwZbqGlYWoANN9rgrnCop/fcc08DSPg/tgMPPNC85S1vaf5d68Yp+AIAQ0HccsstzfTp0xvQtrAJiD7iiCMMoBp9AZiiBqhyuPxvb1SDwovHWtklEF/60pdGqbmSkhratwBy+ERe2GooqfADv/hSsvfeezeKIu7Iv+iii5oY2F+Iiace4EvHz372M3PhhRc2Y7gp/MMf/nBTM1RKLDMBtGNZAY7B1I1Ttj7sS3yJgFLqQyqWDKBGbBiDX6i6yPeWW25p8oRaig37A8faiiuuuBikwh6Q/ta3vrWpD0tarEqP/QmFG1/q3K0UIq2vUj8157u+6F+cQiHuCViCLe247z/0N2PDxGWgTvJjd2wv7Jh8Y/kMwusSRIY+5CTYYWAw5FfqhzvOKJZSnm350/r1e1EKpaXzY/uG7Wdq39Yc00AyA4MxyK6Zc64vrVIqxXGV1JgtLnvihIxLoFYhgm0IUmFr+wcYs1DgKqlYAvDd7363CQdlFo9KwrpBOw83LQFAAWuukooTIQDAhVT7WCisfbSQChC1a2ex9hCPJMIGsP3yl788ArZ4DaoseoDtNa95zYiq6d/8xN44hf1z7bXXjjwnFfkBKF3Atw/7R33Y8AXgVa96VbMsAYCFZ31iw01qFrZRB+AdG8AKAOUurbD7zoIDlFd3TWps3wLYsW8wD/vqF7/4RWNqL/cDlu3mK6lYm4kNSqOrpL7zne9sVF77+Y8lGug7wBGKMdYbQ3HElw68DoUTG74k2EdKhWAKkIp95d7d7984hR+CCEEq4B6v21hYSoEc3TjYL+jZ008/3fQWxxr2m6+kvv3tb28g1daHmDiG8aUL9UEZx7KA0FYTEl3/tf3G/MVeF9ek+icN5m+3QAniJH/WF+NHE1fjl4HEQVNYU/VpoFGCBrZuNx9NfP/N2As4jX3o4nWpH7G+x3yy/tj+hfrFwHat/FLxfQhK9Tl3LKW0xuKX9Cc3T808Pz8Ghv3jRRNPsg3FD81hINXOw00xUEChQsK/RkkFCB188MHNPKxjtQ+Zh0+sOXSf0wnVEODm3zgFeABwYg0jNvdyPy7n20v0UC0tvPzwhz8cueEGN+BgTS2UMHuyxVpRKGHYcDMTVFcAiqukQvWzkOr30O2zHZMeQYUTOuJYYMLaTnvpHutOcdkfGwAJ8Id+o26sy8QGOLT2PjTYHPzL/aF9r1FSEYe93A8IxbpMuwHysN4Wa1axYX9jHKqnhVd8+cE8fJFwN7c+5hFUMUjF61hXClDG/sVx7F8ZmDZtWqOs2/XOWJbwb//2b4tBKiAUr2NDfjhOMc+qsPiVK//mq15BZOj4jPXT5u/+39pq8x2aNakoMAQopfDqfpi7DZf8svNq2DGQHIszCK9LUCqNhz4EJbgrHZf65o4zkCPl49cowXgoPpNHKE7OPG39oX0o7ddeQC2b11i2Y6FT2wN/TSrUSAADLrfipI0bdewaUEANLkdD9cOWq6SGFFb3pGifkxq6ux+XgHG52KqQfr0AVyhguFsbGxRbrLVkNkAq4AUQk1JSU75Qh6ukAnABR/YZqxgHtLmQCui0N6RBJUaPsSwAKiZqxY06eA37wyqzuBztw4d7RcFXUgHtUCpjG/KqpaTmQCouv+PY22ijjZoUQ5BUoqTapR12GQD2M9YXu3GwX6C2WthMQaoLoSlI1cJe7EtHqZ+25w/FmlQG0iSoZBU/yU8N6IydnN3X2XwlmArVkwuFTN5MPlJ8aTz1QS7BHTMuxWegjoVS1i4XCkPKInNSrQXBKSjuBYRqlNVYPsz+1vTUt/X9x/4OwaQLDyU5SHAk9TE0P/UIKthD9YPyhV9gwobLpLhEjE2rpNobp1xI1Sip8+fPby734tI31nlCYYRChg0wCLUWMOaqsrhEbpccSL3H444++MEPNr+qJSmp7n72/UpKKgAUPbXKoquk4qYyPO7osssua9ziV75w6Rg3/GCzd/W7yypCdcVunLK2IRhKrUmFfZtKKiAVcBuCb5vzsCipUFpDP3rh7qdSaIztx1K/ufNbe04qCm1D+ZQgkoUyyY8m/xyIjsFcDFraglYGKkMfVKl8JMjT+GPyk+IxkFEKryGoS524BhVOS6E21Aem/9JJPjaegif3w1bav7nxB2FeCl5j/amZdyg+/LuPiQo9RgrKE4DKPoZqn332aW5ygj9AKi6nY8PlT9zoY5/bCaDE+j57ad6uScU8XOq38/DcUSiN7lMDAGh4DcDmPkoKahgUSJwQ3XWn/snf/VKAWHj2JzYowFjLCYUyBZmwxbpHqJdQlPEsUyhsbo7+vnFP7oBUXKbHhjm4pL3OOuuMTIEajF6hPmxQSwGfdsPjm+zvz0NZRA/ss2pjd/X7cCEpqaH6XSX1+c9/fqMqW0UaNzkB+P/85z83aWJNZmxNqqukIg4UStTrXu7HzVpQhrFe115eh9KL57OGNvgBpEIZR3+x4cYsrJV2Nxwj9rK+e+MUnoeK120s3L2PGtzPH/iFf+xz3OCFJSe4AQpKqX0EFewBoZKSKkGqG9c/fmv+XSOOe2zFIFZck2oTiUGdf7KV/pb81RqHn1xIrg2doTcGA8mxGjSvp6A3VqcEfUw97n6s6S92fPg5SVDCjDNwhbVq+ADGh737/EP/b3ww4QPVxpXs3XE8pPp1r3td8ANWC7uhPjF1BoMr1ujG5qfy8eGH9dHZ6TrQlkIbu9xv4QJrPXGHtX0mJMANNxhhA7AAwLBhKQAUQVy2BkTirm17RzfG3RunAFwAXwtpuLsfc3HTCe7ux3Ms7SOJ3BunoG4CgGw8PI8TIIJnc2IuABnKLNYa2vcwYuEyMmJBfcQd3TvssEMzz9aIG7XwkHo8vN6upcSvXtnnpQJqAbd4XBQ+H3DHN9TW2OYqqbABiOOxRAAXrEMFgNonCqAG3N3v3g0OoEKf8YB7d7OX+nGne0gJha19PQSp/o8puL4xD18O8MXC9hc3bWHfAECw7MOuicU4C6mwja1JBXTi+bVYHoHNvbsfUIwbro4//vgGRC0U4hFZ9nmpAF2o89gXWK9slfXQjVMYx1roK6+8ciQWjjkcOzh28SXMvbsfxwGeNIBjxr9xykKq/VzXXO63Pc9VLAd1/sCsSUWDcqHSfUPUUlJZ5bINOwaSbc1s/F7a50JpzjypLs04A2t+v7HGCApEmxtUB6gATH5+HrkQ26aimlMH29+UsjpWoDcFlf1UTv195Cqp0v57znOe00Cp/XlQrJ+E2mQf75Sa7yqpAFDcSGPVwdQ8V0mFEpf6NSjr59WvfnXzyCeogPb5ovh1IWlDbbirHRsUN8Tyn5eK2gFB7gPiXTjEv10lVYqJG6CwfAKgZDcAGpRmLGtwt9Bd/TFFOEdJRX+xX7AcQdpYSE0pqYiB/WJ/tSwWE5+t9jFZeFbq73//+8VMX//615v3vOc9DfyHlFTkAXUcsQCsqQ1fSgC/uDqAebWUVFfht/FLYbWWn9I8BmJNKgNlkvIojcdgpdY81n+pXWx+yq8G/iSoyYFiTXy3jpx5Un9Y/6wfXFbC7zzbDZfe7OJ4vFbjbyg0MSVVW4//ASrtb+mEUgtmY3FS0Cnl1o2HO8BAbo3esXf3Q70DtLlrBu1zLnFHur9B1cL7Ac+PxEneVVJhC/USsBd6iDseog6VDaqqq6SiJ/hpTPvTnan6ASz2OZ2AaKiVdslCaB4UMzz2Co9GwobafvrTn5rTTjttlHkMUl1YcG+c2n333ZtncOIZqP6Gqy8AMKip7ny8n/AYKlwKt2ozxnF5HX0MwY47H//OUVJRM37K1q8Z/gD8WC4BqMQSEBZSMTempGIMy0KgluLmNv8XnDAOeMdxZ5VUrEHGnfT+A/ktpMbu7rf79Oyzz25+3hW1hjYAKh6hhasF9jwaUlLZu/slxdvfb7X+ruWHhdcxuSa1BvTaHdELiGXyTeWjgTkJSlglOpYP87qUrzSeOoGUXsaX+uPX1ysl1YdUNk+/V7nz3LprKqH9hlD/pKxRYhnYq+UvdczXHmPqYmLiF4TweKMQIADIAKW4hI/1qu4zM61vQAYuv2JZAC5PA/Zwhz2+FFrAgBq55557jvyMpp0L5e5HP/pRA2RQtwDC+DlQXFbHTTpQzXBnu1Uu8RxR3ED0t7/9rbksD8DDEh3sP1ySxjM+rfoIRRRLA+xzXQG9+IWrs846q7mMjL/HjRvX3HCFu/oBxrjkbj+b0F/YoC70CP4B3rgxy/5kZgwWUQ/WmcIHbsR67Wtf26h/ADHUgJ9DhR9cxg496xT9AdgDUu0Na/5d/TEF1fYWcIveYk0w9l4srFAAACAASURBVANg2T5zFTYxeML+xDIN9B77DfsTvcQPJKBeqM1QmaEAYx/DD2rCEgY8ZxT22C9Y02o3QC2+JKDvgF1Ap/scUfiAqg44Bsyj77DD8YCb2bbaaqtRV3Bh89vf/rb5CVnAJp6xiy8lAFnkjGNk6tSpDfxjmYa7lAKxoLbiOIGyapd/YakB6sR+gT8X8vBFCgosvuTgPfCJT3yiWSZgNzwfFc9JBSDjeMO4+3irUL/7Ba+x44aF0Zidek2qf5KLnfQkuKs9jp0VAhQmDgOJrILYhh2TnwQRqbxq+GfgNAcuJahqe1yqy0JqDcU0psDmXO6X+hLbF7WV0dw8GAiy73kGqqQvL2y8QbRj6m8z71D8nHgSHEk+c+djHkDPPmweAIrL+u4G1RZqKDbccATFzf4ilZ+XNo8YVLgwk6pdiueP4288L9X+FKh7V38oTm5+KVhiFFu3/hr2LERJfZegKza/BB5D9dfKQ/LT7/G+rUktgUr3jSRBaAwyas1j/afstJDo1x+ar40nwRgL35IfaVyCmn6Pu/mj7/h23Ys1qbVunJL6J4FAbeWztj8pf+24f3KorYymTr7aXGvZ14LOEGSU1CvBWKx+qR6oa1hrCBUVG6Dtox/9aPMoKuSLZ6tCzbI3JOFyLZ5ziRuqsLF5aexqQqnvC2olnhBgb57y7+qX8qwFnwwMMnAmwSwLhym41Obh9pyNn2tXa54Eoyx8S3604z1Zk+pCVK+UVxYeWfjKtWPr1UJl28qo1n8N+Ax9MEtQVTou5e1Dqd8X3C2LNaN2a0NRxaWv7sYpDsE0EOmf3LgIvbfyv4SGoMuv2z9ua2YtQZ82Vqm/3Pl2Hi5D4/FA9ocFUvnjkizuzMcSBQaKS2BTgrjccaz9xCV0LMPAMgM8wsn/NSYGsqT4LDwxkDlWlFQGdtm+SbDXS6jMqUvK344XrUlFEyRFsu3xEhgNgZiULxuvJnS6HxgMlDH2bUBoLmSmPshL8kwpzKVwaufjEr19pp9bBx6abe/mxc1VWPuGmx6OPfbY5nIhToxY+4RHk2DD69hc4LX+cJdz7Bl/fu+k4yPW6xDcaWHDfh740JDjR5Mns59r5jBsvjRQW1JbLiz6MUv9SEpgKB7UUqiLqacJYJ2pVR3dnz+VehaDDgnOUn0JxZTqxjg+d/BoJvvIJzy6CssbsE6TmZ8bVzMvlkfN12P5MK+n8mDn59ixcSX4c487Nw9pXr/G1WtSYyd3Ce5qj5fkETqpSfmx8Urt2pof88u8noIAVmF24+T4k/LUjEvxGeixdYfWpAJQobjgkqGF1RtvvLF5fMxee+3VPDcRd4zihAEohQ1uIsENAPa5fq4iizWpg3y5XzpJp8ZTymeJ31pzfYVAo9Sm4NB/P9TKt4afUkiM5VDLrwRTudALxQZqKm6CwjNH8f7Ehgfu44Yr3P3u3iijhcwYHKTy1cBdyI//Gm7mwY1XeFYrbkTCI6rcB8+noIWtN6UExhQ3jVIq9ZFVIllY08Zj4+falcBqm4on208t7EbXpCJgCtxyVUgJBnPGc6CThas27Jh8U7AqQZb7QRNT1rSvSxDYluIZ8yvloxmX+pkajympNv673/3u5o5d3JULULWQaqETJ0T7mlVV/RNLL5RUH5qkvkswVEuZzYnj7y/mS4cUZ5DHY/UykFyjrlrwyUIQA8GaunKgl/HP+o3BirYfUjxmPAeKmfxjfrWvayCXhbkcCGVgj4W22nYSBLLxJD8lkJ36MuT7Da5JdT/0fJjR/p2CLR+mSv7OjcPOY+1S8Bd6Q4agvARiJThjoZuFljb8SdCYOkHE+q+ph4EaGweX8lNrUrHWDY8vwSNicPPFr3/96+ZXYqDS4PEz+IWaCy+8sBnDFlrTijWptZTUUB+Yev2etwWhg66sMnAybDYpmE0pXGydpRBbcz6TswRzvg/WXmOXylPyI40zUJajbOb6lfJlYYiJz0BxaTx2PgvRGn8p+GsLTrUwq7UfujWpGlgMnVil11joqm2XqmusQGspfMYgn4EsSRmU4DYGuSkl1aqoeGajv9Z06623bm7AwPPv8LzG0DpVGxNKqoVUNs9BhdF+Q2gqPgNrof77x1/u35r4/v5l4CvXphQSY3ElOJHyzZ2vnZdjXwKZLkwwXxJiECNBW+m41BcWrkLQz8CklD8bPwWLg6yY1oLOWn608MnaD82a1Fw4ZZXNXOhk/Q8ThMZgMAcSS5YBpD7oGeiU5rNwm7Kzj6DyFVD89B0eVG4B1R+Hogo11V7ux1o4e6MVgNa178Xl/lrKaNsQqoFMCXLG6jgDuzVrT8XLiVMKxRI8haDIP65qQKYEUTkw2k9olfrKQmG/oVTaLyF46hWsMnFy82P3DwuPvYJb+jmpSCh0ado94ELgoJ3D2DPKouRHA71MPNZfzK6fEKupz94VGvsQL4VHyS+eUaiBaKnfvi8mf7dfISU1paAiHn6pBHfr42cjcenfX6fqq64lSmqoPgbOU/uhZH4qn5p+WTjyTwoaCGZgsJY/tp6adrXhMwRlDHSVQiULRbHeSUplm7DJ9EfKr63x2tCqVTS1sJmCqhgcMtCY49c91nLhsQQSmbpKYbUkP7c/1deksrAmQaQ0nhunjXkayAvVVTJfgjBWIWb94FFKuEvdbm08FzT2y0sHHXSQ2XXXXZvQWphMQVfqxB5Tyu0cPCcVUOr2Aw8Gx+V7d7OPoQJk4+fxcIc/bpRC/6w9lFX8fB9+Js/1h58cbPsRVO7+rwGLtZRZCbo0ECj5GtZxBpbbrK1U+fRzk+AnVkuv5rFxem0nxevFeGjf5EIyC28xGKr1egqemXpL65BgMRcGc+dJ+dQeH8g1qQy0MRCbo+yyEFtql5rP1M9Cpf8myoFWN59PfvKT5r777mvznBf1feCBB5rddttt5Hl+IUMJKqVxqa9+TFzuDz0ntWaDXCU15petK3Q8lEBpChJr9IDxX5J/jRwH3UevIXYsQCuzTyXocyGAUUQlqNKMp+JJeTPjqf7kQJmULwODUn/YvEqhlIW/2nZs3lqIZPPU+mXtB2ZNKhqRA5W5yiQLa7n+hwlCY7AXet1Cai8VVOSBeG95y1tGlFS3vylIYeEt185e7m+zHzUu95cqm6XzGbjuB2z6J0eNMsvAXy1/DDS1ZdMmdGrgLQR9pfOZnknQ5vtglEMmbzYuEy8HKiXok8ZT0DRIUMrU4faPhUEW7lJ2oT4xcJc7j/kywMT3+1Xy90AqqW5BMXiQlNRcCE3BJQNzbNxhgtixpKTG+u7vWxZaB0VJZaE9VWcNSGT7xsBB7P0Wg8Ncn2N9HgPTNXtQC2pZSAtBov/lgKlPG4+1b8NOgk4JAqVxyX/OeErJzMmHVUZrQigDfzXgNAcW2bgSZNbyI8VhxwdGSWVUVDSv33DKQvMwQSgD39YG6ycHYU1qCLZSH5yxLw85flyYC61Jja2pRawcxRVrUv3npObCYO68XAiW4CClNEpzezHeltLq97MXtbAxakFmLF6p/9z5LCyGoJfpHeu/DbscaJTgrXR8WKBUqjMEU72A1VxY7PU8FjZz8xoIJTWk4OTAKAO6Ib9M/BR0MpBXqrDG4vf69X6vSXVvnGKUPwlOJWiTxnuppDL1hqC7dF7O/BDU+nDBnPhLbVIQLCmM7oeqdByV5On3N/Z3Kt9eQm8uJA47tLJw6R83MViT4CjHj6RIlo6H9qHUl9z621JKpb6XxmXnx/omQR8Le6ydFE9Tj3t8aP3G7AdGSWUhMBcyGYBFDrn+2fy1UJmj3Kaggq0vlmc/16TuvvvuzY1TqU2CCQk6pf3jxwak/uAHPzCrr766mT59+siw/zce2P/oo4+OjMf+tvlh3PrbaaedqF+cyoFJth+xnrethGogswQUx/JcCcYliND2pk2I1eQiwVMKmrVxGHs2H2l/1PSTyjsFJxLs5vqNQbAGjlPwV6KAauG2DQhl8g/BXu48Zn/UgtFYfwdCSXUbwUKZpLSy0MjGY/2V2kmQ1G9FNqak2meD4lsPHlN17bXXNqUcffTRIw+pnz17dvNsUFwix68trbnmmsa+hp8IdX+F6ZBDDlns/YG7+62SKvXJHZegnYE7CX7ZeFo7vwlaqNTap+IxfZJO1m1DbUl8BuZC/fT7Evtb6z9l7x9HUt0l40zetfzn+GGhzT0J+schE5eNw9pJ0BPKVwNrvq2UFwPHOfFL/DKQJPWRVQJr+WHjtQGxTL+0UBnri9ZPrv1AKamM2lkTTkM7lFUaWVhk7VJwG4KDFFxLUObWLUGMn39oTeqhhx46AqJQ/4444ogGUvHQ+je84Q3N79Zfd9115uCDDzb4VoR/47mfxx57rHn7299u7r77bgMoxd/jxo0z73jHO0ZSdNdwDuIjqKT+5UIp67cmxPowwpy4S+NrY3TKqtyxtqEylgED1XL2ZuQRcxJUafLQxq1pz9ZRy07y04vxVP9YiGOgMaYQal9n4I7Jx/WjgVBG6cyFxV7Py4XRWJ59UVJj0OXDU+rvFNTVmMf6L7WLza/1ugQ7WogGTPrPSQVczps3r/n1JCijVknF62uttVajnkIptX/ffvvtZosttmj+3meffZrfr8dlc/srTLANbSElVeqTFhKZfqW+BJRCmxS/1H+oH5p6asWPncQ6CGXwqMyGUXrLIoyeHYJXjf+a85m42ngS9PkxGWUxBC0hP6xdqm4mnxjEpeKnYDR3XiwPTX41IZnJh43Xtp0Gmt26JOiMwaU0jx3vmZLKwpyklLKX51n4GiblNPSGYPvBwprUt9iaVMDm/vvvPwKpWFMJqMQGaAWEQoUFtJ588snNZXus2wTUXnTRRWaHHXYwJ554YvMrTNhCd8FjTeqg3TiVC239gFHmBJ1bD+s7BaGsjxI7DQRLiqT74ey+bxgILM3Dfz+X9ESaK/VBghyNf8lWAyOSrxy4ZKHQ37+lkKiNm9MnqR/MeG5czTxtHrXsWYhMQRujmLJxakFnLmTmzmPh1Prvi5LqHpAsZEnwqoFgRsll/ZXaxeYP6ushJRW57rzzzs3lfKuk4jWsO8UWU1bdeZdffrnZcsstF1un6h4rkpLKKIIxCPdP+oyddBLEeNswqvXv51xzvg8zTH8kGwZqmf0uxRnL4ww016xfq0RKsUv9aSFagho/X9a+13aaeBpIdOEkVxHNnRfLU5M/C4ExCNO+zsbLhU4WFlk7CSJr+ZHi2PGeKamSQsfCXq4fCwyhk7T7GgvNbL5a2MyJr4Xu1Eld6m/sOakWUufMmTOyJhWX8ydNmmS+9a1vjVzud//GjVKf/exnmzWp9nL/n/70p0YtxRIAALG/JjXnxqnUSZCFtFK7mbPnmWkzZpvpM+eYx2Y+ZR57co55YtZcM2P2PDNj9lwz86l55u6pj5un5y808xcsbP7/9IIF////hebK7767KYPNIwTdOTDHQKIEGaHxkN8cP6Vz/JNlqcLZ1vzSOkvml0JiCuoYhTCWOwthpfG19WvzkiCa9VfqR4rD+NdApBb2JDhOQZ4GillY1ObP+mXtcmExdx6bFwufbB49UVIZiGKU0hBASfNyoM+H1thJNseun9Aa2w8aaGWVVNw4hTv7oY7+9re/NQ888ECjtOLO/gMOOKBpA8Y33HDDRmndcccdR26msutU/Tv8rZIq5cvAmKSUSvvJh8AFi542j8x6wExr/ptizrt8jnnkkTXM1MdmmYcem9WAZ8n29x++j5quhVjfaen8lD9mv1BFJow0kFgaq1/zQ9Ak1d1mrlqIk3KRYImZL9m449p4OfZMPqxfBhYlKGt7PAarUlwN5PYCSkP5xvrPvq6xY+Jr/DH9LYVMFj7ZOK0pqUg0Fyp9+MuBXE18xn8MWiTlMXTSzqlPgqbSPHzoivmzkOoqnFBMN9poo1GlYp3pF7/4xebmKDs2bdq0kUv/hx9+uNl2221HbqoCpAJC7WOpjjvuuGaNqt0Qz12TyuYr9U3aP6HxGXOmmykz72r+e2jmPWbqk/eYabMeHGW6zJPbm1MvWI45N1E2MUjNhcpaSmZufKpoTzn2YYj10dmN7gADuTV7Vgqx/ZqvgUb//ZTqX45fyd8gjkt1snDl16adV2qvraNGPLfmFIzXgs4cGGbrZGE0Brc9UVJzoExSSFloZJVUFvJYfxIctRkvpViF+qqxjympNU9qMV/9UlLve/w2c98Tt5n7n7jd3D/jdvP4U4+I5U54+oXmpDM3FO0Yg5WXn2guOfqdjOmITSmEls4PfYnoB2RKCmNq3P3QZJV31U76f2P//Rf7OwWXfr9z8mDnlEJjCDo0kNfmfKYHErSwUOUfX7GTfo6dBK2SoimNS/5j8JTjNwVDMbjSxElBIANvMbiKvc7CHTuf9ZdrJ0Fmbp6SXzvempKqgTAfYlN/a+A09EapBb9aCE3BbQgS2f5p82DsU9D61a9+1VxzzTUjrc35Lfrc37aXbpxKfXCyih/sAKV3P/4Pc/djN5m7H7vZPL1gLnPuGmWzzKJVzamnvlI9LzQhBalsXbFEas5vA0I1kFml2WPQSQpuUyfz3FYMMsQyNeVAqKaPNWGUicvEy4FOBs40sCj5k8ZZCNP6kY4HCbZy4sUg332drTc3v7bmSX798SpKKgNZEhyyUCb5YSGWtWtLOU3Vy/TTzb+GPQOvsOm3krrLLruMev9KCpcEYRifOfdxc+f068wdj15n/jn9ejNr3gzmXCba/OX8t5onZs0T7SQDQOrF33jmBw6keiRfNeenvsxIeTDQ3Ab05uY1luf1CmJrwWuuHwk2YvtYgjx/HmvP5iP5q+knB1al+Ez+MShrUymNwWOsntTrDFSm4jHz2fj9hlcJQtk+WD/VlFQN9Lk7JASdDHSVQG1N/2zdLAT6BytbZ4n/FGz48UNrUhG7F4qqXZMq5cvA06Ozp5hbp11lbp12tbnnsZtbYZDbr9nX3HbfzGLfpZf7NQmklEuNH/d4jEFQjj/tHI0SG4Ni5njS5uXa+/5jf6dg0u93ST7S3FxITEGgv5+kHDRQI/mSICsEoYyCGTsZM31I5cxAn6Rgtj2ek78WDqX+srBWyw8LkSlIi0F56PNCgkE2H8lPKl8/r9TfuX6qKKluYqzyKCmiLJz1AnIZqI1BItuP0End72vojV/Lfyx//3VAKr7Z9GPbb7/9TEhJZaEVYPqPh/9mbn7kCvPgjDtbL+HRO/c1l99YB1Ktkho6TjQQFYK2nEbU8uPHZqAyJ99uTrwDtaEzBXUauCuFQ/ekmAPBbcFrjt8c6AvVH/Ij5VNjPCd/LWRq4U9rz0KfFnq1dUpQyfrLtWsrfsxvVSU1BJZaGC2B0xjEsbCXY5eCUyYfFg5DJ/Na/iXI08Rh6pHi1Rx/6uknzQ1TLzU3Tb3M3PN4O4pp7AN43tQ9zHmX69ez+v5ylNQQzOaAWunyAA2E5uSnncNAcEqxDPWjhhKqzcvfv9o+aOyZfmj81YbYUsiWlMlQvky9EtyxEJljJ0HhoCqpuRAdmzcIr7MwmIJmpg42jgSZbB698pOlpDLKohZOWdjLVU7hn4Vopr5UviXzGcjTQCML/SzUxPwxeUvwmfpgZeK6/m9/9Fpz/UN/NjdO/StzPmnFZumZO5rTLpxQ7Ntdkxpzhv584Ld3m+XGL/3MfxPw/6XMsvbv8Us3/14Wr437/3+Pe2Z8hYlLm0krTTDLT1iq6ppXHx6KGxFwoIG7NuIPgk8GInOURLa2VHzWh2tXAzpz6mWhcligla1HgvTccSk+C1Vsv7X+2rKP1c3GY+1yYZKdx9pJsCqNS3FoJVUDee5BxcAqA3WSn1JoZGEu5/J6CVRKShabNwORsTwluJTG2/AbqufJeY+bv0+5yPx9ysUGl/b7vU2Yt5U56ax1i9Ngb5wCpJZsK0xY2jxr5fHmWSuON5NWGmeetdL4kb8BsvYzIAYlJbHd/dmm/xo5jjUfDOSW1DwoECtBU6xG7TwJ6tyTMrP8QfLH5ifZ1RgP9ZDxmzq+SqEtBkH9er20nhD0hY4jNo4Ekf32k6Wk+hBaAzJZ2MpVUjX+mXpKobgEGkugV4orjZdAswSzueP3P3GbuXrKhea6KReXnEurzx23aJI55dQXF/tllFQEOfD4e4pjxRyEAHbdVSeYDVYLK8UhhbO15BzHOcpq6rjrRc5SDD8/BipzlEQpDwbiGOiS4oTqk+a44xIUMXUw8dg4rJ0ETTlwW3JZX8pHqis2zsyrCbssZDH1xvJijj82j1Tf2Ph+PjnzYv3QQq2m7lDetJJaomS6gdvyE4MrDZyGdmQuFMfy0b5eAoVMPUw+ufAI38xl+tQJITUfN0Bd9cB55q7HbmTOKX2xmXz27mb23PlFsUOQGoKxUiU1J8mVJi5jnrv2sub56yxvnv2sZc2klcfnuFlsDgObVQItgU4YyK3ZllLo1MKZn3tp/NhJNhWH6Z8EaxI0afsi1SHlw4zHYEiC5VS/WMiR+jUofkrzYOfn2tWaV8tPUEl1oYS9vC3BZy4s5s6LAVJt6GT7w8BgLajU+pEgVOOPqVOKJ41f8+CF5soHzm1+jnTQt5uv2Mf8c8qTRWkCUi866j8aH6kvLW0qqWwBa6043jxv7WXNFs9a1my21rJmrRXHJaemYJSN2aadf3Jl4DkFRTF/bdag9d02xJZCoxbOakGrBGmhvBhlOcdvDtRJENfv8RTU5EAuC0lS3aV+ejWfVWDZfHy7WvMkv/54VEnVQJ77hmFgNQQh0rwY/ORCpwZ+mXwZOGNgT6ucau2ZPCVIjNWRM0/Kxx0HmP7tvjPN9Kemas+7fbN/+LZ9zZU3lz2GahAu9+c2cMPVJ5ot1ppoNl/rGWhdfYU0tObGcY8TBrLc93/quC3Np8Z8Pz+2PhZ+SnOsBZ25kNdrCM2FZHZ/1LLT+GkDeqX4gwClIfjV5sXCWwyGa8/XwCpTvwSVbF2Sn1je1JpU90OSVQ4Z6AyBojQvN34KcksglM1HgjEWmtvwkwOXuXAs5R8axyX9y+47wzw+5+HS82nP58+Zsqe54Io5RXGHSUmVCt10zYnmRestb7Zaf3mDNa0apVLy3Y3ndYCB3jzPo2el4mj8l0KxBE+l0JvjX4LE2oqsFK+NcakvWliLwdGgvc5CIwt72vokOCyNK/lnxlOwTK9JTUGee0C3BZksxLVhVwKxEpSxSrAWsrVxXfscaGXiaf1e99Al5q/3nmqmzX5Qcw4bKNulntjZnH5RmXo4zEpqamds+f+wutUGK5iVl12mlf2We3m+l0qr/76I/c1AHgMzpY0uhcRY/Fp+JRgqhVD3pM70OycfCRJrxo3BoQRD0rhUdwpKe3V5n1ESpf2thWsJ2pi+uscHGz/XLpQv07fcOv15iympNWE09EZjINaHXgYSNXDK+GP7wMAZU0/Iz6xZs8TnVrJ1p/JcYYUViuJI8CmN+8cJnnH6l3tPNg/MuKP0fNr3+RPmvtScdPZaRXm4SqrvyIWwQViTmlPo8hOWbpTVrdZfofn/UkvFvWigMyeXsTCnBHJr1F8LNkNwwMBZCkKZ+rT5l9jXgtFe+QnFYWA0Bzq1sMbYM3DVNpTG8oz1MRcSU3FqQK4m31Q8CWZHKamrrrrqYndj50AlA2Vav6XQyMJc6eX7nPkxaL7qqqvMt7/97ab0ddZZx0yZ8q9nf9b6+xvf+IZZf/31F/vsifWLgXIJSmPjuBHqz/ecZG6ZdiVzLhkKm/EL1jMnn/6iolzH0uV+qRGTVhr/DLBusEJz89WgbbHlCe77wv3Q1doPQr1a6NLmXMu/BEexvHLja+Ox9m3YlUCrlE+NcSm/GAxrXtfCYE17TZ5tQygLq6ydBJW1/ajXpLKwKEGoxg+jfGogNHQA9Wo+A3nWBpB6zDHHaM8BKntA6nrrrddXJXXegjnmkrv/aC6//0xV7sNifO4ZbzJPz1+Yne5YV1JjjcGNVs8orMubtSOPtkopq+6HpfSlK3vnDMDEEHRJinPNtJn4OfEkGJJ85s7Xzsuxl3LHOOvXhwbft+SnF+O5UJqjwMb6wSp//udGLpTFYE0Lw6l63L7m2uXOqwWjUvye392vgVMGJmvDZY4S6uaZMz8G4YDUE044oRUF1eYMCJ40adJirY7VwUB2TCnFXN/vdQ9dbC666/dm5rzHmM/tobS54bK9zb0Pz8rOfUlSUmNNes3mK5nXbr6y2WTNidl97CaGO9AWZKZgKeeyfQgecvxIUFaad45/5thk/TLQKkGjBIfSuOQ/NC7VJ8EMC+faODn2sfqY13Ngugas5kJn7jx2f7a2JrVtGNXAKaPEsvkykMZCaywv+3ovlVS3LgkyUx9Aqf3i+n141n1m8l0nmDum/535fB5qmyk3v91cc9uM7BpWXn6Cueiod4jzD/rdvaLNsBu8ctMVDYAVj7SqscUux0tKZK/Ha9Sa6yMEsbm+JDgphc7c+Zp6JGgJwRLjn/WrsZNgUYLNtsel44GBuhgkMa+H6ktBYsy+jTxZWGXtcmGy1/N8eK2+JpWFPQ1k+tAXOiBKlheUQmzJ/BT0upBaaw2qjWf9uZf7Y32VoFUa9/1eeu8p5qK7f898bo8Jm9n372UmXz07u5Yl9XJ/qmEv3+QZWH3OpOVGXRYNXQFIHZ/ZO2WAJjJKqA/VNdNn4ufEY2Es5jt3vhbKtXFYe41dCYxKMFc6LtURU9SkuFqYZPy1BZslfmtDKAudrJ2//1iFVJpnxxeD1FzIDEEn81oILhno00Au44+tOwWVGNPUE8vLvj6oSqoWSm3PHph5h7ngn78198+4PeecNbxzHtvNnHFJ4pZ1oTKrpEqwtSQoqX6rXrrRCg2sPm/t5Vo5Plil1f1cSEFOzF8ryWc6bQs63ZNeTWiWIKgNiNW0loEwTT80/krgVeorMx6DM0mhlfIugb7Qcej608IvC2VaSGbhlLXLhU7NlswcRwAAIABJREFUPEZpZuHUxq2upMbWMkpKpwY6Qweo5D8FoaUQWzI/Bb2A1BNPPLHVNal4egDWpLKX6f3ex/a3f9K+9L5TzMV3/0Hz2T5mbMc/9XJz8rmrZ9eTUlLdPg/rI6iyG+NMfPGGz8DqC9ddPqqs+vDln6xq5NGGD//zhYFIDfSU5pyC8hzfpf5qzmfyl2DN9yFBpgRRWn9SftI4A1cSdErjtaFUE0+qvxRCa8xn4I+Fydp2Iehk8mVhtZqSmoJA9wDUKI2peWy8UrsURGIstx7Gb0xJPfroo80222zTuJg2bZo58sgjm39/5jOfMWuuuaaZPXt281SAc88912y99dbN6/fee6855JBDFvsssJf7/QEGPlMfLLYvj8y+35x75/+aex7/B/N5PyZtxi/Y2Jx8+vOza4OSOvnr/zFqfmj/LIlKqt9UPAkAsIofCui2ZzrAQG2bvSqFRi20xWqRYCQ1T9OfNiA0BV3a/kj59Wtc2j9a2EvBmAZiY360/ksVz1S80PEpQSDrj+17W7BaRUlllMQSpTO0A9r2F4NIVilmIFSqK7QmFYCKDXB56KGHNrB6zTXXmBkzZphtt93WHHvssWafffYxDz30kPnoRz/a/I3tsMMOCyqyPqTGFNWceq6dcqE5587jzMJF+Y9f0pwcBtd2GXPGKbtkp9fdOKVvHZYB7Pr8Vc2Gq09QTfYVyH797b7fJGhQFZhhXAsya8NjCM4YmPPzkOCoV/ZsHm3YpQ4L6fjLHZfqYOEotH8YaNPCZy37FKwyCiQLl/2yqw3HVZXUEOBIMMlCX7+WA2jhjK2H8SutSX33u99t9ttvP3P99dc3ULrddtuNQCqUU/uaVVVDb1xA6rrrrpu83C/BtD8+f+HT5pw7jzXXT/1zxilxbE655i97mSmP5t08FVJSfYjBcdcpqaOPnfHLLGV2ef4qzX/Ljlt6bB5Ygap80aDXSmptqC31lztfgqhhg1e2nlzolCBOGtfCWz/8MfCrrUML47UgkIVYVgFm65Dy98eHTkkthUAWdmMQWTqfgVNrI61JtZf9zzzzTHP++eePutx/0UUXNdB6zjnnmO985zsj7y3/KQF2TWoIejRwavcLbo466/ZfGFzm77Z/deC+G/c11985M6sl3Y1TWW0bmbT+qhMaUMUTAWpvvvJR+nft/HL8paA2x18K5nKUz1I4dE/OOfEliAvlx/RNA5FM3lKemnip/FNwIl1WjymH0rwYLObOY+CTgeISPywMsnDZL7sQhDIKcQxeaSUVBecqpQzsSIprChp95YDNNWaneb0UmmN14fWrr746+otTVkV94IEHzAEHHDCqxTvvvLM5+OCDzeWXX2623HLLxdapusZHHXXUyC9OpT6IUnBu+3/NlAuay/vdtngHZt67t7nk2rwH+qeUVDfSB0+4r2t9ogPbbLh8swRg49UnjPpRCUZpDF3292FH+js3TkoJZGCl9kGRq0zG8mjTH1N7bnwW8rRQzPrV2EmQKcFd2+NSflr4k/LV+iux77eyWht+aymmLERTSioDgSWQ6R4ArFKpsWPyrwHBGrhNwan1E3tOaghQrUJqb5TCpX5c8rdLAN7+9rebu+++e+TmKf85qf6bMNbfWN7n3Pkrc82U85lzwhJps/DRN5mz/pK3Nle6ccoe393lfvnQWmapfy0BWH7C2FwC4H/eMXAsd463yIW+tiC2NB9JkfTzZu01kMl8GdH4y4HCGFRo65f6w0IQC/85/kqgVOqTRmlkFUjGjoVC1o6F35hCKu0/O49WUjVQmIJOVnnMjZeCzdCBx8bpB8SGlNSUgoocsQRgww03bO7433HHHRdbp+rf4e8qqSGYl2D6yXmPmdNu+4m554kl9+595vQ9bvarzSnnrcyYLmbTKalZbUtOWmeV8WaX561iXrXZSs3d7+5xzkBdSFltc179DvAeU3XxXuKWNSDS3x+avFi4C51Ua8KjdNIOwSAbvxRKJWVSGi+NXwMatfBYy77fSioLnawdC/0aGHf3rz+PUlJ96GSUyVrKail0DjKEorZUfqE1qb/+9a+by/PuZh9DBSjdYYcdzLe+9a2Rx0999rOfNauvvvrIY6luuOGGUXf5+2tSQyfr0AcE8r73iVvMabf92MyY+6jmnLBE2k6Y/2xz0hmbZ9Xe3TiV1TZqEh5ZhfWqtX5mlQpa2SgHjiun0LhrC2a1EJkLc6XztHmy9pLyyMJtrXhSPrnjUn4pOMqBZBa2asFqCgJjSmg/FFIWVlk7SUmV/NBKKguLITjNgVo2Xg07Jr9YnDZfT61JrXWSsUqqBk5he+PDl5rTb/9JrTTGvJ+lFy1rTjt1h6w6AakXfm2/Zm7sSgTGujWpWe1tJu219Wpm5+etku9giGeWKplS6bX9l/qTYCgFq4xyyUKj1k6CJa0/qQ+9GA8dO0zc2vNi/gbh9VKYZufn2rU9T1RSWQgMKYLMa6zS2S87LYSmljPEYDj0OuK6kOrflV/rb+YRVH5+l91/urn4nt9L56Zu3OvAFRftaR55Yo66L93lfnXLsia8bOMVzF7brGFWWXbpKjdW5Sic7DKCrAILJ/VCKdVAYKwcCXJ6DaG14TGUf2rXSv2QxjVwLOVREy6lvFh4kvaPVsHNiVsCw2y8QbHTKqudkrrUUiOXqdwDhYViLcRq7AdRSb3grt+Yq6acV3i6WzKn33XdvuYfd+sfQ9Upqb07XtZdZbzZa+vVzQvXXa53QVuO5H/JLFUitenWjsdCVQpGNTVo47Vlz/qV7KRxCdpqjteEVqkuFtLagN9eQGgsb7buXLvceWy+opKae6MTC3m5ywNisJcbVwOPKZhNXY7FPLZe2AJSTzzxxOAvRdkcShVVrF+dNGlScm2sffP/6Iyp5oapl5sNnvMnzWd8Z/v/HXj8rn3Mpdc/qe5Hp6SqW1Y8YY8XrWZ2e8EqPVNU3c8f90O/hrJY2ozakJmCx5x6S/OT4CbWP3aeNr8cv6l9HIOImrAprQktHa8Nsxp/Y0lJZda4tg2dRUrqKqs886EsQVhqnIXH2jCp8ecrCyF47Be0unH7oaT6J0vb12NOfshcdfszz/l85UtvNDMmnFR67lvi5s9/5M3mnL8uUNftKqmxydhP3ZpUdWuTE16y0Qpmr61WM6stv0z0S1yNiDGlMwQRg7QcIARfOZA57NDKQiULhaF+SBDK9J3Nk4FaKZ+ccSk/Fp7Y/mn9xfLL8RODZOb10njs/Fy72vPoy/0SvA4DnIYOABZuU/VpoTdm77/+z3/+c0TJmTBhgnn66adHShg/fnzzt83f/m0NUvaIY8cnTpw46mkBfj/wdJ6v/f5Bc9M9T41q3+tedYV51JxT4xy9xPhYZtbrzKnnr6Cut7vcr25ZtQmTVsbl/9XMi9ZbvprPXjuKQXBbkFkbOlP+cnopwVBp/oOgnNaAVqlPvRiPQZukzDKw535p0EA1U7frLwW3jLIp5alVJnvlj4V6Kf8opOZCZ+7yADZeDTstVJbArfbyf6y+ktdD9Ur+ML5g4SJzxPFTzJ1Twjf7bP+6yeaR+X/JOU8skXMmPP18c9KZG6trZ5RUOP3Qid1P0aqbS07YfctVzRu9y//uh31I4ZTGU5AoKabu+1dSvsgSaTMthLGOa/nN9SPBR6wObf9ZezYfjZ0EYxL8sfCbC5dSfA18amFsWOxZpTJWDzs/1672vOCaVAbiaiqrTLwacFoCm6n42vxj9prXJchMKcQMtD69YJH53HH3mwcenZc8x+ywwxnm4bnXsOehJdpumUWrmFNPfZW6ByFIDX356S73q1urmrDNBsubt229ullrxXGqeb029t/fDAzXzDEXElMQ6EN7Tr4szPm+tfNy7Jl6WL+SnTQe+nLVS+jMhcXceSmoiimdGpiO9Tv1ugbG/fw1kMgouRp/TN5Svv74KEjNXZPKQBp7Wb0NOya/HAjVQGUpNPo7n+2TWxcDp7Cfv2CR+dTP7jOPzpzPfHaa7XY4wUybextlu6QbXXrBHubxJ+eq2rDS8hPM5K/tF3wKheuoU1JVbc0yxuX/d267htlirYlZ8wdx0liCWE1/WVgbNGjVfgmIQYYEdcMAqxpYlOrVwmTMn9YPC4E58XKgMRUnxx9bXwxen3jiCdPcKTV58uRFq6666kgOjFIaAiVmHoLUsmOXF+RAaGiH5MBh235Y+HTziPVt4UJjDv7xPeaJWfwNPquuPNe88CW/MY/PfUBzjlgibe+4Zl9z6326x1Axl/uxPzsltTeH1PITljbvetmaBsoqttT7LzQeUzpDUCBd9mcuv9buSttQq4WwFETm9EcLr72wT+1DNr7GTorXj3EpfxaGQscLA18M5LbhR1uXpFSWwi6bT67d0Cmp/YbQVPxhUlJjkO6/ftgv5Uv8oTfihus8YdZ+9rFm9vwZtc+JY8rf9Dv3MZfdqHsMFZTUC7/6700fUmucOyW1t4fKfi9Z3bxui5V6G7SFaKVQKKWUglppbuykX3L5P7deCZJitUhKZujLiQSBDHyz+Ur5MeM5iqYEfdK4VB8LSVL/tXE6JXXRqMOX3Q8huMZx1Ze7+2Nw51bGKpb9hlgW/vwPHe3lfy0sS3mFxo84/kFz2wP6X0Syvp63+UNm3No/N4sWLcw59ywRc+ZNfYs57/J/PaWBKZpRUuGng1Smm3Vt3vxvq5o3vbB3z1Nl4KRuhYt7y4U8Ka9afnP9SDCSglDNfmHj9NNOguR+jEv9YGGoNpQyMB37ssW8nlOX67f2fNZfrl2xkhqDn1qX71n/KTsGgmvO18arYS9BqBaCv33yVHPtnbOl84g4vs2/3W3mrfy/ot2SarD0zB3MaRcuqyrfVVJDX3bs8dRBqqqt1YyhpkJVbWvzPy9SymRseUBbucFvKp8acSU4kWLkztfOa8s+x68EkZLyyUC3lFcMUhiok/KT6mPgT8ojNq6tO8e+JP9YvFxoTPWBydOPq82DXpPKwqNGAQ0V2AvY1UIik2cJNGr9h/Ivif+Lcx8xF12vWyeZ+pB4xUv+YWZO/KN07lgixyfM29KcdNb6qtr9G6di+7+DVFVbqxpjfeqBr16rqs9eOQtBZhuxa8Fsab415mv6I8GaCwE14NDPTYrPjEvQ2PZ4bSiV8mXgS4JcFsa0fkr9svNZ2NX4c/vK+s+6u5+BvH7CKpNfCrq182vZx/zUhFK/7t9dPN2cddUTms9cyvZ1r7zKPLrUWZTtkmQ0btGa5pRTt1WV3Cmpqnb1zRh3/B+649rq+P77O/Z3CvJK1miqE/YmlEJfCKpq1CMpWLG6c+vRxmPt27CToI+FZclPDPYkSJTGc+Nq4DMGj9L+8KEtx16TJxsvFyZTfWDyDOWnmadSUkPgKSmfNdaMugXV8KeFylBDWQiPwXDJ67Wg9YTJU8yZ1+SvQZVObtu/9hLzyIKLJbMlbvyic95iZs3h16V2N04NzyGCR1R96Y3rDlTCOdBbs4Bc6KsNke7JNgeCJdhIwTbTT9Z/G3Y50BfqZy6UlsZnoEeTr9ZfL+1Z2CyFS3Y+m0+uHaWkMlDHQlsIahn/Mahj46bml8QvgU0t/OYqraF5Dz30kLn11lvN9Y9taq7+J/+4KebD1rXZYfuzzMPzrtJOG9P2t1y5j7nzQf4O/5SS6jbqw7/vHgE2CAcOHlH1zT2fWdLhK0KMQtXvGhjFtmaOLHQtKdCqhfrYyZ+Fshy7tqBSUlBD49Lxk4IjKV4v4TMFhZq6c2GQhdLadlK+USXVfsD6O6mWcsrCZaecNo+xXWyL9Y+B5scee8xcd911Iz7vnLWxueSW0Y+NqHkS2m6HP5hpc2+u6XKofT18277mypv5NcDd5f7h293jl1nKfG+fDaskzkCjrwzmKIW5yWqhio1Ty68EMQz8sjnDToLGHCjU7E8pPtsPya4X4zFIzIHLGFwN++ux/SDBX626/Ti5cWN1dErqUksFH8bNQjQDhRrIjEF5SRxXSZ0zZ4659tprzbx5o3/u9MF5G5hzblha81lM2664/Dyz9ct/ax6bex89ZywbznlwD3PBlfyvTnVK6nAeDeusMt4cvts6A588A8E1i6gFnyHYy1GqJdjyaw/lv/TS8c9Obb3afKR9U8uf5EcaL81Tgu/Ulw0ptjsu1aHNo9Reyid0fDL1auFWisPm6fdjxozws9WtnWpNKpLslNTRu+qCCy4w06ZNG3lx5ZVXNm7T/b/x07Op8dD8N7/5zYsdc7kwCwUV30xC22ML1zanXbesWbCwvqq63qQZZv3n/crMevox5v0zpm2WemInc/pF4+kaOyWVbtXAGW653nLmQ69Za9TnpvulEQkzkNhPpZSBNI3SJ+0kLdSl4KQUWtn50pWtUI6akzqbh9Rb/3hj7HP7y9anhctcvyXzYvtP079SWLWxWD8au9hyAqa+kJLKHK923syZo68q+v4WU1JtUgyMhgqQ5rH+S+1S8/2TRAi+Y/P9108++WRz2mmnMfsyy2b8+PHmZz/72cjcXDjFvNtuu81MmTIlmcesRaub829f1UyfWX+d6nM2fdgsu94vzIKF/E1DWU0b8Enj52xjTj6HvwsckHrBV94+qqrQcdCtSR3MHb/Ds1cy+2yzWmvJ5UBva8lEoLsk3iBBa6wOV0nV5psLT7nwqN0XEuxI41I8ab40roXc3Hy0edSyZ/1oj6MQXEq9wXgsH02ebhxfSfX9jFJSofJJkMleBs+1G7Y1qBZS11lnnVEAWOtvC6mpfoag24fpBx54wNxxxx3MMWieXmoFc+l9a5u7ps6n7DVGW73gHjN/1V9ppow523EL1jGnnL41XVd3uZ9u1cAa7r31aub1zxnMn1BllNyajdVCnBS71F/Oyd1XjlOX+23+bBzWTuqLNq7GX8qWhRUtXOb2pWReKEdtfbXsWT/aektgtYYCa5XUUB7wH1yTGoIeCV59KEr9zfhn/cXs2orv+x0GJRXfRNwbpZgPo0VmaXP1I5uYG+6tD6ovf/Et5sllf8+kMWZtzj/zzWbu05xaHVJS3ePQvp86JXWwD5d3bru6edWmK6qT9D8vGaisefldSpjJR/IhQU9JPTUgVso/pqRK8zCuhQrJZxv+pP0j5VQyn4UzP0bteVp/texZP9r9XgKnJfDux1UpqauuuupisSU4ZZVPjbJaCrEl87XQizWpv/3tb0f6VktBtQ432GADc8QRRyymcIcgJXTgLFy40Fx99dXmqaeeyvocuWXmpuay2ziY0gR47SuuNdOXPl0zZUzZ3nj53uaeqbOomqySGjquXQcdpFLt7KvR+1+5pnnxhsv3NYfQybyXa15LodHmrz0pp+rW7JBQXPbGKSZOaV216sz1w0KV1n9uX0ryKYEx9zhl9rtkz9ah7VNMwdTEc+vTzospqdZn9prUGMyFoLYEGjVwGzoQ2PmpelJwcMopp/R0TSoLp7buW265xTz88MOa98hitvfO2chccFORi+Dk7V97qXlkwYX1HQ+Bxyk372uuuY17DFVKSXVL/cgfHhyCyrsUP/LatcwL112O+s175gaEtjs66EopA92aHrEnWRcqlllmmaJHT51xxhmNuze+8Y2aVEfZauEkFsj6wVNgfvnLX5ovfvGLJiRgafsU2k+pYnP9156n9VfLvpYftu9svNoKrEpJZdekMtDJwiGrxLJQHLPTQii7BrRXa1KZuvz98uCDD9LrUKVPxkfmr2dOv26cZKYe32H7c83D8/6mnjfsE2bfv6eZfDX3a1/djVPDvrdH549nqB683bPM5mtNrFIYA5Ell8u1SdZSSl0IrJF/LsQx80pvnDrzzDMbyNVC6t///nfzt7/9zRx44IGL7SYmb3fS3LlzzQ9+8AOzxx57mI033nhkSPIjjUvHjzSfhafUlxUpB3c8Fk/KMwX9JfG19bP2sXo080N1SfP98dSaVPhf7MapUhjslNRnOvipT33KvOENb2j+PX/+/JElAfvtt58ZN26cueeee8wBBxzQjL/73e82e+21l/nDH/7QfHN1N9w49dOf/jR5uT90oMyaNctcc801mveGaDtj0bPM2f9Ywcyas1C01Rhsv8NJ5pG5N2qmDL3tosd2MWdesgxVR6ekUm0aKqM1VxxnDnzVmmb9VflHkfWqQAZ6a+ZSC2pLIKIEghE3drk/dXXju2/71zN0XSX1xz/+cdPec845p/n/5z//ebPVVlsZPOP66KOPbpZvrbfeembfffc13/zmNxsbPLrw8MMPN+eee+7I3Pe85z2N3RVXXGE+8IEPNK//5Cc/Mdtuu23jDzF/8YtfNK/vuOOOZvr06YudM7bZZhtzyCGHmIkTJxqAtLXfeeedzfvf/35z9913m+OPP97gfINfMIT9Jz/5ycY+tkn7SRqXjj0Jkvz5Urwcf1KO7ngKimv4CdUb8svWGVJSmSs+sT53Sqq3N2pAtKtYnn/++c2b1G5Yk/qOd7yjAVS8qX/961+P3PV/7LHHNoCKdawWSvHm3n///c1FF11kjjrqKOOvabVrUq3/mMLrj+MbduwhuZoD37edY1Y2F9+1lnlwer0bqpabON+89FXHm+lz7y5JbajmjntqW3PKuWtSOXc3TlFtGjqjzdacaD623bPMxHHhX5WzBTHQ2Ms1pamTfAnsMVDDnAyZ/DQHC3PyjimpKUj93l7rNmnAv6ukAlLx7G3AIZZrASbtv/GUFldt9ZVUzH3kkUfMoYce2oAixkOQisv3ANZPf/rTI5fyfSUVAHrSSSeZD37wg+bmm29uckQe2ADLOMfBD5YDHHzwwea5z31uA8277bZbA8HsVhsSQ+8bNhe7P2IQl3v8lcRnjj8GelPvi9z5ObDr7+9qSmoMkmpAn1uoZplAqEHs/FQ9LoT6MXz/oTWpgNEVVljBHHnkkc2vO9kNr2O7+OKLRyD1da97XfOaVVX9eIyS6ucLlfbee+/VvC9UtguXmmgun7K+ufWBeqC69lqzzCYv/JWZOe9fP4ygSmrIjMcv2NCcfPoLqawBqecfuW9jG1seg7FuTSrVzoEyeu3mK5p/f3F7z1C1J91Bg9iSnVCqvObOT8FUbSX1ZS97WQN6uGnk+9//vvnwhz/c/PsLX/iC2XvvvRtQRT54agsu94eUUvQ4BqkYs8Br64JS+8Mf/tC89a1vbS73A1KxnA2QCmEFAsrWW2/dxIXfK6+80uy0004G58CDDjpoRG2Fb3sV0YefFORJsBo7ZnLnWX81lUwNxMbybgtKY/Wy8UrzjcUpVlJZOLUnUAnqhnENagqG/TWpeBN/5jOfMWuu+S+VbPbs2ea4445rwNVe7scHxNSpU82GG27YwOxDDz0UfM6q/zD/2P6wr2OHax83lXvCuP6xzczV/6wHqptvNM2stNEvzdMLuLWauXkPyryzTn2jWbhI/nWv7nL/oOyxdvIApAJWB2VjlNuaueZCo59DDVjRQIZ70o/dOJV7uT8EqfbmJSirZ599tvnyl7/cgKRdk4r63cv5KUjF+Qebq8paJRWQuskmm5i77rprBFJx/rLLBFy/GkjV7i8WnkJ+c47PWrAqwW8KtkNjbB9YuxSsMsd/bVhV/SwqbpySICiknLqN7RWEliqmKfguUVKxVgeXPgCmgM+11lqr+RuXYFy1FGtWt9tuu+YyP+b461RtflolFcrtk08+mfMezZpz56yNzSW3yKDFOt/yefeZhas/oziP9e3aS/cyD06bLZbZKalii4baAJf7P/a6tcyma+bdSMVAZRuX4VMn25rxakGse3JmTsYh+9i8kJKKvD/6x/gv/KXWpKYgFX6xjOzVr351o67G1pwif3vJ/kMf+lAjgthL8+7lfnvDdEpJtZf7sd4Um72sDz+dkvrMkaL9klQKe7VgmIXb0nxbU1JZ6GShkfWXgsjQh2Ov4vt5+WtSsQDd3mkJSF1jjTWav7H2FJCKSya77rrryOX+17/+9c2NVXYJABbLf+c73xkp0V+TmvoS0fZl/thJacq8DczZNyxdDRS23fo2M3v5E6r5G1RH99+0r7nuDvkxVJ2SOqh7sF5eAFSAqrQ+tV7Ef3liILdm3DahUwOfGggN1e/W0YvL/Zdeeqn5+c9/3qSyyy67NOcVQOrnPvc5g3V99sYpV/GELdRVnFdwE9WkSZMa9dS/cQr+sGTA3kyFv6GS2sv9WN8KP/bGLPfGKRZS/R5KcCSNp74k5RyvtZRULaxKsMn2QRvX98vOrw2r2UoqC4ka6AyBZO01ram8QwqpJn/49vPFm/j000c/lB5rT6GgHnPMMc0HAy7xX3/99c2ic7scAGtG8Xdonap7h79VUlNwijF8SPXqMn/oA2D6wrXN6dctaxYsrKOqvubl15nHljk157NmaObMvPdt5pJr5R9ZcJVUvzj3+O3WpA7Nrg8m+prNVjD7vWT15PNTcyCsdldqQ2YIXmoosexJt0Z8QGooHqukMvsot54UzDHHEwtJudDYtn9tXtp8cvdLTShmj5/Yl60250v9tJAas1vsEVQstNVWLll/EqxJyxG08yV7e+OUe1c+vmV+4hOfMMsuu2wzHQrnYYcd1lxusVBq/8bjp0KPpbL+2Mv9N954Y/Otup/bbLOGOe+2Vcz0mXV+oWq711xmpi08v58ltRp74aO7mbP+kr6zGwl0l/tb3Q0D5bzG+lRGGa0BgVLjUnlIc1PjpZCcOz8FI9IvTpXUWwqZbGwJtqRxTRxp/7K+XLvc/CSIksZDX3I0+Q87rGr77tervnHKb64Eff2CWgkeNQptTGENHWiMkqo5QCXbkJLq5wv4vfP/2DsPKCuKrI/fIWcQkJzUVdQViSZQURQMqGt2zQHBnHPYYBZ3za6RYEJXF0WSgoJj+sQAShAJJkBJM+Q4Q5j5zr+GetTrqe4KXf3mzUz1OR6HV1W3bt2qfv3rf4X3yy8qUxlJ35pTl/5vUQv6Lc/Nhqo+R0wlZBWJAAAgAElEQVSivK1TMuJ7piuptvEQGj1JvbM7SkkVfY5SbTLdNl+fXQQw3X/N4VifWoMZ0FG67GrSL6UDvfrWSud0DbO2EMo9s3no8o1TSfSXqT+qvtC1p5tPp74koFTsL5UPJjBrA6U2/V7e4VQ3/qpxJCqpsjhmREnVgb24SqouLJvCrSo/juYInpMKaORX8NxT039jTSp2cYbFB+tZp06dyta1Zs2VU5Wm5XegmQvd+HRkn9GUXzgza5rnypHq2/ag98Z3VJrzSqoyRBUqg+n6VB2IzIRyKoM8m4d3sDPjQmeUPZ2Bo1N/2MYpF+3PlnioYEMnlsijgkBVelg9rsvZttfUj8oCq2FQK1NSxfsmDVLxqxWulFM4lIk1qGUFp7xtsjWpujerTr6gkhqEZiioIhTr2MxUnrnrd6cp8+NP/VevVkQ9D/8vrSzMDrXYVfxyqCaNG32U0lz92jVo0kNnpda8hRXwSqoylOUmA9anJnV+qg7UugyUa6VUBsM2/saBkCD0R033m/qmA8WmNjkc6kCzKWSZvgTYxt1lv8viZ9tu03KVHUqDsQ9bk8rjhHS2KC43N7c46ggqXaVTFxp17QWhLOzfZfU5h1RThVQ3f9TGKXQeNmRl87WooANNnh1/M9WujTfRnp1fp3Vblmdzc419+/bT0yhvTfTmKZ3pftxPfuOUcfizugBfn2r6EHTdqExBrSs4i2vHpnzYxikXfWHjj069urAYd/ypyqvSVW2xLR8FizowL4Nzla9ieqZhVYR8HT90Xz504x+Wz2hNqkslVRdCdaE2Clb5zSYGVbf+uHBblkpqNmyW0rkp87e1pnEzqulkjcyzW9tV1Hi34VS4XX22aOzKMmRgwcyzaPZv0cdQBZVU2XiHu15JzVCnZaiaujWq0E19mlGLBvHunUxBZlhYXENWXHsuy/M2J6WkuhhqJjBqA2e6MCNCUpx6dKHIxi+beJv6k2k4jVtfUuV5rKOUVIyTUmtSo2BQ1oGq5QFx7SVVPi6c8vJYkzpr1qzU0obGjRvTqlWrUqEy/TfOVV25cmWaPfFHAHi88eMA8+bNs7mnyqTMuuJmNOHHurSxoChW/ft1XELUtOSswIpwrV1wOn0xIxq6dZRUD6kVYTSUbsPBHerSBQeqN9cl2fq4UKfyzbV9XSjTgWqV70hHfX7jVHikVBCnSlf1gW35uPAlg2CVr2K6q/pN2x/Mn6nyiSqpOkqlrnJZ3pXT4CDUbbcOFIcpZCgbrAe/LIVftSpPVwE1oE9/25WWrIq3oapH51+ooN4b5anpob5uyz+BJn4ZDe5QUj968EypDfF+8kpqhRgSpRox8JDG1LVtncjzU8XvF9OHTtyouYZM7o8ru3Ht6EBvHCVVx75NH+nadTVeVPWp0lVttC2vKmfbftNy2QSlJkq2DGrjlA/2M5RS2cXr1V6TGgZZupBmkk8HinWgT9ZwmfIbVp/J5678CT5sZHHDRqlff/1VdU9nZfr2nJr09ZI2NG9JPFDtdeAsWlv9vaxso4lTVTccRmMm148s4jdOmUS04uVt37gG3dRnV6pWRX2mbtiXfXCjj+rfLqMYFxLDfFHBh6oNtuVl7YkDqUm1L2hXt72m8BXlf1Qf6Ppja9+0nK0/pvGKglVT+DPNHwWDOvdLEuWdrEnVgcZMQWhcJTYJmNSBYR34RB6dOH777be0ZcsW1ZjK6vSZq/egab/GA9Ujen1NK+jDrG6nyrnqW/em997fXQmpXklVRbJip5+wXwM6bp/6WXtuqsvou4baOPChCwFxINXWP1XMde2aQpYp/PH8uv7Y2reFfdP227bDK6nyHmJrTnNySh1N5pXUHfGKgt5sVFIXL15MCxYsUH0/lYv0XzbtRp/NibdGtc8RuZS39Yty0V6Zk1WL69GYMYcrIVU8gko2LmHAT/eX22GgdLxGtRy2iapto+rKvMHxIYO+oJKqNBojQ5LQqQuRovtx/ZFBShxIDYbWFoJUXaRr1xTabP23rUe3Haawa2vXtB1eSU3vGSsl1SuneoqmGGodBVQ3fxiEFBUV0bRp02jr1q2q76Nyk75kS1uaOKtKLH/79BlHeYXfx7JRloWnfHwKrVpfGOpC1JpUsdC17y4ry2b4uhOOQPe2temSgxs7ryXTEBsXEqOgqKygFRundC9bGFLZ17Wrm89lfSpbUemmEMhtqdoZx65Je1xCqat6dezEVX514xtckxosF7omlTci6d37mZ6+t6nPRFENsx8WT53Pef1//PEHLVy4UGd8las8q7a3oHEza9H2IrvzVHNyiql3n7dpRcH8ctVu7uzP351J837fYAWpfuNUuexya6cvOqgxHdCudqq8DZRZV76jYBTUxrWN8klCrI1/Og/bOEqqCqZsfA7GMQkIjHpZkNUXt50uyof5ZRNjnXEh2g3z37RdNvnjtDtpWA07gor7LP3FKa+kZp+Sij7Bz59WJBVVvHE2URP6aH5DWrXe7heqGjcooH16jKC1hUtsvm/KtMyqX86gKT9stIJUsZBXUsu0GzNSeauG1enGI5tS7er2sw/ZoJy6XG5g+tA2hauwjhXr1VFSo/wcP348DRs2LFXV3/72N+rSpYvWmBLt4oH+97//nS6++GJq1KgR4RzvK664gmrWrJmy9dtvv9G9995L69evp379+tHAgQO16omK2wcffEDTp0+nG2+8Ma0uDstWFQgvRTblVePCFDK5D6bl4kJeWdUb12/dOMmUVPHl2yupO0aA6dpUPnBcTvPLbkTuF3b048ulIl9bc+rS//3ekn5bbrecoX3rNdTsTy/T5m3Rh+NnWwy3LD+JPvoqfBOZP4Iq23qsbP05Zu/6dFKnBhlzIhug1qSxcZVYm/JxlVRAKq7+/fuzPQcvvvgi3XrrrQw0bS88L4KQWlhYSI8++igdf/zxDIJzc3OpQ4cO7L+4lwpKVNCoqt+2vKqcyu+olxSVz2K6V1Ll0TJWUsPgSxfGbKbTRdd164nyM0wJNv08Chrj+in6r+PXd999RwUFBSb3RPnMm1OVpuZ1oFmL7Hb+77vnUqrSbEi5anuVdUfQ2Nw6oT4DUj984AyWHrWcxCup5arbrZ3NySG68chdabfG1dPGQxRMWlemUTBpiLWBRpnbtnZ0ykUpqToQJEIqQPLZZ5+lU045hdasWUPffPMNDRo0iDUJ8HrggQcyeP38889p8+bNNHHiRGrdujXdc889VLt2bXruuefo5JNPZvkBqZdffjnVqlWLLaOA7ccee4yOO+64Ukrt+++/T8OHD2fluMIKYH7zzTdp48aNtGHDBjrzzDMJv3TI1VcoqLhatWrF/MTn8Bm+YJNv/fr1Caow/A1+1r59e5oxYwY9+OCDzAZ+tAZ+qaBSNSRV8ValB+3b+lNeoZS3Pxgn3Tjo5uP1GK1J1flZ1GyA2DCoC4PKpD/XgcygDyaQm5eXRz///LPq3qxQ6XPX7U5TfrKb+u++/29UWP/1chOP6lv2o/c+aBcJqWFHUImFPKSWmy6P7ej+rWrRZb2aWNkJfl8lDZlRD30Xa2p1IDIqUC7Kh0Fq8eNHhVd9/aRUWpiSCkgMg1RA33XXXcdgE/AKUD366KMZ4IqQGpzuxw/BPPDAA9StW7fU9Dzq+eKLL+i8885jPr300kt0wAEHMLjE0oBrr72W1QOggP0rr7ySge/zzz9Pf/nLX1IwDUhF2TZt2jDgxIX4jhgxgg499FACmGJfxejRoxmUvv3223TGGWdQw4YNQ+NkCpWy8SYzbgpTYfCmuglV9Zi2L25+F+VN7ltVfVE/i4rYpk33A1JdQGgcKDSBN9Qj29glg8aodplCr4n9sHrFz1X2Zs6cyd5iK9u1qKA9TZ5t1+qeB8ymdTXetSuc4VJVixrTmLEHR0IqV1Jl44aPHw+pGe64Mq7uikMb034ta6edL2jy8HDlflzIU/kR134myssglT2cnzhaG1L5mlQ8h//xj3+wKXis8wyD1FGjRjFYrFGjRirfhRdeKFVSxTWp3CEopyNHjmRrWKF+AlzFC+ta9913XwaUUGO5DVHN5Urt3LlzmZ8XXHABvfrqq2ngCfX28ccfJ8AxvwDUaOP//vc/+vHHH9nfHFRVUKczXqLyqKBJBrk291VlVVJNYd4rqZgbk1xxYVgFmXF2+YvQii8P3MSV9crf1prGzahm1fzePb+llTkTrMpmutBnH/6F1m+Wr8X1R1BlujfKR32dW9emQT3VR1LpKKUuNzJFPeSD9dg8/F1BhPgwtfFDjKtLJVVsnw6kAh6R7+uvv2bqpEpJFf0GqGJaHtCIC2tVxQsKaxBSURd+UIaXgWKKaXtAKpYDcKWVQyeeYViCAEVXppgCUqAK9+3bN6W+ij6YQqVsfMjuaFsYNvVHVY+NPZNvqKD9uPWp2qMbf57PmZIqQpnoRDavQQ2DUxfKaaY2Ws2fP59WrlxpMiYrXN51xc1owo91aWOB+cH/R/b+lPK3fZb1MZn37Zn08xK5Wi6uSY1qyHWjlmd9O72DbiNw1WFNaJ/mO3duu7CuA7Uu6pFBog0sljW0Il7VqlWTr6U0UFLRDmycCkIiV0yXLFmSmnrnazzF6X5MsR911FEpJRV+BQETQIgpdiiegFtMzQM2oZgOGTKEbrnlljSQBKRytZQrqbDx73//m3BuN9bKtmvXjjDbB0i99NJLmR3Y5NP9aI/sM7GdWAKA5QbnnntuqV8e0h1rYfBlClWmkKWb39YPF1CpG0Pki4qjjh1df3k+1WH+pab7dRVGk3ymUOgSgsPgOpOfy9qvUz8WxYtTJDoDpKLmKcxpSJ/82pSWrDLfUNXnyPcpb8u0rA5N/vwz6Zs5+pAqU6T8dH9Wd3EiznVtU5sGHLxLyrYLyDN1NO50uqq+uPYzUd7FdL8MUvEZptf55qjmzZszkAWkYp0nNjTNmzePrS+96aabWCijNk4hXdwgJa5LFT/HhicsA8AVBF3EE3C7YsWK1JpWrqTqbJyCTaimWIsq20xlC3N8HKnK60KULnzqjF9ZHlM/XOXXtZMpWA1O94v9iL+116SGQZVXUt0tJwjC7KJFi9hUjL9KIrA9pyZ9vbQtzVtsfkTVEX3+RysK52ZtKAuW/IUmfxs+3R9ckypriFdSs7Z7E3Xs2sOb0F7N7NXUiqSc2kC6C4jlSmqpjtZUUqMGiAy6uMIZ3BQFO7oQojsoVfZUUOiqnjA7qvpV6bZ2o8qFQant+NSNoaz/Vf2nC+O6dkzzeSV1Rw/oKr9hMB7nc1slFet+Kurh/SY3XTDvzNV70LRfzRTVBvW20P4HjqA1hX/EqTqxsjlrj6Jxn8hBI2q6X3xJ9EpqYt2T1YZ7tK1NFx20U01N2tmkoTYuNMoeunHW3OpAjqikuvZf1h5Mj4sbp1SQ63JMqCBEla7yRSfecdpr65/rcqb2XOXXtZP1SmoYlOnCnm4+U/hLyq6pH2J+GYTG3TiFdag//fST6n6utOm/bNyNPptrtka1TYu11HrvV2nj1jVZF7fqBV3ovYmtpH5xSA0+/IKZvZKadd2aMYeuP6Ip7dEk+89NdRGQuBDosjxvj84vTum23dS/uFAXBfUqGLRRBmX16cZGli8Kpmz8s41nWLk49kzi4gIqZfHShVruq25+nk91mL/2dL8uHOrmiwvBcaBS7Pg4MCkbQFHtN1FUcaTH6tWrTcZopcu7ZEtbmjjL7OchO+6+nGq2GkpFxXZnsCYV5Grbm9Pocd0jIVVVt4dUVYQqbvqB7WvTBQfYqalJK6OqqJtCWZi9JOyofEc66g3dOKVjQDOPLuzo5tOsVvtwfV040ek/Xd/EfKp22/rnupypPVf549pRxdf25cP4CKpgRUHo0oVQ3XxRsBqmUJrCYdL5TeBTB67xy1J+w5Te19TqopY0dkZN2l5UrFeAiLrut4C2NnxNO3+mMk7+4CQq2FJ6GQOU1In3n87ciHqp8pCaqZ7KznpuPKIJ7d60ZhpU2ChJtq2Lgl1bmxwC40zXyx6eNnGJekgnpaTqxM0UPlQ2dWHEVb1x7XgltaRHK42Smg0boZKGyrKwrwOnPA82S2HTlL/0IrCRmtCk+Q1p1Xp9dfSQHnNofc2RehVkKNfsr86gBcs3lqrNH0GVoQ4o59Uc3KEOndfD/LfeM62kulI8eXfFteeifOjGKQdjytQ/XcjUdU0Fka7qi2tHVV7VjrB4uC5nas9V/rh2VPGVvQzqjDEjJRXHTpSVchoGcXGh2QQOxYDGVYLFek2VVpw5t2nTJp3+9Xl2RGAr1aUvfm9BC/L0N1Qdfsh3tKrK+KyJ4dK5Z9J380ofQyUqqWHOYrx6JTVrurLMHLm5T1Nqv0t1p/WbQpJp5a4V2Lj+2pSPo6TaPPxtlOAoCNOxZ+qna+gTX0qixpgpjMledkzGsKo+Vbot3KnioVuvql9N7OjELWhPdZj/+vXriZ2hlJubWxz1s6hREClzTBfydPO5gs1MrkENi0sUtOLcu1mzZun0tc8TiEBxTlWalt+BZi3UB9UjD/+c8rd/khWx3LT4FMqdWljKFz/dnxXdUy6c6LVbHfprt4Zpy0J0HzKuGmgDeSroCE7360CVDpTZ2JE91ONAqgxSTJY3qCDDtF917enmU9Ufd3yqyqvSXcN0WH2mfpjGNyy/Tb2ymOjaMc1ndARVWSqpFVUxNYViTPPjl0X8ZR+Buet2pyk/6U/99zlyIuVt+ca+Qkcli1f3pfc/K62C6SipcOH69/IceeLNlNcI1KqeQ3/r14wa1DLbUCi2N0rZtIE6VSwzAbUqH1TtV5WPA6m6D3Xug2l+le+6MKSbT6c+VR7VS0ucdJ2XFxP/VP2hSpe9pLio31W9unZs83klNSf9sH1TaOSDxaXiG6Wkrv7qHcqr1Y5WF+hDlsmArix5FxV0oMmz9TdTHdnnXcovnF2m4am2uQeN/rBZKR/ClNTgOPLT/WXafVlT+VldG9Khu9fJmD+uIVP20DZRFl1DiAiHYZAeB1Kj2qvTibpwoGMLeXRhVDefqt64/kcpl3Feqmz98kqq3nOXj5/Ya1LDIE0X2jKtkJpCqGl+W2jVKVctfz7VG38ny7q5Xmta2qY35dVqS2s8sKq+56Tp+dta07gZ1bTK1q29lbof8iatKlyolT+JTNW2t6HR4/aPhNSoer2SmkSvlD+b+zavSVcc2jjleKaV0aQgMy7MuYZXMa7YOKV7mcKdLSy5am/c+k3bG+V3VIxt/YxTLgqCTe3a5JfVb2NHFlddO7r5xJc9sT7Vz6KGrkl1AaeyhuvCbVT9MiUyyq6L/DqQadreoF+1vnuDas18t5SZzfV3AGtND6y6DwKeb11xM5owuy5tLFQf/N+y2QZqv++rtGHrStNqnOWfMLZ/qeO0dKb7/cYpZ11QIQzdcfSu1KqhPjiJjQ5+L5WFUhpXAYujvNq0N46SagpxpvlVA1rXnm4+V/XZQnZcP02hKwy+VJ/bts/0ZU23PWFx0y1v2l5uV5zul933aYf5y9akuoBVU0g0hT0xv6kyappfB1Zl7dUpV3/0jVR1dfTRU5vrtylRWGu28Qqr6ttwR3phTkPK/bUpLV2l3lC1Z4cVVK/tUNpatEXTuttsM/7vdPpjRfrJDhxSo8YVvPBKqtu+KM/W+v+5Ph3TsW6pDVRx4E83HkkrtzYQKfPdFmZk9esoqXHq0429Tj5dP3Tzqep0acdlP5pClS4c2rbXBga9krrj8PAgBOpAZFzFNAqOTaHXRX4dyAyLiw60Vl27mOqPuk51v6elb2rQlpa1xpKA1rRms1/DGhW87Tk16eslbWnekq3KGHfe93favsvLynxJZPhj9pk04+f0Y6h0lFQPqUn0Rvm12W6X6nRLn6ZaDci0chr1sHcB0XEh1qZ8XCVVq6N2ZDKFGZVtXajSzeeqvjA7Kj9U6Tr+qfKI6ar6TPtLZU8Xlk0hvNwoqVFwqAunplCoY9cGWsP80IHGoE+uoDusHTV/HE91vrUHo00N2tGy1ofvUFjViqHJTViR8s5cvQdN+1Udn4O6zaeNtd/KeNPXLzqVPvu+IK1eQOqE+06T+iLOBHglNePdldUVPnVqi0T8s4E4E0dc249rTwcaZEqqTjkT2DGJYRy7plBlC5Oq9qjip0rXsa/KI0tXxUeVLoNMEz+iYNLkJa+soDTYVtXGqbQ1qWV5BJUNhMaBW7E+U6h2DbmwV2/Sg1R98fcmYzU076YG7Wlp68Mpv2ZrWlOgBjInlZYjI79s3I0+m6teo3rYwdNpddWxGW1Z0cpj6YMv0o8P8tP9Ge2CClMZIDW4NtPkIWYbCBkUxlkjKnuou7BnCzmy9ulM9/N2yCDm/fffZ8nHH398qbCbQo+q30zbHbd+0/p0oHfo0KE0adIkOvroo2nAgAGsCOoZNmwY9ejRg/bfv/QGVB27qtiZQCuP24cffkj4gZ5rrrmGatasGVqFSZxwlvq0adPooosuSvs5VHz+73//m9Vx7rnnUt++fZVNioLVLVu20LPPPkv77bcfi3XUpTtOgvmijqDCfV5qTWoULOpAod/NXxKlMOVVGt+ibbTL6+cSFavBSTniAhk2NexAS1sfRnk1WtNaD6yp6CzZ0pYmzlKfJXnEYV/SiqLJpmG3zl9148E0ZtLOndkw5JVU63BW6oKulNSkoVOEN5dQbfLQD4MPXagXIdVUuUX+Dz74gMFG//79Q3+D3XYw68ZBN5/KDxM7UNGef/55uvzyy6lhw4ZppsPs8DKXXXYZNWrUKC1eJpDKYamwsJCGDBlCJ554IrVr107VvND+4f6uWbOGXnrpJRo4cGCpNplAbhRUA0a/++47uvDCC1PZEJenn36aLrjgAmrbti2NHTuWevfuTeKPNIk2vZK6Ixpxp8kzAb1hSmoSiqksHlBQoaQmfW1suBstA7DWbEVrN3uFdXVRSxozoyYVFUWf69bniI8ob+tXSXcPs19t2240evw+aXUFldSwcemn+zPSReWmElFJzaTTppCm65sru3HtmCipEyZMCG3eMccck0oTldQXX3yRfQ4FDtdNN92EX4RkUNKvXz8GPwCrV199lfbcc0/6z3/+w/Lddddd1KVLFwZIvPzFF19MRx11FD322GOsPM+3zz770HPPPUcnn3wytW/fngA4UMyuvPJK+vLLL2n48OEsL5S4Sy+9lBYuXEhvvvkm4RcR58+fT127dqUjjzyS2cUM7N/+9reUnXvuuYcWL16c+hzgB+UT10cffcT+f8cdd1CHDh0IefmP10AVPPbYY1MxQRufeOIJ+v77khnG22+/nZW59957U2XwWefOnVm6qKR27NgxFQe0Bz7eeeedzEeomg8//DArc84559CPP/5I06dPZ/9GrKAYvvXWW+ynyTds2EC33norvf322ymIxQ/uAAARl4KCArr//vuZP6gDaunLL79c6gd5+vTpQ+gLxPnBBx9M5Yf/iA+gc+LEiZSfn8/SkB/xQF2DBw8mTHnjuuWWW6hTp04sf1BJFSEVNkXF8pVXXmFjCBdXWGED/YE6d911Vwb8BxxwAFNNEXuMAbw0ffzxx9StWzf2+e+//07/+te/WFxatmxJt912G2uT+BniBTCG0o0xg+uGG25g5Xk/pTqZiCmlss/5faatpHKjQciKC5E25cOgUmy46K+L/GHt1/lcBbu1p71GtX4YI3M/sc82NtqdlrWCwtqyUiusG6kJTZrfkFatj954dmSf9yi/MPmfq82hajRudL+0fo9SUsWMN4zOT2y8eMPlLwJcSQ1+/2RKGQ2LWFxIDNqNa89F+erVq0sPwQd4hF0ATv78EyEVkLlixQq68cYbac6cOfTAAw8wAN1tt90YDACOAAgAxKZNmzJoBWRBjUUZAMnKlSsZGGB6GfbatGlDxx13HINNqIY333wzg1FcAMMZM2bQt99+y6D0iy++YCCDC3kBLgCY++67j0HY3nvvTY8//ngKPgAxgFJMu7/xxhvUq1cvBoOoa8yYMTRo0CB6/fXXWZuuv/56mjt3LgHe8TcgL6ikcrgC2LZu3Zr5B1tQSdE+pL/wwgsEJTWovnIlFZD65JNPsvhccsklrD7AH9oFX0477bRU2aCSCjAESALYsWyAp59wwgmpdnFIRXtbtWpFeOHgfgPaRCUVMDh16lQGxFA6kRegCVjGi8jVV1/NwB9xAPShTU899RRTSUVlF36NHz+ewS7ycyVVHL+AzhEjRrAXCK6yov5ly5axvkVbECO0BYov4giohPL6ww8/MJvnn38+g1GMSYAygB2QihcivNgA4gGcqBf2APB/+ctfGJjCBl4q8O/Ro0fTmWeeSTVq1EiNc/Fe4PFS/Syq1ppUU8gTHbGB0DDYdPn58uXLUzcp7CLAYrD4v7n/+Dd/m0F+vDVF/Rv5mzdvnnrLi4Lm+uPvoGorfi6zp+DGRnuUKKzVW1RKYN1KdemL31vSgrzwnf81a2yngw79L60q/DXxfpr62Wm0fPXmVD1+uj/xkFfICsrbdD/vhLjQmCTEhg2UsI1TUZAaVFLRbihXUFIBhlBFFyxYwB72mA7HBZABAABS+d9QF0UlFNDAywMiAK1nnXUWe8bheQb7Bx54IAPP9957j9mGKovPcAGKxQugsu+++zI/AIYAXw6vUDE54AJuAK9c+YQNQObf//53GjlyJFsrivziFD9vU3C6H34DJk8//fTUdDWgFTbQXhFsRcVQhFSAIqbwOTADLAH0gDiop3fffTeLAUBZnO4XlVK0NQixAOZx48bReeedR++88w6deuqpabAcnO7nkIp87777LoNVbhdtQp+DPQCyiDUuqLHdu3dnMIu/8SKAC/HjUAslVZzuF+8f9DleBqBYf/3116zN4gV1HhegFMsDcMEH+IOXDZTBBSDF2ACkApgxXjCW+NpalIHSu3Tp0pR5gD1eDNAXuNC34lpcsb+QblqobH0AACAASURBVHSYP8CLX7rT9HEh1Ka8KTTL8uOtCjJ9khcGEwZVlJJaZesmavRmycDMhmvjLnvQ0laHUX6NFpVqSUBxTlWalteBZi0KXwbRrPFG2qPz67R+S16iXbVw5pn0w287j6HySmqi4a6wxoNKapSCmmQQXENn0FfRvk074vqH8lxJDdZvq6TGgVQoXwBODoR8Gp+rjoA3pEMRBexh3SJU2CuuuCIl3EB1FS+AmQpSAZRh60s5YOpAKuIpW6vKbQA6dZTUMEiFsgf7eP4Dwo444ggtSIX6CFDjEAuVEDAIZVtcGxumpGIpAeAWEAhoAxwD5ACpKMOn7xF3Dqn4m3+uo6SKfQbfoPKCdQCZAF5cfLzzda0cUpEGIMULCYAZm/igsHJIxfjh6ir8hx0orhg7gGXZpjCkYyMXXg7+/Oc/p40pr6Tm5Ei/rzh8Y3oCgxRvpOJbgMt/c0gVHQlCefU/plG9ySXrY7Lt2tD4T7S85aG0vHpLWlegPl802/y38WfOut3pq5/Cp/53b7eSGnUYTlu271Q6beqJKrN2wWn0xQyvpLqOa2Wzl6SS6jKWScGzS3hVtTds41SSSmrYdD+ggkMu/IZyKpvuB3QAMDC9D3USsAUQAtxhOYA4la4DqSgPRRLqKSBXjL8JpPJY8+l+KM7idD/S4yipHKZgE0seTjnllEhIRX3ihiz8jeUUWPogTvdzv8OU1OB0P1+HCk746aefpEqqCKnILy4PCCqp6LuvvvqKzjjjDKb+Yq0y392PZQBXXXVVGkjKIBXT9VBd8SIAVRex4pAanO6Hb6gHSwAA4HzNafBegU0sN+CnAzhTUnlF2bAGVfYFoav0hrUDkBqc1lB9EZmmY/DxozDCFOPa379JtWeNMjWd8fwbGu9Fy1r2orwazWldBd90tbCgPX08OzzEnToupuKmJVMZSVzb8o+niSXLxdgFJfWDe09lf8t2P/N8fk1qEr1Rfm0+eUrzRJzP9JrWuEonD0KS0Bp2BJVKSeW+Bdek6iqpKA/IxCwoptUBF1wp5RuKoNL985//ZOtGcWEDEU8DqPG1pvwzgCuUPPbds2NTFP4OU1KxHhbKGxRC1CVuhgIk4fMwSAUIA2yxyQZqnLhxCraCm6TwPMXnJkpqUP185JFHUhuXEAuko58AY3zjFF9zyhVDAOBDDz3ElvgdcsghLDZoFyANHME3TvGNUNh0hCl6LIGA8IX4YC0p7GDTFuwgtliDyjdOyZRUpGF9LIQ02EH/Yio9uCaVjyNxg5S4LlX8HHbgJ3wRp/txf/Dpe5TlUMkhVbZxCutZ0R9QS7GZCtfZZ59NWBPMP2vRogVb98pPGQjeh2Ebp3ibSq1J5QkyOJV947mG2LD6XX+el5fHblx+uVRQYRP2sDib3/jB2KXWun54L1Vb9kMiD5OkjDJgbXUo5VUHsFZMhTV/W2saNyP8t88P7PIzbapbsnPR9VV1Qy8aM3nncSx+ut91hCuHvWye7tc92kmnp1zCp41fLqb7ddop5gEciWtSxTTTeASVLVNfeH7TesPqUdlRpav8t22vqt44dlU+B/tXlt+0/rD8ruwEfQyza3yYvwymxM9s1pC6LO8KVjOtpIb5vcsb51POtkKTMZpVeTc06UhLW/ai/GrNK9ySgHXFzeiD2XVpU6H8/NpeB82ktdVGO++Palv3pNHv75myKyqp4jgKKkxeSXXeFeXaYCaVVJeBcqWcyuDJFkJVPx4QdZi/6UNfJ5YipEJd07lUkKVjIw4MR0FpVN1x/XZRPgwKbceTSaxV/puOr7hwGre+2EpqRYFQFczyjVNJKKh8jatsTao4OKuuXkANx95qMl6zOu/6JnvT8pY9aXm15rS+gqxhLchpSJ/82pSWrpJvqDri0K9oRXHJ2X+urpziOjRuzBFpkBr2s6hinR5SXfVAxbADSHV5OL5pVKKWBZjaCoMjG0gI1q2CgCi44vWb/uKUC791/EoS/lzFUWZH5Xfc8WNTXjVOTOGN+2BaLi5kqup15Y9uvxopqfXq1Sv1S0lx137GhV4VbNr6J1NSsWYEi5vFLxysFcLZdFijgzfWbdu2scXS/LBjvnaHHx0hdoy4JlVsBx/sNX/OpbpfPmdzv2R9mfVN96FlLXpSXrVm5R5Yt+fUpK+XtKV5S+RLG/r0nkx524RFpA5656vcU2jluhKFXaakyqq4ccwKBzV7ExUlArpKahRMZgqmXNajgglV/9oouXhmxK1X5ZcIFybxMoUOlR+u7KnipUrX8dMkTrpQZetXnHKytpr2Q9Jwq/vSEvRDdZi/9prUMFjMNISG1Wfqn2xNKhZt4xgNnOmGw3+5Igp4xXETOH8Ox3Xgwvlj2AHJFzZj91rwlACsSRU3TgU7sc43w6jW3PBfJFHdhOUlfX3TfWlZy56UV3XXcg2sM1fvQdN+lSuqffqMpbzCkl8tcXH98v2ZNHdRyUJ01cYp/uXnlVQXka84NnQh1bTFmYZaG2gU2xS3vA4cqqb748CSqn9M4ccUbnTqV+WJStf1P67ftuVV/sWxaxK3pCFT1U5diDeFVaPD/L2SenEKUrlSioADUjm8ckj99NNPpXnFDlIpqQ0m/J2q5c01GaflPu/6pn+mZS0Oobxq5RNYf9m4G302t/Qa1WpVi6lX7//SykI3P8qw6pfTacoPm0pBatQA8Epqub89nDaAQyp/+MhgqyyWA7iCxqj22ATS1i+UC/vFKRs/VGV0ocgUOlT1ivHWzauCU1V6HLiP2/4oKLTxy9afTMCpSX/GHX9eSQ2cjxqmvPLpfnFNanC6H7/di6MboKCK0/04qwwHAH/yySfsVzHCzlkNHkEVHAi7/PciytlSAiKV8Vq36360vMXB5U5hXbKlLU2cVaVUlzVptJn27vo6rd2yLHZ3bll+An30VQkM+41TscNZKQ24UlLLm3Ia7Gxb+DSBYJWSmuQA1IUf3XymvupCS5hdlV+qdJW/LsqrYFrlg5hu608mYNUEvnX7Pay9vHxsJZUHV3ftp24+U7uu82PjVNQ5qRxYAbPietOuXbuyc+ZwxliTJk2k61S5rzg8N+wXp6psyKddRl1tMrYrdN51u3aiZS0OpvyqTcvFkoDVRS1pzIwaVBQQVTu0WU1N93iZCrbt/MUom47LWXc4jcutl4LU9+85hf0dtdzFK6k2ka64ZZ44uVlGGpc0xEbZt2lgEtBqsnHK1Oe4MGBanwzy49pAeV04021vFPTa+KvyT5WehD8ym6bxSRpuddsdFj/Vz6Li/FX200y5ubnF4s+ihkFhtqxBjYJhHgxZ8Hg51TmpWIOKw4WhpuIwXb7mlG+UwiG4+CUMrF/FEgB8SeG3fPnFz0nla1LFeMK/GkumU/3JD9ncSxW+zLpm+9Oy5gdRXtWmtCGLTwnYSE1o0vyGtGp9+i9U/XnPJZTTbGisfqpWuC+NntAhBan8MP8oox5SY4W8whX20/12XWoDI37jlHmsVXFWpevWaAp13G6UAmiiOMaF/ijINPHDVXtM4xnMH/TD6DB/2ZrUMFiNgtgoOAymlZXyqqukzpw5k2666Sbm9i233MKm+Z988kn202/BdarBHf5RSmqtOeOp7tRXde+zSptvXbPOO4C1SVYC69acevTFoua0IC99Q1X3/X+lwvojrPutSlFDGju2VwpSvZJqHcpKW7AslVSXQY+rfMogweThrlM+CSXVFNJM8+v2kSmUhNlV+adKT9pfVf22cXBdztSeV1J3jJykYNNGudVRUmVrUh999FHq1q1b6l7AT8ZhFz/WnPLNU/j5tKeeeorlkR1LJa5xjdo4Ve/rIVRzvtvzNXVv4vKab23zzrQcCmsVKKxbsqYZxVSVpuV3oFmL0kG15wE/0Loa9j95+/lHJ9O6TVv8EVRZ09Ply5GgkiqDvTiwphuNqHpd1B8XYl2Uz8TGKRVE6cC0bp9F5TOFpChoVdUTZ3yYxksWP5l/tnbjlHPhR4VRUnkwgtCZ7RAaBbMyaAWkYho/yQtKatgRVA0m3U/Vl85KsvoKbXtt8y60rNlBlF8VCmt2AOucdbvTVz+lT/337vUNraSJVn0xb+oZ9PPijQxSuZIaNCSOez/dbxXmClvIVklNGiqjYCoOlHC7caFTZkc1SFwoqaYQY5pf1QabduvYVEGtKl1VR9w4qMrb+qeyawrvpn5kC5SK40rWZtVh/mlrUivLEVTovPz8fPrnP/+ZilkSvzx16qmnso1TsmuXUddQlQ15qvvPp2tEYG3zrrSs+YGUX6VxmS8JWFTQgSbPLk7z+sjen1D+ts81WpKeJX/+GfTNnHRI9RunjMNYaQvYQqppwJKGWlfQ6QpiZf64gFRTaHGVX9XftrBl658pjEW99KjaJktX1a9Kd+WPK8hUQaJNe3TiGuW/WN7oMH9AKr+yQUmVKaCuDvMvUyW1uJiavP5XnX72eQwjsLZFN1rW7EDKq9KYNpaRwpq3rTWNn1EtzfM+R46nvC3fGbWmYOlJNPmbbZFKqmjwprErjez7zBU7ArqQmjRkRsFKEue0xoVam/JxINWmPsTUNTyqYMb0btH1zxSSXEGgbntt/dNtv6w9NvCsGxdTv0zbH5Y/7HOvpAZ6jn8p8o1TSSio/NxUvnEqOHigoEJJ9VeyEVjTojstb3ZAmQDruuJm9MHsurSpcOcZVUf0eZtWFM7Tb/TaI2n8J7XTINUrqfrhq+w5dSHVNE6ZhlpbiIt6aMdZViB7yMeBVPiJn9/Gdfzxx6fctoGJOO0KxmvGjBnsnPC///3v1LBhQ9NhUio/2oOjG0ePHk2DBg2imjVrpvJg/weOhMRPYB599NF0ySWXaNcHyLnvvvsIz/Tbb7+dvv32W5o8eTIdddRRKTvYS/Lqq+kblVu1akV33313qbYFYQqbp3EeOo6ebNSoEXs5CF7wAcsHccJPp06d0pJN+1GEZ1l/xrHnCn51OifjSip3Ku7aVFcboeIeQZVpJVWMX7Xlc6jhhzuXGuh0uM8TLwJrWvSgZc16UH6VXWhjho61KshpSJ/80pSWri7ZUNWwfiF16jGC1mxZrNWYagX70+iJbVKQKptZEA15JVUrrJUm0+N/2TV1rm4mG+0KKsN8dm3f9qEvwgQ2TuleMv8/+OADVvy4446Twl1QceaZAJKAsksvvVS3eql9fFhYWEgvvvginXTSSez8b9srSnkDjI4ZM4ZBao0aNVgVqBcn5uBnybGH47PPPmP1t2jRgl566SU68cQTpf7wOCIGU6dOZUAKWEQbYF8G1oDksWPHsnjx+qPGmU0MTJVHcRy5gsiolxVT/3Tz60JpsI2xlVRTOLWBUFnHxIVhld9Yk/rf//43VXXjxo1p1apV2v/GQf4rV+6cXuX/5n7DXpcuXaQbp2ou+D+q93nJCQH+ynwE1rTsUaKw5gBYk910tT2nJn29tC3NW7yVNbRty7XUcq9XaNO2tcqGVy3alcaMPcBP9ysj5TPIIqCrpGZaGQ36miR02iiLNv7EUVJRH4dUKKmALFwffVRy+stdd93F9jYA5h577DH6/vvvU0cgAu5w4Yzzv/3tb6kyKIsjEaEWihA7ZMgQOuCAA5g91MnP/e7Tpw+tXr2a2RYv/HjN9ddfz1TPCRMmpPL37duXBgwYQIBOPEc3btxI8+fPJ54fNp544omUPaijPD+HVK6kFhQUpEEqynJwnT59OnMH5aGMQq2E2ooLqimuhx9+WPoFcNttt6WevzyDCKmof9iwYSwJyuvZZ59Nc+bMIV4n6sOpPmjjuHHjmP/Lly9nv0CJ89N/+uknFsdrrimZFR06dCidcMIJ7O9gHpz0g/rwa5VQZfmFuAeProyaLrcdz7IA6cInL6ub3xRWjQ7zj1qTyh2NC482ECtTkOIqqcFOs2lXlLIVZa/Wj+Oo7rTXpDeW/zCzEVjT8gBaBmClRrSpMDlgnbl6D5r2a4miuvcey6hGy6FUVBz4uSpJ03MnnERVq1Rhu/uDD89gdq+kZnbsZHttUFIzcWUKcqPqMWmnDYSK9mXlw5TUprPD+yB/350bZ0UlFerhihUr6MYbb6S5c+eypQD4GwCFKW1RbQ0qqYBQlL3hhhsYFMnSAamYtkbem2++mRo0aMCaF1RSRdUTfgBSAay4AKBQPmHn/vvvJ0DY3nvvzT7Hj9yIG4ZFuygbVFLxGabUAZsQdq677jrmO8qFKanwjSui8+bNs1ZShw8fzsQmgCaHZvTvli1bWHw4dIqQCj+vuOIK2muvvejpp59m7cXfHFJRfvDgwXT55Zezz5955hnq168ftWvXjtnkqjf/myu+UXBqO76zGU65b15JzclJPdzFDjPdgKUD6brQWue7EVR79hiTcefzZiACq1sdSMt37ZEYsP6ycTf6bG4JmHbt9BttbbDzjTqseT9+fQatWLs19AgqsZyH1AwMknJUBVdSg99LmYLKsFDFhcSk7dr4F6akRkHqij/ns6aISioAFGB24IEHMtDDA/zZZ5+lK6+8ktasWUP33nsvnXbaaWztKsoB7r755ps08OFKKWyHQSrSgsALKHzhhRdS0/0ipObm5hL2b3D45FPsUDhFZRQgiwsAC0WSq5xQeqEIi5AqQiHvU5QfNWoUW/8pm+6H8jlp0iSWnQMtAHratGlM9TSZ7udKavfu3VM/X454PvLII8w+fMY56YizCKn8b66MIi9+dVJUUpEHyw9q1apFWA+L66CDDoqEVB6DiqykypRgayVVB8qC0Cf78rBRKJO2owuTuu0ztVdvynNU65dPy9HjrvK5urrVQTuAtaFThXXJlrY0cVYVFtBDevxI62u+ExncZXPPoPmLttL4f54szSe+bHlIrXzjNKrFrpTUTEOtDSRGxSGuPZ3yrpVUQCrWZ+IB/txzzzHljituUF0xnf+Pf/yDFixYEDqdHwapPXr0YD9Qw2GSxy5KScUUNcrJIBUboS677DK2xpND6iGHHELPP/88UxMBaljCgLWluKCADhw4MG3jlNh/sAGAPvfcc9OUVAAk1p4CRsVpe1MlFVANNROQCSUVkMpjjRcEpMHnIHTy6f4oSO3fvz9ryvjx4xmkBkEWqioAHxc2WUFhLe9QqgPXUfcnh9SwOJQ6JzUMTrMRNl3BbNhyAlP4hD86Cm393MFU4w+z44j847fsIrC69cG0vGl3yqMGtKmwZG1pnGtVUUsaO6MGFRURHd5zKq3KKdk0Ibs2LT6Zps6mtOn+sLweUuP0SsUr6zdO6fVp2Bo6vdIlSqgtpPLnRXC6X6akYlqe5x8xYgQdeuihTF0NW3MK/6GGcohctmwZ2wWPqe3gdD/sYm2ouHFKd7o/qKQiHj179mRwDUjFhbW0fMd+cLofkPLOO+8wKOXqJtbSHnnkkVJIhR0AK2AWSwOgpNpunJJBKgAaF5YuAIhNlVTkl0EqlkNMmTKFzjrrLOnQChuHtuPT5fIB3XsB+UzrNZ7uDzojOy81DOpcQWPSdmzhM8wvU3sNJ/6dqufPN+l3nzdLIrC69SG0rGk3BqybYwDrRmpCk+Y1pFUbttMRh39GK7bLlfXi1UfT59/W80pqlvR/eXLDVknNBuXUZoNIsG9sH+42dmSQivp3/bFZ6JCJWpMqU1K//PLLtI1LUPzwgL/nnnsIB6LzjVPidD8qx9pHKK+tW7emZs2asal4KKKyjVD8M2yMCk7lQ1nkm7nEjVPikVLidD/yY2oe0+aYuueQKlNSUY4fESWuS+Wfwxf8OA7Wv0JlxdKD3XbbjamerpRU9Bc2kmETFXxu3rw5g1RcutP9UUoqpvux8Yur2KgDm7vatm1rBK2q7yBTSAyzF2bHNL/KjldSd0Q0kxutVNDaaMyNVHWt3jFEqgHp08suAqva9KTlANZiAKv5pqutOfXoi0UtaEHeVupz5ATK2/JtqcZU29yNPv68nd84VXbdXG5rtoVU0wYnDbVR9k195UpP2JFOOvZk/tgqqab16eQ3zaOCCNf2MvnyEOW7yg9VehSsyV6yZs2axdbO8t382OmPC1P+wXEp2o7jh8xH0/52lT/MjpGSWrduXTadIF42u/FlgSnL5QImyi/33dRfk3KN372SqmzaedyV6ZeAz599EdgJrPWNFNZiqkrT8jvQrEXb6Ig+I2lF4Zy0xlXd3opyJx8YqqSKmW8e58dU9o2MsvPosZOapi0/sn3YxW2BDOri2nTxEOc24vqH8liPaRtfUwgwjZ1r+7rt1M2nak9c/1V+uLCvagPSseZXXJMKNRgbs4LnuZr647p9NvXHgWEsWYkqj+PNGJXm5uYWZ+IIKhOYQ16dNZ5JQ7FKGY0aoDLYbfLWxZSzdbPOuPZ5ymEEVrXpRcubdqW8Yn1gnbtud5q1eDN1PfhNWl24KK3Vn334Fxr/z1OkkfAbp8rhAMmQy7ZKatLKaLD5rpVSV/ApsxPWdWHT/TbLFlTQEXf4mEKIqj5df13VG9eOqrwqPSweunGQjf+oGJv6E5bfxo7J+LWt1yupCRxBZQOtIqw2HXEOkcYZmaovB5+e/RFY1fZQWtakK+UX11MqrAs3t6e5K9ZT231foY1bV6caN/PL02nEzSWHREddXklVRahypYtKaiZbnjTkxlU+dSDZJF6ikmpazgQCTGwjry00qepRwY7relX1ufBXZcM1REb1u2l7VfG2sWcSD1s45XV4JTUQbdO1qTpKrhG0Fm2jpm+cZzIGfN4KEoGVbQ+l5U2gsNajgpBNV3nbWtNP61ZRnTbDaFtRyUkCi2efQU8NLDnaJOzCOPW7+yvIQHHUDF0lNWmoVDUn26CT+6t6+IvtEpXUuO0xhQpVfG3ao2uTw7AK4lzAuEl/qPyJkx5W1rbfVOVU6UF/4kKj7XixrddKSZVBl+kaTd38OhAoGxS69nlZUzjVKRfmVxS0VtlWQJju91fljsDKtofR8iZdKK+oHhVsST/Wal1xM/q5YDlt36XkV8nWLzqF7jvrJPZ3cMOHOK69klq5x1Sw9VBSk7jiQpiuT67rcWVPBkthG6c4xMXZqGUTL90yOvl04VA3n6rOTNmxrce2nAh/shjY2rWFQxncmrxMhPlrCtVBJTVoN3RNahxIExtvs/HKFJKNlMwdzpUVtFYpXE+N/1dyDpu/fAQQgZVtD98BrHVTwFqQ05B+3rqENtd7h7av6Ed3nnSOMlgeUpUhqlQZKvrGqSSg0+QhLUKH3zhV+tayha648GRaPq6fplAmjhvZeLP1JwoaTca1af1x6zU6gorv7jeFRNk3v67SWdGUVBXcVy1cR41HXlapHpa+sfoRWNG2Ny1v2pnyt9eljVuq0PycRbR52yq66egr04zIFFUPqfpxrgw5XSmpMhhMUhl0BZ8yGDB5WJuUr+hKqs79Ygo3YTZd2ony2zVc6sQIeVwpn+L4lNVt2j5X+U3tVCglNQyes1lJDUJrlc1rqPE7Jb/C4S8fgagIrGh3BOU16UyjVi2iW/qr1XcPqX48iRHIpo1TLnsmGyGWK6km7XQFY0nDXtC+rt+6+VQxM4UeU3/j+mnrX1wFUtZOV7Bq8jIXtx3GSmoQqoKN1lVIw+yYKqem+eP4bwu7JuWqbF5NTd5NV8VUN2nWpOdUwaJIopwqVCz8jX+X/Cem7fw3URWiKvi9+pyS/wfLI31H2ZJ8O/LjZIaUbSFPWn1VqTgnh3J2fBbuV9WddfDyVUr8jW6PpFygvWntr5Luz860QHx2xCHV7h02c6pUoWLKoZwqqFeIc426ymFwy/idJwIoM/sMFT4CXEnNtBKqA00uldhsgNawjVNJDrK4cKXTT1H+u6o/U3bi1mNbXlUuDuS6glKTcRqlBJvCLepVbZxKW5MqO8zfFDbLag1qVL0mEKmCXFW6Cqqrbl5NNRdOSUFdCsIAcACVALyw9CDESaEQx91W2QE3ItztBDEGRDvghwFjCtB2/g04KgZOMtgKgKHGubVifKLibppPFXfZy5RO/bZ+lFU5Wb28nV5JNfmqrfh5/XR/SR+7gtgo2Kjo0/068KGCMd07LlN24taTBFzqxDkYR1fQyO2atiuY3zSuRkdQAVJVMOCV1PQhooLSsHjpxFkF13HSVfXrQpiq/TJ4jPqysrGXJIya+qMbt7AYRO3eV33JeyVVFaHKlf7oiU0q3S9O2TzkxYezbXlAqunD2XY0uoLusPp1IcVVezNlJ249tuVV5XTjbQKnJmPLtH5XUMztVBolVQVdNnCtgkDZQFBBjU66CuLipqvapQN9KvhW9YctzKniJ7Or056k/dGBUpMvFpm/Xkm1iWDFLWOrpMogyOX0vOxhK3s5Uz3cdXsuLtTplNdVUnV9Nsmn45+JPV0YiurHuPXZviyI9argS5UeBfFx/HMFeeLLlcxX2/vHNC5lpqSGQUZZTufbQmFYuUzYU8GaCrqSTlf5ZwpvKn916zOtN1vzx4Vmk/JeSY3zaKx4ZaGkZuLKBCS5hOS4/srKR0Fq3D6I66+qfl2Y0c2nqk+Eqziwp4I03XSVv6bQpgv5tnYzBblRkB58GTDpx6D/qo1T0jWpMuXJRok0hUNX+VVKoWk9tvZsyulCnErJjJtu4oeOUmkCry7t2cKrbTnddoZ9AcQp7yFV9bipXOlR0/0uoU8V1aSVWdcQZ2OvMm6ccgWBlQVak4BLGRzavkyYQnNUe1TfCWK60RFU4prUMEjxSio2KJW+VHBhC406dnWhLmrgqOrJdmjNFFTqxikJCIXNqPo9pJp8NVb8vEkpqTYQFyfaruuzfYjLYIrfj3GV1A8++IBefvnlVJj69u1Ll156Kfs393fBggU0ZswYGjRoENWsWTNOSNPKwn5hYSE98cQT1LlzZzr22GOltm3iNmzYMOrRowftv//+KZtQzu677z5q1qwZXXfddYTju/g1ceJEevXVV+m2225LKxPV2IULF9LYsWPp/PPPpxdffJE6depEGDf5/wAAIABJREFUxxxzTKpIGEyhzU8//TTNmDGDWrVqRXfeeSc1bNiwVFUm8DZr1ix6/fXXma0GDRqkvq9l/pvYFcu7gkPbl4xg/abjwiupOLaouJgNjjCYNP3cxp4K6myhVWXXJF0XblXtd2EnWyHTFkpdlNOJqziWPaQ6e25XCEN+45RZN5o+bEXrcTdOAVJxHXfccaFOA8ZGjx7NILVWrVqxN2oBzqZOnUoDBgwoBa0607c68QqD1Mcff5yKiopY3e3atWPPayhqgExcgEwRbKN6ctGiRQxSAfWAdxX88fQPP/yQFi9eTBdffDHBBuJ72GGHhVal094oP72SKo+OkZJap06dUnBno5yaQqBpfhU0mdoLy29bj6pceU43hUldWHOdz9RP2/yyciZwGZx2Vb28RH0J3vr+GrOnss9doSMQpqTKlEk//V96KJhASZiSeu7gn0LH2Ijb9kyliZAq1gtwuv/++2n9+vXUq1cvlh+QCrUOCiWUTyiTzz//PF1++eVMCRw6dCh99NFHLO9FF11ELVu2pIceeoj9u379+nTXXXcxIHz44YdL+Xb77benbN577720ZMkSVgbKYPv27QnQiWvSpEns/8gPmJw5c2bKXjA/V1J5uziMHnTQQfTzzz/TJZdcwmzBBqAZFy8DeHzwwQdZ+6F23n333Uyh/P3331OfH3LIIawMIPWNN96g7t27U8eOHempp55iKimuPn36MBgVLxFSxc8R88GDB7M6ETu0HS8FvO1TpkyhCy+8kObPn898BxhDQZ02bRqrZ9y4canPX3nlFfr444+Z+fPOO4+gkEMxz83NZZ+de+657LN169axPlq6dCmL51VXXVVKLXeloJqMazEuLusX7aqOoNq0aRMOzCQErTgTR1Bx51wqnbJvgSj7KkiU2Yvjt6q+skxXtUtM14EvxL2oqJgdsF9cTFRUXDJdhbNXS/4mKmJGd+SjnB1pxSyNp/OyyMnKsWmvnX9zW7ANezvz59B2/EOsL1heKIOD85m/3IZYT9DvHXZSdafqKPFd9KPk30Kb0tqGz3NS6am4pOzvsBfhd3qZ4lRso8auT6tcEfDT/fL+lkG6yciQlXcBqeJ0P8Bo7733JiiOmH7v0qULDRkyhFasWEHXX399KKRiScCECRNYHtmSAFE95X8DtPC9DfuAQ9SLqX/UCwhGPtjE1PyIESOYD/h73rx5qc/Fujhswm6YkvrCCy/QWWedRW+99RaDbsD1m2++yUAcAAw/AJqo77TTTmPp3C7ADgDK1VbUsXLlSrrmmmtSkCqqsAUFBQzcTzjhBKba8gtwzwEYsI00LAEA6J566qmsTsAnwPnss8+mZ555hpo0acLAH/lQb//+/Vk59B3gGGXGjx/PIBUQCxAWgRP2li1bxsAUfg0fPpzZmDt3LrVo0YItVVBdukqxyg5PV9kL2nENq0ZHUFVWJVUFiSYQrII+lWLI0z9dVBraGMQFoW0HVImQJM0nAb2dUFgaikpBVwASdwKjUFYANd0bxOfzEfARSCYCHFLLWjmVPeRcKrdR7bOJrA3EuoBU+Irpfg4BeHiPHDmSKXCAQCh8fE1qmJIKlQ/qH+CSX3y96ffff88+Ovroo9k0e3C6HyAHOOzQoQOrFzAIBREw9dJLL9GJJ55IkydPTqmc8A+wedlll7F8Tz75JE2fPj1VRxBSg0oq4PSdd95h9ho1apSasgeY4jMot1CRoebyC7AOFRNq5TnnnMPiIk73cyWVq7uPPPIIKwp1l4NocEygPFTlk08+maDuPvDAA0zR5BdiOXDgQAbMHEqRBgDFhTIAfCi5iAlXUj/77LNS4AmFG30nXjfddBP756OPPkr4OwiqKuXTBjJ1lnMkDafcPpTUqA1gpXb360CWCbRlQjGVQaYODJq0wzYuOuVk/j/4xTbaViI5+stHwEfAR8A4Aq6U1ExDrg0kRgUnSXu8XpeQym2Ka1B1IRVwyZcBcDtQQXFBGQ1TUpHOIRXAKG7QAuRirWgUpAKOeR26SiogFYD47bffUuvWrVl5qKNcfRXBVVRqg2tQ+cYpcbofgAuwBlyirExJFccMbEINPf300+mTTz5hEM/rxPgJKqcoizJQTRHv2bNnM4WVfwZAhzIMdXW//fZLVYXp/27dujEQlcEn0qEKy6b7uZEoJdMlfIbdU1mnpOpAlgnslRW0xmmHjdKqU1+U3ce+2k4btxo/l3wBHwEfAR8BFoF/n9A4I5GoSBBrEzC0X9yhLtqIWpP6+q1/SilIIkjy8hwOTzrpJKYqArT4dD9f0wjwRFmoev/4xz9INt3P17vyvNgsFKWkYpodqijyc0VSnO7n60VFJVWEVOSF+smVVIBacHc/oBeQigtqKS6sN8V0OYdUvq6UT+tzOEJcoFwCmjHVjilzgN3VV1+dAkN8ziEVttEeQKQ43f/f//6XevbsyT7DNDxOFoBP8K1fv35piqYMUvlniDnUbsAo1spyJRXT/VBOOXDCf9QjfhYcb7AJv0455RS29hZXRYPSYJut16TqQJYOnJoqmqb5dfy0gcw4a1pt6gu245lvt9OqzSVrK/3lI+Aj4CNgGgGT6X6X0+8qP11Pzwfrc6WcqqZZxXpdKKnimtSuXbuydaVYq8g3PWEN5x9//MFAClPw99xzD4NB5MUVtnFqn332SW2+wuYjQCOm8gEH2ByFDULYTMXXgmJ6G+okpr2RFrYRSoRU2OLrO7HcACCLdZyyNal84xRfiwo4BDjzDVRiGXHjFNp4wQUXMIAE7GFzE64zzjiDxUVUUgHFsINNS/C/efPmbOOUCKl8mp+3kS8HED+HfQBo796909ag8r7HywGWQPDjq1AWkIqXALy4qDZOIVZ33HEHjRo1qtRmqqhxLaaZjNNgOdW9qlOPzXID0a7RYf6yNak6EKgDq5m0YwOJZQ2lwRgOmV5ES9d7SDW5iXxeHwEfgZ0RKEsl1WU/uIbaJCA2rpLqMl7clim8mOZX+ezKnq4d3XxhfrsoL7OdbXbjQqU4vlRjQAeKy52SmgTMlkdofW3mdvptjYdUk5vA5/UR8BFIh1TZEWeuIE031kkvB3DdHht7cQ/zRyzjwoxJf+jkde2PK3u6dkxhLBgT2/Iq/+LYdQnBpn6EtcvGTiwlNQlILCul1RZOM1kuLN7/+7GI5q70kKrzZerz+Aj4CJSOgK6SmjREqvrGBgpVNoMKjs2GEpkiGWYnTEnNNHyatFMFUyYx1lHMTO3p+mcKSa5gVBwfUW0z9U/VblN7un7qxsW0flV+2WH+oi9p56SaHEEVBldRh//L4C+JNahhUJxJ+LRtF/d9zPwimrHcQ6rpF5vP7yPgI1ASAV1IjRuvTEKmy7WzKhhQxUUsHwWpsoe/y3bo+KnKkyRMqyBFxzfunwoGTSA9zJatv6rxFMeuqt26MdSJowmsmsQ7LD5G0/2A1DD4zObPXcOvDczaxies3MRfiuibJR5STW4+n9dHwEdgZwTCILWslVPuYZQfcfrRNTSr4AO+yiBVp1ycdkbFUQU1SUCy6/aqoM5Vfap6VH0UVt7WP1U5U39V9kxh3ab+qBhmjZIaBmO2iqPNUVY28Gnrnw60RvnzycJi+nyRPyhV9QXh030EfATkEUhKSc005CYJnSZKUBQUZqOSqgsnruMri1Oce9SmHTb16dYTBXVR48kU7sQ4yuq09dfUD1cQ7lxJNYVKV9P8tlAYZ3e+bACE2YsLnzrtQ2dOWUw0+TcPqTZfNr6Mj4CPANG/+u8i/SWXpGOTKYh1BVcu7ABSbaHBtj9063PRPpUya9sGsZxJe+LUp1tPHBi1efnRgVKbdmcblAbbwJXUMD+la1JlCp+NcmkCf5mCTB1INPE7KWidurSYPvjZQ6rNTenL+Aj4COivSc0UVOo89OM83IP2XcGZjh2/cWpn9E2hSGdcJAnJLqA1Cf/C/LL1N065MCXX5Hs2bFzIpvvF74FSkBqsNAiPppCXdH4XkJgNUCq2A505K59o9DwPqSY3gc/rI+AjsDMCUFIzcWUacnWg0aTdce2hPH5C0xYCTHxFXtN6TPPr+uParq69uBCsW48tPNv6p/Irjl3dPuXjKwxKTV4iVe3hdYhKqsy+V1IDveFa0bWF6Hkri+ntHz2kmtxcPq+PgI/AzgjwNak6EJnERhqdh3wS9caFzqDfOnDgN06Zw7PqXtWFHJ3+iaor6fK29sPK6cbFZhyHwanJ51H3vSzNSEmtXbs2W8MkXlFrTWUVusqvA3dh9UcNSJtlC3xQmLRX5b8qHQf5j/jB7+5XfZH5dB8BHwF5BGyVVB2oTTLmSUCmCxiO8stk45Rp7EyhxDS/jT+mZeJAoqv2xLWjKh8HRjO54Urn5VHMo2q3DIZNFNfVq1dL187zekOn+21gzgQaTRVL041ZKgg0XYYg2ssEtK4pIHr62+0uvwu8LR8BH4FKFAFbSDUNUaahNtsgFv6U1XS/Dgy4jpcMSkzHjCy/LgzZwiCvU7ceVZtcK52if3HiE7d/VPExjb8qv9ERVEkrqTK4iwOLYVCsgkhTmFbZU6VHDfaoUwQe/rKItvkZf9V3hU/3EfARkERAF1IzDZlRyosLxVPHvsmA0YG8pJVUU39N8uvmVcGLrh1TWFRBjqpeV36r/FClh/mpKqdKjxrvqtiI6WFxSrr+CqOk8mDaKLw2EGmq9Ir+qerTTX/p+yJatsFP+ZvcaD6vj4CPQEkEdCE1brx0IC5uHSgfBdNx7MeFGFFJjeOHbllTf03zJ+WHyq6un6bQ5AridOFatx2m0Gpr1zReqnps7EX1fWwlNQ4cyhwrD5AZFVBT/1Xxi0p/b14x/ZDvIVX15ebTfQR8BEpH4JHjG6XWeiWhUOrGPGml1jUk29iLq6QuXLiQ7r//flq/fj0dffTRNGDAAGl4CwsL6cUXX6STTjqJ2rdvz/KooCKsn1Dn2LFjaeDAgWy5gnihnieffJKaNm1KF198sdTE2rVrmS+DBg2ihg0bKocDbD711FPUqVMnOuaYY0Lbhzz7778/9evXT2lTJ0MQquD3gw8+SOeddx7zRXWpoEyVHgWj2bwWVYRyVYzEdNN4QEmVXdzO5s2bie2Uys3NLRZ/FlUFV6aw5jK/Sok0hWMbezrxiWv380XF9MlCP99vcoP4vD4CPgIlEbBVUpOGSlX/2EBilE1X9qLsxIFUwNsTTzxBxx57LHXu3Jk+/fRT6tChgxRCZZAabLsutEZBKtLeeustZvqss85K+YJ/c3gwhdQoWNPtP9T50ksvMbDWAWNu98MPP2R+A45NIUqENRVU6qwRNo2Dbn/ajgNZuShoVN2/pnBrdJi/bE2qDoyZQqFpfhvYizNdH9UJmbQ7d0UxjZzrlVTdm8Ln8xHwEdgZAVFJzWRcMg25mYBQVfziQGpBQQFTLQFQXbp0SYOoCRMm0CuvvMKqh8IK9Q/qZZs2bejtt9+m+vXr05133skgkquf06dPZ/lvv/12pkjigp1XX301ZeeSSy6hKEhFfvHiyicgEYrvkiVLmK+4oKTC1sSJEykvL4+lHXXUUdS6dWtWZ6tWrejuu+9mUDls2DDq3r07dezYkYYMGcLKT5kyhbXjjjvuoHbt2rE8PXr0YCon4PK1115j+a666ioaNWoUs4/r/PPPp5YtW7J68/Pzadddd6U+ffrQ448/ztJhEzGYM2cOvf7662ntQdptt93G6ps1axb961//Yul4Sbj66quZsvzyyy+zzz7++GP2/5tvvlmqvCYJvapxJ0s39UeVX5Ue9ME0v1dSd0QwDlzaQDLvuDj15m8spue/80qqzY3qy/gIVPYI6CqpmYZK2UMtyeUItkoU91MHgsMg9eH/uzB0GN7eqwQ+cc2YMYMeeugh6tq1K11//fUMkgB+Q4cOpRtvvDGlGnLVFdPwWBIAmFy8eDH7G3kBhgDKRYsWMdi74YYbmB3ku+6661hdAGKotoBG2XQ/6oBaeeKJJ7L8PA/aOHz4cAadqANwOGnSJAagqOPZZ59lwAy7ANl99tmHAMPwg/vFARSQimn9Jk2asOUEsAX4xN+oAyAL8H733Xfp7LPPplq1ajF4DyqpAMznnnuOwSiAU7yQNnXqVGZTVFLxUgA/+vfvz7LjJeDaa69lfgNM0T4sNcDfK1euZNA6f/58ZgN/h/W17ThTlTOFPtm4NfkuDKvP1A/d/MZKqg5cyRpc0abzo3bdo/1x4FMFvalBS0QPfOEh1eQG83l9BHwESiIAJdXFVVYQG1VvnHbpQGeUfVn54JpOXj4KUm/r+XKp8yEBkwCzu+66i/DwXrp0KQNKXKh3y5YtTEkFQALiuBp6wQUX0MiRI+m0005LAS0HQsAfwIurqjNnzmTwBrVThFTeLm7z0ksvZfVC8UR9zZs3pxEjRqTqEKf7UQY2AaWAXF4G4MhVWYAtB1CupMJu27Zt6ffff2e+ALbfeOMNpqTutdde9PTTTzMfrrnmGgbuMkjlIIp8qBtlAP24oKxedNFFDDBxAT6Rh0Mq7CHGfP0r4H7cuHHMjzfffJO6devG1FPkw0sAPm/QoIH0XE/dMamCN1V6sB4V5Ib5FVYujj3dGPDxjP+rNk6lrUk1OYIqG2A2KiBxIFJm1/aoLJ04RUHrc9OKaOVmk673eX0EfAR8BEogNc4aOdsYZhpq40Inb2ccO3GVVP7QRn998MEHTB2F+oiLQyqHMHHjFOBwzJgxbN0oAPCyyy4rBamAOECfClJ5HMSlAfwzQPDBBx+ctlFKF1KhkuICpAan+wGpAFnAISAVYAwQ5tP9KIe0hx9+mK644gqWV1yTKqqlyCvCKE+LgtS5c+em4JXXNX78eAbbgFQouvvtt18apAbXwppCpQwyZfdapmBRHP9hfph8F5jGw2i6H5CqA1VhEOfqc5XSaFqPS3uq+KjSdWBX9Pd/c4oJP5HqLx8BHwEfAZMI2CqpmYZM2UPb5fR/HPhUwQP301ZJhX3AHlRQrDeFHT5tj+lyPmXfqFGjSCUVG4kAd1BMAbWAV0CrznQ/wJBPp0Op5VP9fPocyitAE1PiHCABvMHpftdKqrjzHsAJxfOggw5SQir6G8oogBUqchSkIv6y6f6+ffuyz8OUVJP7MBNQavMyWmGUVB3oMoVG0/wyyNSBvbB6bKHVppwqfqr03IXF9H+/e0iN86Xgy/oIVMYI2EJq3Fi5hsLyALFxlFTEC8DHN+pgQxJflxq2cQpHUHEFEkoqIBVrLe+7777UxiJx4xRgF+tHcWEDVtjGKXEzFdqE5yymY3H6AD+KCsc34aisE044gf7444/UxqkwSOVKKsBRNt0fpqRCsYSCiroA33y9K2xgMxPfOCVO93PVFWWwqQqQCZUZnw8ePJjq1atHN910E73zzjtsTSrqBszyjVXBjVNJKqkqpdRUkeT3iWk5136Y1m+tpKrgyeUaVBfQGsdfFXyq0qO+1G3XtnKbP+QTjZ7vITXug9OX9xGobBHgkFrWymjSkJmUfdXDW6xXpqSi/OAvLwoddliTKruShnwRZmwUONV9pBs33Xyu6otrJ66/YfCWlN2w9qrqM4XMuPlVG6eka1LDlEsTZTKJNaEm9dtCq045FbS6TF+6gWjodL95SvUF49N9BHwE0iPgSknNNORG1eeij+NCoKx82HS/SwhVwUXc2CRlXxdiXNUf146qvCpd1Q+q8rrxino5U/kgpkfBs6kdm5eeoJIajE8pSA06VZaKaUWB0qiOVimt24pzaPCXHlJNbhaf10fAR4Bo8HEN/S9OWQwEG4gVIdWmfBAabB72uk2N65+qHhVkua5fVZ+Ovzrxtq1HB0p16o9SRlVtNBlfpu2Mm79MldQwRValNIbBaUWBVlX7g+nDZhTRkvUmw9Dn9RHwEajsEbBVUjOtnEYpQnEe3txuElAU9MtWSdUZo679j4IdF/GW9WdUO1UQpxMjHWVQ147KH1W6qh4V1KnSXcGqeH/IbJr6YRsXIyUVO/yCyp7pBiXT/Dw4pssD4tSjgsSoQWbqp6p9YnqYX58tKqbPf1cNfZ/uI+Aj4COwMwJQUpO4Mg2xSUGa7UNVBmF8d7xJvF3Vr6oz6Xp0YcaVH5m2o9u+qJetMAi0eSmwbX9YuTj2VGMv+PIga2/UxinkD53uN4Ux0/wqeLNZZmADn7awq/LfZfri9UTDZ/gpf5Mbwuf1EajsEajM0/02D39RWTI9Aits45SNH7bQYDrek6pHF+pc1Z8pO3HrUcVFlV5RFNRgHI0O8y9PSqoKAl1Ds6o+VboODEdB9qNfF1PBNtOvIZ/fR8BHoLJGwJWSmmnlNEqRsoG+pOyJcbGd7nfRHtX4jgtXUXCk47/r+l3ZU9lRpceNu6191+Xi2FPFwCupkgglocDaKLQqaDVNHzWvmGbn+6OoTG4Kn9dHoDJHQFRSMxmHTEOtrL447bWx53rjVBz/VWVtoURlV1Sio/K6rt9WgZS9vKj81o2BLF+Yn3HjYdv+KH9M2mnqvxMlVQZlpsqkaX4VtCVhzwY+4yqituVn5BGN+8lDqsnN4/P6CFTmCHAlNfg9l2mIVPWBDRSqbCLd9OGpoxiGKYdRSmpS7dPxVydOpnl0ochV/EX41VFuVe1R+a9K17Ef5aetfdt4qsqZ+mOTPyoeqo1T+JGKHAQ9Nze3WPxZ1DjQKOvEJCAzrB4b+LRtr6qcq/Q1hTn0n6l+XarqC8Kn+wj4CJREwNV0fzCemYZc15CXhL3ysnHKBeTJxoPOPaeCJR0bYh5X9lTQpUpX+a0qr0qPehlR1S1Ld63omvofzG90BBVfk+pKSQ2zYwORSUCujR8q6LRVSoODSdbeodOLadlGm2Hpy/gI+AhUtgg8fGyD0HNSTTcGuYyda0jUgeg4/uvAkK6SGscP3bKm0GBi1wRydeKmU7crO7wuVXxU6SqfVeVV6VFQahL/pNpr6r+q/7ySGujxMNh1AZ9Rg9e2XtGvyb8V0ZTFqlvEp/sI+Aj4CLhTUjOtnIoP1yBM2zykk4JYMS6VceOULgTJ+jPO/amCHlPbKuhSpavqU5VXpUdBq6puWXqUkurSnq7fxkqqDqzJKk9C6Qyrx0YBjeOfqr5Mpf+0iujtOX5dqs2N5MtkLgLrvn8vc5VJamrQ9eQyrT9bKoeSmokr0xDrWomNaw/l+XS/C4jW7TPXsKYLFVH5XLbfVftUdlTpqv5QlVel69hX5QmDUVl/2PoTp1wULKuOoEpbkyo7gipT0KozTZ4JaNVpb6agNNjewm1ET04tpq3bbYasL+MjkJkIrP3uHaq/Zg4tXbo0VWHLli0z8u9abTpTk96DMtPQLK/FT/cXp5Y7xOkqHYjNtul+l7AYjJ2u8mcLNUlDsMr/uH6ryqvSVWNV5b+sv1xu5LL1P8zvqMP80ZZSkKoDaWGwmAmIjAOzUZ1fXpRWKKlQVP3lI5CtEQCkbpjzcZm45yF1Z9iTUlKzQTl1CWG2D10e6UwrqTrQ7OLm042Lbj5dn5KwF1V33PpU5VXpqriYQqk4Lr2SSlTqZ1R1IFelRJYlBLvwX9W+OOlYk/rxAj/lr7qxfXrZRUCE1EwpqLy1rfY/gnI6nVF2jc+imqOU1Ey6mSmojarHpr0mcBH3F6cmTJhAr776Kt1+++20//77p9xdu3Yt3XfffdSsWTO67rrrSFZPYWEhPfnkk6zcsccey47eSuLSjYcLiB4+fDh9/HHJi26fPn3o4osvDm3XrFmz6F//+leqyeeddx7169cvNASq+KjSg4bXrVtHDz30EJ1zzjnUqVMnZfxN7QfrMy2v6jfX9sIC71xJ1YE1U5gMy6+CNtN6bOzptFdlN8l07t/SjTk0fEYyX0JJfLF5m5UvAl5JzY4+11VSMwWRUQ+vsA1SLhRTF9Ak+i576JtsnJLFAZD65ZdfUocOHeiSSy5JZcHnP//8M/v3pZdemlr7ajPCZs6cSVOnTk2zr2pXVD0q+DH1kdtbuHAhvfLKK3TttdcyE0899RRdeOGF1K5du1ImAaivv/463XnnndSwYUMC1D/44IMEUN1vv/0iXYjj/0cffcRs9+3bNzEotfVPBZ2qdBkU29yHYfUEP1dtnJKuSVXBltgI19PvZWHPpL3BDnSxaz/qTpLZH/FDMS1Ya/oV4PP7CGQmAn5NambirKpFF1JVdlTpmYbcJKHT9mEctnGq9+3/Cw3fpw/vVPwBo3gY//HHH3TiiSdS+/btCQrpSy+9xBRSAObAgQNp3rx59PDDDzOb9evXZ3AGeBs2bBj16NGDOnbsSEOGDGHpgF6eByAwePDgtHKAuvvvv5+WLFmSyte8efNS5e+44w5WB3x45JFHUjb451A9cU2ePJn9/9Zbb2WKIi5RET3//POZwin7TAwSQBPtBpT//vvvNHHiRLr66qtLqciIzzPPPMNs8vpgB+A6bdo0Ovvss+nNN9+k3XffPdWmm2++OZUXIMzVWkDt0UcfzeAYV25uLp177rksNvgbF/rhqquuos8++4xGjBiR1q+I8y233MLi9OGHH9Ibb7zB0o888ki64IILWF/yOH399ddUr149lr9t27b0ww8/0GOPPcbyQ42FH+JlC6vcRhQs2o531XdC0H9Zft4u2RFUYv7QNak8U9RaTVnFNvltIDHJNaRRHWALpSr4VsVbTJ+6lGjir15NNblRfN7MRcArqZmLdVRNHFKD36+ZhkpVNFxDZ7A+Fw/5oNIbrCNMSTWBVNEmpu2hKAI0e/bsSWPHjmXQJtYjKqMipEJ5bNKkCVNMAXiLFy9mfweVVABcr169GCgBBseMGcOA6oUXXmDlMcWO8gA1/C1CD0CQq7Koe+XKlXTNNdfQ/PnzWZng39xvlMOGSoAlwG3o0KF0wgknMLgT+wmgB4UUU/0XXXSRdAgBZmUqK+L2/vvvM+ADsKMtUGJRNxRQgCb85H4AggCQ/fv3Z9BKn6rqAAAgAElEQVSKtiBPsE8BsN26dWOQCzvwF+0Qy8MnpF155ZUs/bnnnmPQueeee7K/GzduzGI8adIkFtezzjqL3nrrLTr55JOpQYP00zhMFU8VlOqmy+4f1T0cBqE6nyeupKrgqiJAqw1Eq+Jikh6sf10h0QvfF9MWv8vf5t7xZRKOQHBNKr7UsZ6uTp06aTV/9913BFUBDxAxDZ/fdNNN9PLLLzNFadu2bUyZwIMEa1yx/gsXHl7BNa9+TerOECelpGYacqPqizOUXcEx7LhQUtGWffbZhwEpVFOodVBHoXjyz5AH60+nT5/Omg4AAkAGlVSosQC/RYsWpQAXKiwHSwAiAI/bga1WrVoxFfTtt99maq4IrwBkXE8//XSqzFFHHZVWN+5zrM988cUXmf+4t3F/iion4PO1115L6zZReUUCn8LfddddGWDiPkc5XOJa0zBIRZvHjx/PlFDE8Pjjj2ffI4AhQPGAAQPom2++YRAsXvjOwXcPB1GkAd6hHq9fv55lRR4Oqfg3pvu5Sop65s6dy9rMlxpAJYVNwCi+v5CHxxUgjbYBUtE3t912WylQRR0uXrJ0YFH3XjKFZ5WSa6Sk4s3BBipljYujdGbKXlnDZ9SgUCm2Y34i+iFfd1j5fD4CmYuASknFNBe+rPElPWPGDAawn3zySdrmBzx4Tz/9dBo5ciT17t07BaWPPvooe/hi3dn3339fqlF+d//OkDx0TP3MdbpQkyv403XedX02UOBKScX0MKa6Dz/8cMISgEGDBrF1llxJxX2C65hjjklTRk0gFfcWh0nYFxU8ABfURxnk8roBilxJhS3AF2Aa8Man6gGp7777bupz3pdiXlmcUT/aAlUT9zleVPnVvXv3NOANTvdze1CMAYZ//etf02zBNw6po0aNSoNRXoeolnL4hC8AS54GABXXpIr5sDSga9euUkhFW2SQirGD/sByDPQ/4N/mUsGgDVy6XA4QVr/qCCrENwcByc3NLcbbIL/CpqdV09YuIdcGIm39E9sdBsk2/qjsquId9IXHd+5Konfm+il/m5vZl0k2AlFrUvEFjnV0VapUYevhoJYAUqFs3HPPPSnHsGkCD2IOqdWqVWNr3ji44gEuO4fVQ+rOvvXT/SWxiAuxOuVdQSqm+flOf0wL82l/GaSKU/kmkMo3ZqFM69at2X3G47RlyxYGyVGQivyyuoOQCkWTT/2L0/3Bz/iIRZxRP9Ra2OKqKeAOU/CydalQWAHMPE3cOIUp9v/85z+h0/0oi3I1atRI3TRhkIrTFWALymlQSQ2b7ofRZ599NjXdHwWpyAvV9quvvqIzzihZq2zzsqRTzhRWxf4xeXKE+R+sX5zul0Fx2prUyqSkquBRpWSWdXpRMdGL3xOtKjAZNj6vj0DyEYhSUrmKyqf08SASlwKIU/vidD8eKEcccUQpxTXYGg+pJRFpUqcK3XxY3eQ7OwQCVWs44zimA40m9l3YcwmpeGg/8cQTbCo9OGW/fPlyNouA6WdMK0NdxAYhHUjFwx4vhiiLF0UoqA888ABbG4kLCh5fxymD1GXLlrFNW7xuTItDrQxTUrFMQbVxCksMsAELefkFuIWqyKfYsakJbX3++efZlHhwlz9fv8rL881RXJXF54A/bG7C0gKoorgApHxTFOzDj6DCCsWUb5LaY4892NpRKKl8GQBs3nDDDfTOO+8w9Zcrrlx1xncW3zglg9RTTz2V9TVeuPlmqjZt2pgM31TeSqekhkGcrVKZ7dP/OtCqUlKTTJf5N3lBMX212Go8+0I+AolFIOqcVKwD22WXXdi6OjxcxDWlAFZ84W/YsCE1nY/0Fi1asIcqHl7YfQz1h8NsUFH1a1JLurVX+xp04j4lM2OZXkOqGlhJrTHl9bqATrENOvbiQmpUzGwVNVU/2MYrKX9c2eV2AOXi0oFgPOLWpyqvSlf1j215VTlTJVVlL6wdUdAslrFSUlWwJVaQ7dCa7fCpE7+w/vhjPdGrs1RD3af7CGQ2AmFKKpQhKDXYbSzbscuXAmATFYdYeM7XpX366afSdapi67ySWhKNS3vUoT2aVLXq+LKGWh0otGrYjkJx7cvKi0vlVL7FrV9lPy6M2UKJyi/XdlX2xPWtXD1V+ShLV9WjSlfV6aK86iVH5UPYS5lpubD4RdmRbZwSp/1D16SKcCeDpGxXRm2n4+NAI2KWdPkgdL82q5gWrTMZSj6vj0CyEQhbk4pd+VBBsVNftqaUnwKQn5/Ppt4wBYblAZgyw9Rc3bp1U5CKqUmoqRx2uSLrIZWoZf0qdG3PzEz1qx7qNhsvdEena9iLYy/uYf4uIEE3bjyfLhzFiYuOT6bKXphNk/bo+GVbj64fUfZt/FPVaxtn03KmfgBSo74npGtSTZTUIDQFg2uzkcq2/qTKqeyWZfo3S4gmLbAZ0r6Mj0AyEZApqXzt6aZNm9J25vM1qtyTFStWpNLFHf78IGzZsVRiKzykEvXZowb1/VNN7c7NRuXU5ZpW15DllVTtoZWWUQUvplZ17ZlCVtAPVT2qdFW7XJRXvSyqfHDxkhQWZ1X8K7WSqoLHqI6LoxSr6o1KV0G/mA47awtz2Jmp24pMhqHP6yOQXASi1qQGzzV1/W+/JpXo6kPqUOsGdlP9NqMi05CbCeg0jYMLJTUurOj6bFqPaf6k/FDZVfmpSlfZ5+kq6FKlq+qxLa9qXxy7Kp+DkBuVP+iHsZKqgiSd6WyZg3Ggz7U9FUTawKsqbi7Tg/6/N5/oxxUmw8jn9RFILgKqc1KTq5mosiup3VtXp9P+XHLeteqhlWQ/hCkzSUz/ZwO0ytakllX8TWHENL/uuHHdfl17rtqjqk+VroqTbXlVOdv2q+yGtSesPl17XEkNy5+2JtX2CCob6DNdBqCCvDgQrPJflR4XalX2VenzVxbT/+aqbgmf7iOQmQhEnZPKPXCtoPo1qSWRvezAOtRhFzMVVQZ5mYTcpOvPBMT6jVPq7xZdaFFbKsmha88W2rgfSdeja98UEkX/dWMafLk0KRfWDlX7jA7zF6csMnmYvwrCZIFKEkrjQmfc8qp4yNLfmkP0y2qTIeXz+ggkEwGvpCYTV5XV/VtUo7/uv/MHWVT5k0pPGjqDfmcCQlWxEiHVtT+quk1hyja/rh9J2VfBTlwoM/XbBfyaxlQHzm390o2v7P6TtUPXj3KppKogLdPQqvKnLNN5LOavyqGR/heobO55X8ZxBPyaVMcB1TQ3oEcd+pPk2Kng91OmIVLlftJQ58p+lB1bJVUVGxfpurDgCvLCfLaFoLj2TNsf9RIUBmNxlrHEjYuqfap00/aa9oeqfdZKKnfEdFo+W9as2vqvKpct6TI/3vyR6Lc1Lr7WvA0fAfsIAFK3ri6bX5nIqVaLmvQeZO98OS25b7NqdF6XZFTUsoZaV5ApQpjL5Qzwr3bt2trTz66GmOrhHwUTrnwQ7dj6o/JFBVmu6tW1o/Inbntsy+v6L4NSVZ1hcO4C2kUlVWav1JpUFYRVZGiNq4hGdbQOvEfVr+oXpM9ZSTRqns1w82V8BHwEynMELuxWmzo2rVrqvME4Co+reLiGTNlD1jV0mtor7xunkhgnttCkGncqSHRVr64dlT9x2xP1shHVb7Z+mZZTxUllT3YEldjmUEgVoUgGT3HWhMqCHseeCi7D6rMppwOLyGP7YwKquAfbEoTfEbOJFq5V3RY+3UfAR6CiRGCvplXpom61nTUnG5VTlxDlCppFOybT/XE7ytZ/FUzY+mXrj6o+XX9VEKSqh6dnqj5bf1X+xbGrGyMxX1h9pn6sWrUq8jD/CqmkJgGfcZVQVXkT+I1q348rcui9+cU2Y86X8RHwESiHETincy3ar3m1rPE8KWjRUZRcwKyN/+Vx45QIZ0kMHhVUmdapa88UknTGlSyPrj+29lXxiYLEOPeBafxU+VXpRkpqjRo1QhXAOEqnLNiZsqeCPxU8lnW6yn8xnd80r/1A9Lv/qVTVPe7TfQTKfQR2b1yVBnSvVepc1OB0ten0tcvAZFqZtYHMqPbq2EtSSTWFIR1/XfSvqV+6daqgxnW9OvXp+p4UzKrGp41/tnF0DcdQUsPihs+3bNlCOfgjNze3WParGTZrUKMCZmPPRhnVgUtbP6P8MYFKm/qDZWTxnJVPNPYnm2Hry/gI+AiUpwic0akWdW3pVkXNNFQG4x1Vv4u+cQ1xsMc3Ttn4N3PmTBo8eHBa0fr169Odd95J7dq1K2XS1n9bKNFtU5T9Dz/8kGbNmkVXX301mf46lw5ExlEOeft046PyRxWvpMrr+h91v6l8F9NV9em202jjVHlXUpOCWZXdOOkmUGsCx6/MIlq83mTI+bw+Aj4C5SkCbRtWoSsOqpO2qzxMQS3LdtlCla7PSUGt6iEs+udCSV27di29+OKLNGjQIGrYsKH1aQEmfuvGWMw3ceJEptz37ds3tDjaMmTIELr00ktZW3QuXb9186nq1LWjC1th9SVd3ta+63K68QzGqUyUVBW0yToziel/Gz9MoDHqJiirjVPcpxl5RON/Vt2mPt1HwEegvEbglH1r0gFtqsd2v6yV0yhlx4VCxu27gmWZnSQgFQorgDAvL4+aNWtGjRo1ok8++YQ1p0uXLnTNNdewvwGDuKZMmUJQYO+44w6mwAIUH3jgAVqyZAnLP3DgQHr33Xdpjz32YDCM69Zbb6VOnTqxv6F2vvbaa+zvPn360MUXX0yLFi2it99+mzZt2kQbN26knj170siRI1meVq1a0YUXXkjPPPMMrV9foojAXtu2benBBx+kpUuXpnUtbF500UXML54Of2+77TbmL5RW+ID2oizPr4IpVbruDaILWXHrS6q8rv9R95turJAvrD5TP4yVVBWkZXK63gYCk5rmV8XFZboKrnUV1eEziZZuMBl2Pq+PgI9AeYjAnk2woz+Zc1FV7S8rqM2EYmoLxWGQOnHAPqHhPGbonLS0NWvW0EsvvcRgEuojIPW5555LQaeYefjw4dS9e3fq2LEjPfXUU9S0aVMGgIC8xYsXM8DE3/i5YA6h2CX99NNPU5MmTVg6oBAQDNidP39+6m/Ug3zHHHMM8+Phhx+mK664gvbbbz+moKIMrn79+qX5D6AdP348XXLJJVRQUJCmpKKuadOm0dlnn82gFmXhFwfTq666ivnwwgsvMNBFvfDhggsuYNBr2y+y4KsgSpWuuj94elw7qvK2sOu6nMrPsHhxP1Qbp9LWpMqm+22hLwllNClojQOFOvFJ0r4Ix8F6ZuYRjfNqqu53is/nI1BuIjCgR23afZcq2humgt8TmWxopqHWlWIqg40wWHIBqcHpfkDq1KlTGVCi3oULF9JDDz2UploCUqGknnjiiUyNBCiOHTuWTbPPmzePHnnkkZRaCkgdOnQonXDCCSmllUPx119/nQa0gEfUfdRRR9G4ceNowIABqbWkgF9cmO6HXwDmjz/+mH3WuXNntu40DFJPOeUUGjVqFINVrE2FT8OGDaP+/fszhRUgC3UW1yuvvELdunVLQbYr+AuOfRW02UKYK39V9avSVfe6qv2yeEW9NJjai5ruRz1pR1ABUsUvM1njKoKSqoJGGxhWxS0KJsX64kJvsJ73fsqhOStUw9Sn+wj4CJSXCPRqV52O77jzuzppvzMNmVEPxaQUtTh2ER9snJJdOkoqj69MSQW0AVLxoBZhVFRS8TkHT0BqECqRd+XKlWyt6+uvvy6FVCwD6NGjRwoIZZDK+YBDKtRQrpBCxdVRUjGFz9VW2INKBnDmkPrdd9+VglSu4JrCT9h9obITF/pEOI1zb4b5Gdc/VftN4xbXXoVSUm3gMi70lXX5uPCbt5EIR1IVbo9zu/iyPgI+AtkQgSZ1qtCgA2pR/ZpVIjdMBV9Wy9J318qmDsTGgU4RMnTtJKGkzpgxgymLQUht3rw5mwoHJEYpqXxmFKrmG2+8weAU6qTpdH8QesWNUz/88ANTXAGpfOo+SkkNm+5HGSi/MkjlyxVs+kVn3KsgS5WuqsMFVLpULuPGUdUe03hZK6kqOMrUdL4OJEYNEtd+quJikh4F3S7tfLWEKHchO2nMXz4CPgLlOALYLNWjdfSRU8HvlbJWQk2gUhcKTbrQFSRH2bFRUvsN+TGtGZjuDq5J5ZCKjIBDvrHpT3/6E5166qm01157pU3hi0oqwJRPw59//vnUu3dvlhcX32R1++23p465Eqft+aYlUR3lR0fhMxyZVa9ePbaeFcCMjU5Y/9qhQwe2JhV5X375ZVb/eeedx9LQFsAsli1gGQI2W2HjFNag8o1TgFSsQ8U4QHnZdL9J3yOvCqpEaDO1LebXrUdVR3lSUG3u12D7VBunpGtSbRVLWfBtITOb4dIGil1BpyqeYfX4n0tVfTX4dB+B7I7APrtWpfO6ZH6zVFlDrivIDOvduHDharrf1g/dcsE1qbqjXde+rj3ZS0tUWdf1q+yp0nXbGdeOqrypYinCuC1cysqp/FTdd0ElNWivFKQGDZb1GlQVlOmk28KzCtbjpGcaWheuy6E3ZuveXj6fj4CPQDZFICeHaFCP2tSu0c5pftlDR/w+jILLsmxbJqHT5mEsg6j/b+/cfiw7qjNep7tnmsE3jO/OmAC2I3zBgB0EOEpACoGAFAkeDBJIEYkUJa95zEP+g0h5z0teeMgFoQg5SiIUOkqIEgcLyIAxvgB2DOPLjD0YfAFmPBPtbo5nd3VVfd+6VO19TpcllPSsVWt9a9U+u35nnd2n477GPrlJ6uBnrde6fqmVhVQt/KBrioUZ1g/lG78+WkCwVTdaj+wIBrX76j3Z7ZPUxeL1m0IOTksXbA7KJVBpje8Fv3Gcf30ihAdOsi/t7tc70Dswlw588G1HwkduafPLUnOcnCJIlOyTF/SNIagEqUjbVPCBdKXeBLFrGD+2btaPybl807Au0MrWPPazwGqrSepY775J6pEjR3afBRn/Z5lU5iARQVjrdUhPTbsEfks6xnFyfj87F8LnH1qEU69oLu2+pnegd2CKDlx36Ub4o1/fDm/Ymudz5a2h1hsyUzAmheIxpFr1WddLr1EttLB5UHzvelmoZf1Qnag+Zn2NX4waX9dIQ8pee4K6zIl+cSr7cb/3M6He8RDczWEiWrowGH1WKB3yx28yvnM6hH94VHPJ9jW9A70DU3Tgvju3w7tvyP+yVHyfYKBRCmGedTP6PPK1hB/JJFULR9p10l7WzsNCnZcONg7rh/rJ1peLg9Yjeymu5vEXlA/ZYz1xn0VfQTXnSWotKGUmxXOYpKL6mUnq0uf+xxfhW6fQS63bewd6B6buwDuv2wyffuf21DL25W8Fmcxhqzl0S4emNl5ukqrZOC9YQrlr52Hjs36onqWdjcf6obxSSEtdf6UcteNLYVmrJ7duLSapCBJTTWbgs3RhMJNO63p2UorySOO88Ored6e+fBa9/Lq9d6B3YKoOXHJ0Ef7w7jeE6y5d7HsMi4HE3KRUC2GWHjB6LfFrQOc4JjORXYVfnGJ7rIUQFJ+FQtYP5evQur9D2r6i6wHZEZSrJqlaKPSERS0kMnCqqW9ZG6MLxbfYWR1jv1S+B58J4cs/mOczbuzNp/v1DqxzBz55+9Fwz43l70Rl6o9f/ww0tnwcgNHD1FmaCHnWk9Kr/bi/5ZsGLaSwvWfjs35zzeulH8EdsjPXO9vD+E1Zap22blQH+gqqs2fPhl1S2dnZuTD+s6gIchAseT+DysChFpIt0OgBxewk1MNvrPf+x0M48ZzmMu5regd6B2p24H3Ht8LvvaPNb/NL66gNlUgPM9lEMeJD2QqxtX5xSlKH1hdBhCUuA+Fa+LFCmldea/+QDmRH+6PVl8ur1ZNbN0Bq6TpJ/nY/grYcDGohURKPgWOkf852VB/75oHxe/VcCH/78CI8/RK6zLu9d6B3oFUHbrpiI3zu7u2wvan7pEMzOW1VG4JDBmqkWmtCrVTL4G/VI4UEab6W/qX+sXXW8LPoQnpa2JF+jT0Hu0w9qXxsvJWapCK41EIyilvTzkIp64cmu3Gcp34Swt98J4Sz5zW3276md6B3wLMDG4sQ/uDu7fC2Kzc9w5pizXFy6gmzUijLNRMd1mgTtOu1+qX5avmzcaf000Ddcg2aZM7VzkJk3BvpOrSvByapCIYQBJU+5q8Fkdq4pQtP+3jBuH8luEV9ZuOg/YhrTNX1jWdD+Ofv66Y26Mbb7b0DvQN8Bz5265Fw71u29n11XAlCPGGNV1n2bA21WkhjYNOjv+gQZnRI9kbbD6lO1p/1Y6Fu7MfsDwOBbJySH6oT2VH9aD1jT11H2nWM3lw+CfTvm6SmvoIKwRSCJCm01sqH4s7J7gG3knqGfF9+YhEefFpyK+y+vQO9A54duOv6rfCpO/2fQ2Wg0fpMpqUPJX2WuCmYYWAE5dRCoJcebX4EI3Hdtfyl+hFkTgmtCLZqQi3aH+lEE0EnsnvnW8Y7AKkIbtYFSpk6SrCI1qM+ju0t8qB8r13Yez71yRfRLbrbewd6B7w7cPUbF+Fz79kObzq2sfvMYvx69c7nGY+B4Fb5PPJIIaoEdxoo9szP9APBjrU+TXwL/KX0WuKx+pHfHOypPjC6UP9ycSX/noPgtZykIugrNdzjY34UH+nznqSy8Z59ee/51P79qcytvfv0Dvh14DN3bYfbr9U9hxq/vhlonOvkVAN1aBes0Dc+PD36ZtWDoMIKlal6EaRI+qLRz+b38ptDHNQny+QSTXhR/RL4RJPwUh1DnuwkdSkCTQylH+db4iG4Q3CYsjN6WMjT5Gf7zPqhemKN8f49dDqELz3Wn09FB1+39w54deCDb90KH775iFc4cRwGauP7jziJYIEV4lAq7/gIJiR6kO/Yrs0rXdfCn6mb1cFAEfNmyDOfBvrGbxZqrEf1WSA4B7GpviMdk3/cj6BKO9msFXd8s0ZQ6gW3CM6ZPBLdO0+G8F8/Ym4b3ad3oHfA0oFbr9oMv//ui8+hxjdx5jC15PdYK4Fcj3zjwzue4Hn0ywti0eGLeqFdL10nrdfij2oe7AgyU/tvhTjmukF9RfY5QKdmgorqksKsNN7KTFIRZM0BSucArahPscZc377w3UV47AxzS+k+vQO9A5oOXHlsET5719Fw3aUbmuX0mvhNLAOVko9vaSEZR0aPJUcpviauFNJyOdBhzaxj4CqOw0KgFAZZCJPGlfYJ1cfGQ37IzvaD0WuF8NR6pF8Kn6hebbyVmKSiSWJqAxhoRXEtdhYWrTrZPGO/Ul1Lvx//fBH+7uEQnn9Vcxvva3oHegdKHTi6GcJn37Ud3n5lXUCtsQu1oRJp9oLEFCx5wLlVn8d61MOxHcFKCnIlcMzG9/ZD0MTCspcuFKeF3RNWUX9z9TB1jnXug9Strb3v58tBnxYGW6+zwCXzeIE1PgOJSAcLpwiCS/A6fNH/Fx5ZhJ+dk9zyum/vQO8A6sB9dx4Nd12394tSDPTlPtZGH3dLYAJp1tqZ+rSx0aHrUb8HNFrg1yO/pL8IIjygldHD6qjhV9KH8lntWviTQDeqD72ucnbJvzN1Dj7nzp0Lu1S6s7NzYfie1Pi/Dq2L1w8RLWyvCpSm6nvkhUX44iPMLaX79A70DjAd+PivHQkfuGmLca3iE9+PWkMkKsoKZa3jIyiR6EG+GgjwgEoJ7Ev7Mfgz/7Fxa/hpoE4CjehZUWS36vOGUo3e3HXQJ6nR7qDJo9W+TIcmpSjPOI5lspt6UxLH+/ozIfzLD/pv/DM30u7TO1DqwPCb/L/9dvwXpdDkNH79z6nrraG3FtSysIN6b9Wn1WFZh2oa22tCJgPHKD/bB4kfgkIEaVPbkX5vaNXmG9bNZpKK4I2BulQjEOzVtqO6WNhk/VA9DJSm+vjVHy7CfzwluXV1396B3oFxB+65cSt84rb2XzXFQKPl42jrLjP6LDmskBjn9orHQpF3fgR1pXzMPkjrQnqk/ZbEQ/DkBckozxztaB9zfWb6n4Pg1L8fmKQiqEIQVOPxADQpLG1wLbhFfZLYUX0lewo6UT+k8Zb+wzR1mKr2/3oHegdkHXjH1RvhM3f5/8lTmQrOm4HGllArhRSuyote6DBG8bz0aXVo80vz1fKX6md1SPwQJHrB6hwnqKhPFuhM1SvNt2+S2voXp1IXBgPBCOoQpNW2I30MJCK49oJgKeR+8dFFeOR5dNvu9t6B3oFlB45fvhH++L3brr8gNX79o0Ok9U4wkOupSQo5bG6vuNY46FDP1dNqnfT6Y/1Z/TX8LNAq0YPy1LAjfWh/cvZcXG2+5bq1mKQiKKwNpSg+0sdCq7cfc7NOvWn4/EOLMPzmf/+vd6B3oNyB4btQ//QD27NukwQqmYmStVgr1KH83vGt8TzXo9oHuzYfgo04N+vP+i3jMxAluU6ZeAgWmXxMHjRpRTpSdtRfxq7Nq9UzXje7Sep4QpAq0GPSaoHG2vnjCQmaqFr1xD1G8Zb+f/XNRf8OVeZE6D6HtgPDd6H++YeOURPU+HWf+3mOzZRAbg39WujKaakZT1M/gpsSHDLwNIa/OfgjaErViyCKqYvNi/YDxVkFO+pnDj49oDS+HrOTVAYWtRBZakDpmVYEl5q4qE5POzsJRXWwcTz9Un34y6/171DVHDp9zfp34NjWIvzZb/lMUOPXMQOF8TOjLZ8hRbvrDYEMpDGQ0kq3tX4EOUw/UK2D3ZLHMz6ro7WfJJ8G+sawNsV6VF8O1hmIl0BucpKqgUELXGrzadatGnSyk82p/P7igUU4e565JXWf3oHD0YEbL9sIf/Le1fglKTT5yMFuy520Ql1Oq1fcGnEk/dXmRxBS6ptUH+PP6qnhhyCQeZODdCF7bShF+UvQWesxBHT/GewHIDVeJP1tfQSBCKYssFu60JiPza3r2cklyoPgm8mD9mFsl8aL/f/6xCI88zJzG+o+vQPr3YE7rt0Mn5eJcpYAAB84SURBVLpj/1/uy01Cx4cSmnxK7fHre8quM5NfT31aaGsJs5p6EWQw+pm80v5Z/Fk9rB8Lk4cBShH0outpLtC6spNUBGEMDFtgEMVH+lhIZPN45Uu9SWEg9kuPL8JDp5hbSffpHVjPDvzmr26F37l5ur8kpe1qa4hEOqXQg+LFdu/41nie65leaPMhqCn12QMKEXRZ8nvoy0Fd6s1oKh/qbwu7VhfqXy4u8+/7IHVzczNIJ6cIoqTxEGwx+WrCpzU/qi8FiaULAOlhYVjql/L/zx+G8O9P9b9MxRwU3We9OvDxW7fC+45vrldRv6xmaoitnV8LbbnNtsbzXM9ckAh+rJBviY/gh52cevshXciOPj6vbUf6PGEV7T+a2Lp/3I+gqfXH+YweC9Sy0Il01IjDTEBZXSzEfutUCPc/3kGVORy6z3p04BO3bYW7b7g4QWU/3k9NWKQf66NnRpnDufYu1IZMK0Sh+q3QWNpnlHtsR4e9NzRL87H+0n5q4iIIY14XKC+yj/cd6ZmjHdWH4LJkl0DwpJNUBIeljbPALsprsbeGTQ1kMjdG9AxvCVofOxPCF77bQZXpc/dZ7Q58+s4j4fZrNla7iEg9A5UxHNdsgBRqpFq84teII6kFQQUDsUw+aR6Nv6eOHCyl3jwgWGThFsVBduskFcXX2NE+1oDWQedrr70WdmliZ2fnwvAXp+L/pB/XI2hC8CPNJ4FCDfRK4rOTS6TDA5K9dZegNFXPD38awt9/t39FFXOz7T6r14HhK6buu2Mr3HLVJvU9qF4T0vjwYg7N1t1lINdTUymfRx50OKMcVnj1XI+0DnZpPml/NP5S3RoImzO0WuvRrEf7VANKU/ez5CQVQVKqYAt8onzIjqBvajvSz8LtnP1SEHv6lRDu/94iPP0Sc4vpPr0Dq9GBq44twidv3wo3XT6PCWp8X2AgseUkFO2qFIpQvNjuHd8rHoKAXJ3W/NK8LfyZPWV11PBDkMe8WbROdFFdjD1VB7MOTXZRf3J5mX+nJqkIsg4btKJ+sDCJ4JmNM4VfCkpT9bz0ixD+8XuL8P0fM7eh7tM7MO8OvP3KjfCxW7fCtZccnsdZGOituWu181uhzxuKrXoQdFj1SvVZ9CD4YeHQ28+ii+0HA7VIR0soRXXl6kF1uk5SEbzlYBatQ3YEe7XtSB8LkcyNnplYM/nGkIn6I40X+587H8I/fX8Rvt2/oorZ4u4z0w68//hm+OgtW2GjMZ/GrycG2nKTUuawrt1+KeRo9dTKY4071XoEEbk+I4goQS+zd2x8Vn8NPwSDaNLIvO5QH2rZUb+0ebVx43xVJ6kI3mpBK8o7pZ2FQ9YPPQMc97gG5LIQ+z8nQ/jKk4twgblzdZ/egZl04OhmCL97y1a458b1/IopZrI25eMBVqhDl5FXfHQoIx1LuzZOq3XSPBp/plds3Bp+CFqR3QK1qB4PO9KvndDm1pXyHZikslBj+e16NLnTwqsmrjcMWiGQhc6p/Nh+jf3GEPvEiyHsPNn/QhVzE+4+03fgVy5fhI/evBXeckXj8en0pWcVxG9KS5DHTJCkpXpBZS6vV3wEC2zdaJLFvMlgcmn1avR56mF1e/lNEUcDjeM3PVqoRDCtjStZt2+SuvwyfzRpzEGkFi41+RAsIYhDdhRfYkf1MZNIid4p4uWgNHVNvHpub6J64jnmVtV9egem6cB7btjcnaC+YeI/IsVAofTbA6bp6F5WLwhENaTyeECzVf9U61m4KkEv6nm8v6w/68fsH1unxA9BIqvLEgfp9bBL4BFBMLLn9Mb/fgBSY5Gliek6QakEAksXmnWSysIv68fWJYHMwdcj7oNP78Hqa/3zf+Ye3X0aduAjN2+Ge286HB/vo7aWYC8+nJnDGuXL2VtCp6WOqSB0DAWaxzMQ5LSCV2n/2EkuWx+KJ4mDJpFzt7eG1lS+tZ2kSiCuJnSyMIfgVlIPM0mtBaVsvcv8T/10Eb7yRAgn+9dUac/uvs6xA9dcMny8vxluJb7/NIYC688MDLIT0/j17dgicSimLnHQwgIp5KDcc4vHQpIVWsfrUY/GdgR5KV2l+NL+s/2R+LH6NFDH9hnpZeyoDo1+tN85u+sktQQ9CK6kk1gEYwiCprYj/TXhkLmRoP5I9Xn4//y1vYnqN59lKug+vQN1OjD85aiP3rIZrther+dPGUjMTd4sE0V2lxh9bCzGTwo9KCaCA8l6Tb+1+aXrpP4sfFmgFfV2sDMQxfSdrZ/Jh2Cx9oQV5dfYUX9KsFrKl/24vwSXc4JWBIUIypAdxZdCGgP1zCQUxdHoYvMyftL8g//Xn9mD1bPnmVtP9+kd8OnAkc0QfuOmzfCht/aP95mOtobKWJM3ZNaKjw5tptcMZHnrR5CVysfWIqmH7R/rx0IzG0/ip4E+id4p4qP6tVAar6OeSUVQiuypBiLI0toRdFrtc4ZWBh5R/fFesf6sXwpex7qHP6f61acW4QcvSm573bd3QNeBd163sQuo11+6utPT+HXPQKTmmUVdh/GqVYHOMTR49g8d9rkOeqyTThAZ/1SfEERJ+snWXcOPrQP5raM912+0D+hNkXiSiiANwUrrCS3S62n3gETUvxTklS54Nh7bB2l+rf/Xn12E//5RCC/+HB9y3aN3QNqBGy9b7MLpHdfO40+bSvW39Gegt6ae2vm9Idkab6r1CCbiPZ6LP6vDy88rzhjm5witqM5aUFqcpG5sbMDf2p7jM6YI0qx2NCm22KUQx0Knt59FJwPvqfg//UUID5xchK89XfMI7LEPUwe2t/Y+2r/3+EbYTPBpPCnK/RxPfqw/x9d/7uc57lVtiEQ1W6EuF98rrjWO53rUy8EuzdfSH8EcM+lF8DWGRzaeRZdED8qjsaP8jF2bN7Uuznf+/Pmw+znXzs7OheF7UuP/EOzMEVot0MjUy0AX87gCG2fOflJ41fg/+ZMQHvjRInzvx8wttvv0DqQ78K7r9z7av/aS1f1ov3RTTx2uLDxPec1IIUeqtVZ8dHizOq1x4skTyqvth1RnLX9NXARRLIyyfigfspfyoPo97Eifxp67TpHefR/3WyepCA5ThVmhcO7rx1CGbh6Dfa5wq4HLZT0MZDPxv/Hs3mT1zM+YTnaf3oG9Dhy/fBHuvWkj3HZ1/2jf45qIX8+tJ6m182khLtdbdAijPdGub7VOmkfjj3o02Nm4Nfw00JZ6U1l6E6qFPFQvY9fUp40br6s6SdVAK4K6qaEU6WNga7zhHUoXr99cmBvRK+f2nlV94CTj3X0OcweOHbn40f7GxsXrLAdZc+2VBgrRBHXKWr0hENXinc8rHjrEJXUh37Fdmldar8WfqYPVL/Fj8yJYW5VJK6pDY0f91kL2gUmqBMJShTAQWWrAlL9YhaCamQh6QifzwkH9ZvdTCtdT+z81PAJwchEeO8N0qfscpg4sFiHcff1GeP/xjXD1G9fro/0a+1h7MinVXFuPFKKQfq941jgIEnJ1SNdJdVrio94P9hz8LNdq8iNIY2HU8rH9WD/SU8OO+qaFTma/xvXsm6QuP+7Pwedc4VIDyyy8WaFTApEsBLN+zAuc1cf2Swuv2nUnTi3CN57pf7GK2et19xl+EWqA07tv2HD7Sin2F6ni61f78yruUW2oRD2RQhOKp4UbBgIZuInjWOtDsOGVz5IHQZakbwwEtYzH9gX5tbCjfUjZGV3auMO6A5DKwsKUE08NlCIYQ3YW0lAcZGf7P7WfNH9t/4dOh3DiuUV4on+/KnsGr43f8GX8Szhdt1+K8tgkBiLjxwNykO2hh4GinB6P/FboY/RLdFr1eKzX6mXWIYhJ9dMzLptf4oegi4FglG8V7J7QmqtXNEktTfAs0KqJK4HG0gVVe1LaoVT2zCnbrxT0DtfR42cW4X+fC+HRF5jbXPdZ5Q4MXye1hNP+sX67nWSgt6YaK5Qhbd7xEWxI9CDfsV2bV7puLv6sjhp+FmiV6LHmQes9oXMZKzfZRnUv12UnqSkISBXAQJ7nOgSnCHKQHcVn7ayflx52v2r5SeNq/dl1T74YwvAowLdPSW7r3XcVOjD8QtQAp++5fhHefKz8zGnu43r0i0Vzt8evgznt21QQW8pr6U+H1gui9iH4iIPlICbl5zGhlOZn60F+yI6gbu52VF8JVksXWPHj/hxc1ph8IljTwrAEFkuNQvokeUr9Y+OwsFbLTxq3lX+c55mX9yarJ54L4dx50b22O8+sA5cc/eXk9PqN8KYRnDKvp5mV0lQOA4394379llghdg7rJdUjGNHC5RjCGBiVQNsU8VCfkF1SX2n/0JsAy6Sz1FdL3HE9azdJZSHPA3qZwxHBLbJL4c47njQ/2//4RcXq1q57/tW9Z1ZPnArhlbOSW3L3nboDw3Omt1292J2eXrZdV01u8pp6HWjgLzehjePnfq5bvS460wddZG6VFfJQFmt863otvKXWSWFtFf0l8MfUx0AeG4f1qwGdVuhFfWXsqbpQf6tMUqeatKK8FjsLXwi2kF0KhVPFk+rU+nuvG/7U6sOn955Z/b+foOOp26fqwPCb+gOY3n7NRnjHVRc/0pd8DB8f0lPVUjtvfF9joDE3Oa2tNXdI1dRT6odHvehwRjmsEKvN32odgpC4P6w/q7+GH4JIFkbRJJKNg/Sg153W7rkuB9H7IHVoSG7CiGDIss4Cj8xE1Brfsl4KWdZ64osG7ZtGHzNBlsbV6rasO/lSCI+9sAiPngnh9CvoKOn2Fh248bJFuO2qRbjtGvy8aQs9hzHH3CDXCnFoD73jW+NNtZ6FOS1U5iAktz+sHmm/akCwBhLjN9E5XagPyI76jtYzdk39bNxdvyHBzs7OheF7UlOHfkoAgh8GtrRxLdDI6GYgjKmPjWOph90vix9ThxZK0X7kLn7vdY+f2ZuuDv/rjwOgY93XPvyW/u1XD3+2dBFueXPbL9/PfbwvmdhqoE4aP359+e6AbzSmH54Za+eTQhCqDR3OtdZr80rX1fKvGRdBFjvRZP1QPmS3TGBRHxk70peya+PSk9TxTTIHl6sInQh2kB31RQpvXvmkedk6LHG1sKtdh272musVxUzBB1pTsnvHS71ZyR3yFt3sWgmssTG7n6wDEshjDmFZ9oPeEj2WXDXh09Inqy4EA3HPtPkseZh9Y+Ovgp8G6pZrUH1zsGvqY3QPcXf9hv+nNElFkz4JtCIYQpBW2470sXbWD9UjhcKp4kl1pvwlMKrNZ13npds7Timepq/MITL4rDtk5iatcb+9fmb7Pie/VlCZq1kLWWwP0WGK4njp0+rQ5rfkQz0Z24c8zH+sHtZvDIEIspg3HWxeVK+H3TppRf3Q2HP9QX07MEmVwFUOTjVQWzuvNT4LNxJIZF6YKB6yxzlYf9aP7UtJhwSipLq0+mpBn1Z/7lopQSJzfSEfycfhKFYLuwSaGbhi+htfv9qfrXpSN3vmcK29L0xdnhpK+TzyaKFvDEXxdaXRhQ53BuqZvNp6pfpYf9bPG0K94rH6kd8c7Knrh9ElgdzdeMOCYZI6vHCG/+XgsxS4tA5BK7Jr8kqgFOW32KWQxEJMrt8toZS5wUnrL8Ehk4/tHwN9TD5tv9nY/eN+2V8sY/va/S52QAKRLaBXosdjH7UQFueeSxwECV66LXmYfWPjs35ekJnqnwS6Sv3XQJ+kLo1O1F/Gbsm7NpNUCZRaoXeu0FrS5QGLzI1FCom1/b0hUqq3lD8+1Jj+MnDNXAfaXJJJpTaH5zrJJJiBI0n9NePFr2fPnlljMXVbc6BDz2NSOT785xTPCsPDesl/CEKs0GuJz14Hrf288lnioL4ydpRfA9Xo+ovtokkqgrOUYHSor7pdAscMPKB+SGGTjTeXuFaotE4epf2qDY3Mx82SA0cDzcx1a9EwXiuBwBgivDSsWxwGGnMQ1ien+GqwQqMXDCPoyFXSah2bR9pPTVwEX8x1L8mL8iF7SQ/S0cKO9GvsS1g9AKlSSPB+PEACfaXC0cfhHnbm8EbQg+yp/UB1M7qkUCr118Kiph+WiaQ0HwN5+FjLe1j1MPok14ellmGtBjqtOft63w4wkOubsRxNCjFSbd7xESQgfR7rUY6xXVp/S3+mDjSpS70p0ECUJg4Lv1Y9U6xH12luX5h1+55JRZCIDlEt/NWKi+rRwJcHJKI+eevW1CmBGbR/JXhibjxS/QysMXm9J5nSPiGN3vrmlg/pye1z6nphYEsC1XOKF9cr7VtNf6ZPnvml0CTNbY2/qusRTMR9rOUv7d+qQivbP1RfLTvSZ4HSA2+ahn9Y/uKUFCZKk9QS5CBIm4OdgTRGp0ccKaQhXdJ4c/UvwQhz+Ggnvl4QzMRhrh+m1sGnNdRK6osPH7am7ufbAQYqc48H+CrZi1bS45FPCj0op1c8BAE5Hdb80rxz8Wd1sH7L/jKQx05ILR/bS/SUrlGmHs161FcLtK7MJBVBr8U+hp3SBqFJGLKzeaRQeFiglO1vbg/ntL4GlFnrQwdw6U1BjXpYPVq/+NCY6yQ17ru23hbrGMitqcMKabG2ucWz6kEwYa1fqs/iz1xHDJR5QOYYIr1g1BIH7XMLe2p/mLzjdbv+wz8Mk9Th/3pPRtGhuep2DUx6wLQGdpkXNNqPOEZL/1LfVglKmX1g6mkBhVNPXnPXmwSWc9AUHyqWfam5Nr7uGQhEsF1TL4rN6EcxJHYpBLGx0WGricPAUgki2ZyDn1a/dF0Lf6ZuVscUUFvSb9WD6vawa/QzeV+/zy8hNQWo3tCK4ApBj9WO8kvsDDR56fXWJYXrufprdZUgh7nhMZAkiVMrXg7yvB5zkNaI4Am9XqT5ur+8AwxEzuXjfg3UlSBvTvHQIY52Vrteuk76JsDij2pewjfrx+y3FRKXWti+Mvk0UDjWMcV6VH+ubnqSiiAJfdxsgV3L5BEdesiO6k5BQOkCqJHPA5a1sMfWo41fgizmRmSFMet6q35Uo7c+CdS2mOSi+i16NTCWut5zk87U4VRab9WTOgSYQ1jaY6k/U5c0JuNfysusz/lIIYuJY9UjWa/VjyCjVKdUH+PP6mH9JBDHvK7YvC2gtKQX6aylT5I3+UwqC2cl+ESwNnc7C3+oDjbOnP20kDl3iE3VxexDbs+l9aKbsXc8CdQhbR72Pln16KIthgQimcPZpqb8i1I18muhjYFPjV6rHu16BA1MvczeS/MgSEq9GSzp8M7PxkN+yC6BaFR/DTvSz9hTunbXDYblM6kITtGhqZ2oorxzsjMQw/SBjcP4sf3R+Enza/0l67TQ7AWlXhPMEqQxN3zk46UT5Sn1NQdBbMzuN68OMFDb4nGAkg5Lx7SQx0DcKkErC0Vx3QhGUv6S/ZoKWtm6kL5WcVAeD7sGdpm8cVz6F6dSghhoLcEHs77UCCsMMvkZeEI6WDhEeqRwxsaTxp3Cn9mHAxf3wva336X9K+WPDz/JjZmJa4mXW1sboq2aJZNYBFfjQ3n8etZcd5K64vi5n5F+Bto0kCSphfFl6mDisD5zg84S1Gn2Bx36DDyzvRz8pPla+DP6WR01/DQwF9+PcvAr0avRgeIzdmte90kqglIrdNZej/Qzh5YEWj3ySaGRhS/tJI6NL9U9ZwhlbpTIR9o3STxPSEZ5U/uK4ISN2f3adgDt2/jw1ECWtBpv6PSGxlI8aa0xFGr6iyDCC2IteZi+sPFZvzEEIohi+s7mzcEmC6VeupFeRmeqbzXizn6SaoE4dOhb7VLI8srnnVcar5V/CXaYG5sWsq15c9rQ/jM1jX1aTzpb55P2o/QmhoEtz8lsy3zx9Wrtm+d6pg+t8nnk8YJkdJizWhFMeEO4Jh9byxLKGX+2f6yfF/zNETZLkI3642FHbwIQ7CYnqSyE5CaG6DBGk8YWdo+JKFMnk2fc79KGonylQ3qKuOx15AV1c4FSqw6vfjA3+ymhF+mzQGN8WKBcq2qP7y8MFMZ9nbJ2Rq+nPi/ITMEIM3HL1YJgAPVAu17bD2m+Wv5S/Sxks3pRPEkcC0xKIFsDjSg+qjPXJ7RuyHtgkmqdXCIY0tgRnCG7BAKRPgY6EWRL9DD52HhSaGT7Ko2rheka6yT99cpfimPRw8T1jI8OTglkoljdPk0HJBBpgTS2OimUsHG9odMrnrVeBgJSPbKsk/QcQV6qj0x8Vr93fhTPSxeKMwe75rpK9a/KJBVBE4IfBHmMnTmMrXFQHagPWuhBurXQKKknvnkyNw42vlZ/ah1zHTBwx9RXK06pLk19bC1z+3g/hiAJBOeu15r9Y/tc8ov1MdCI+uKhSxuD0a+NjQ5FT4i2wuOqQqy07pb+zHXjBZHj/WNev7m8CCZZSEdx5mBHr89cH91/caq0YQiu5mAvHVosZKE6WAhj87HxpH6t/D3yaGBD2t9Vh9CpoRPBk3U/mEOq+5Q7wEBky8cFGD2WPS3F94o7ZRwEZbE2KVSyEFXKw/QHQZZFhwUypXlRHcjeCo6RDnRdaaFcPEkdw4MGPtGhM3e7FJ4QnKJ6NfkkcOadX6q3BHnMjYrVn31HNvFXUqX6Jdk/1KPWELru0Jmb3Mb76PUz2t852mtDJKq5dn4ttOV0W+N5rke9HezafAhytNAq1cPqmNIPQbLVXvoEAdXN2K360HUIP+5PBWBgbAqotUK1FLqYPjAQwsIX68f2QVqvNK42vnZdCprQC2Bst65vCaGSuljf1pCLdNX4eB/lXDU7A2nozcSUNdeaZJYgyHMSLIUmBl41+4FggskreRxCmm8u/qwOiR+zX8zkkek/E6cmNGrzo36W4hYhlYWFHKwhqJrazkIX0inpEwOt3rpYffHFzdbdKr42j3VdCT4l+1nqryUOE9czfu4miGBIej0xN//u07YDGiiuqdALEhmo1dThpc8aB0ECA7FM/VKdFn9WD+vnBYlsHNZvjtC51KSFVnb94KeepJYOPWbCWGr81Ou9IFF6KDN1S2DDO78V9jR6JPWWYJK5UXmt945TC5JRT+Y2WZXAuBSmxjfN8etQc/2hvo7tcfzcz9J6UlDCHIoS7Rpfpg5NXAayPOuXwlUtfVYdUnjV5rPkQZAm2VcEVfF9APkzdkYf6g+ys9DH6EX91tiR/pIuapLKwgmCEAbCasMrgmvmUEJ1eEEu23ep37r4l6BFc9Ch6xfFtK5nIAxpkNjnBqGaSSzzepX0ZN18GShEfW/ZEy0ESTXWymONO4f1kl4i+IhjSevTxGf0s3Fr+CHIK0GtRA/KU8OO9CF7ShMFqav6cT6CBmSXwhyC1xr5JIc0m19a9xT+krq1+mpDYwoOmBss8qkVV5M3B0koVrfPswMa6K1ZiRR6pFo0h2oqx9RxtPml66T7YfFn9hJNDpcx2Dpr+Flh0QK1qB4Pu6W+YS0FqewhjyCIsZcKYtZbJqUoPtsH1o/Nx8ar5SeNq/Wfap01b2p9fPNlbqgMFGvgnM29ypPVXL9r9ovta02/uL65QSSqndGLYkjsUihCsWvGQ7k9YRjBSE4LC4FSGBz7M31g9Uv3C9WnyWuBNpTPakd9t8ZH/Uz1hoJUZkKYDA6+8gdBWm37GC4scMxCDqqnBClIH/NCrpWfrV9bHwNvTP0lmGy5vhbUMn1qCW3oY2Tp9SjZo+7r0wEJRDLP3llVSSFDms87vjXeHNZLeoggJo7Vwh9BYXyfQv7IzrwO2LoR1DH22pNW1A+LfVhLQWouieUxAAt0MdDMHMbWOOwhO3e/VpDJ9oGBLebGaf3Y27reC8pLr78cRDD9kfqsG3TGN29JfQy8ecWLX5/SfWvpz/Slph4r1CFtXvFZSMnp0a636pfmbeGP9mywszpq+CFI84BaiW6kR2NH+ZG9yIODcWdn5wKz0QzUaeCThZda+VlIk+hkIXkKP7ZeK2Sx/dLqseqb23oGzpnrhXktDz7r+PE+W/th8WOgUTJJqt03K0QhfbXie8W1xvFYj3o4tkvhQ6rPEh/BlgccLnOwOq2Tz3E+S31Ibws7e51NNkktHbYIbqz2MRQhqLboTEGHJZ80nhT+UF+9oE6aR1oHA3vsC2Tsp9Wd0h/frDV6mDo9oVaTr2Z+j54xr8d4/2r9XLueGvEZCK6RNwUHuTddlvxSqEK5rPGmWo+gJVc3grJ4Hesv1cP61/CzwORhhNID58zwD5JJKoI2dNOf2o70M4cqmuiODzFUL5OPjafxk+av6e8Jo+iwSNmtEFqCUY2eEhR6xNNAZ428uZieH8fHUNOyDs9c8euPgUT02IGnPmksRr80JgsFzCQN5bZCYwrSLLpYyPLKy0Jl/Ppj10nr8Y7bOh6qF9nZPqM4HvbUawfFTZ7LEkgtHSaaQx9BgdXOQhvKUyMOA3usLlafFAKl+aXxrRBmfWZUW18JRpl9RVBmrWuq+OhAl0BxfPhLY3d/rgMMJE75OIA3BJbgzAKHKTjwjsft6H4vFrKs+jXwMeRk9Unjs/5z9ZPoQm/K5mxnrmnVx/3ocEeTxjnYGZhg6vSII4U7pEsabwp/pm9WiC3BJPPi8MpfC2ol0KepF61hnmnV7DPK28qem+TG++n1c6u6PPMwkOuZj4FMT6j2hmRrvKnWs9CU2h/J/kvzeEMum1/ihyCReTOD8iH7+E0I0lPDzupL5V5C6k4I4UOSi6n79g70DvQO9A70DvQO9A70DvQOVOrAv/0/i0D9IfgBS94AAAAASUVORK5CYII="/>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C:\Users\cgunner\AppData\Local\Microsoft\Windows\INetCache\Content.MSO\3EB87F9D.tmp"/>
          <p:cNvPicPr/>
          <p:nvPr/>
        </p:nvPicPr>
        <p:blipFill>
          <a:blip r:embed="rId3">
            <a:extLst>
              <a:ext uri="{28A0092B-C50C-407E-A947-70E740481C1C}">
                <a14:useLocalDpi xmlns:a14="http://schemas.microsoft.com/office/drawing/2010/main" val="0"/>
              </a:ext>
            </a:extLst>
          </a:blip>
          <a:srcRect/>
          <a:stretch>
            <a:fillRect/>
          </a:stretch>
        </p:blipFill>
        <p:spPr bwMode="auto">
          <a:xfrm>
            <a:off x="1839433" y="1306762"/>
            <a:ext cx="6081823" cy="4483395"/>
          </a:xfrm>
          <a:prstGeom prst="rect">
            <a:avLst/>
          </a:prstGeom>
          <a:noFill/>
          <a:ln>
            <a:noFill/>
          </a:ln>
        </p:spPr>
      </p:pic>
    </p:spTree>
    <p:extLst>
      <p:ext uri="{BB962C8B-B14F-4D97-AF65-F5344CB8AC3E}">
        <p14:creationId xmlns:p14="http://schemas.microsoft.com/office/powerpoint/2010/main" val="7161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dirty="0">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710406" y="494900"/>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i="0" dirty="0"/>
              <a:t>School FY23 CARES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1254317" y="3161547"/>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Font typeface="Arial" panose="020B0604020202020204" pitchFamily="34" charse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56061426"/>
              </p:ext>
            </p:extLst>
          </p:nvPr>
        </p:nvGraphicFramePr>
        <p:xfrm>
          <a:off x="1127051" y="1158951"/>
          <a:ext cx="7060019" cy="1871328"/>
        </p:xfrm>
        <a:graphic>
          <a:graphicData uri="http://schemas.openxmlformats.org/drawingml/2006/table">
            <a:tbl>
              <a:tblPr/>
              <a:tblGrid>
                <a:gridCol w="3869797">
                  <a:extLst>
                    <a:ext uri="{9D8B030D-6E8A-4147-A177-3AD203B41FA5}">
                      <a16:colId xmlns:a16="http://schemas.microsoft.com/office/drawing/2014/main" val="1758274794"/>
                    </a:ext>
                  </a:extLst>
                </a:gridCol>
                <a:gridCol w="3190222">
                  <a:extLst>
                    <a:ext uri="{9D8B030D-6E8A-4147-A177-3AD203B41FA5}">
                      <a16:colId xmlns:a16="http://schemas.microsoft.com/office/drawing/2014/main" val="4137934383"/>
                    </a:ext>
                  </a:extLst>
                </a:gridCol>
              </a:tblGrid>
              <a:tr h="311888">
                <a:tc>
                  <a:txBody>
                    <a:bodyPr/>
                    <a:lstStyle/>
                    <a:p>
                      <a:pPr algn="l" fontAlgn="t"/>
                      <a:r>
                        <a:rPr lang="en-US" sz="1100" b="1" i="0" u="none" strike="noStrike">
                          <a:solidFill>
                            <a:srgbClr val="000000"/>
                          </a:solidFill>
                          <a:effectLst/>
                          <a:latin typeface="Calibri" panose="020F0502020204030204" pitchFamily="34" charset="0"/>
                        </a:rPr>
                        <a:t>School</a:t>
                      </a:r>
                    </a:p>
                  </a:txBody>
                  <a:tcPr marL="9398" marR="9398" marT="9398" marB="451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Peyton Forest Elementary School</a:t>
                      </a:r>
                    </a:p>
                  </a:txBody>
                  <a:tcPr marL="9398" marR="9398" marT="9398" marB="4510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076763"/>
                  </a:ext>
                </a:extLst>
              </a:tr>
              <a:tr h="311888">
                <a:tc>
                  <a:txBody>
                    <a:bodyPr/>
                    <a:lstStyle/>
                    <a:p>
                      <a:pPr algn="l" fontAlgn="t"/>
                      <a:r>
                        <a:rPr lang="en-US" sz="1100" b="1" i="0" u="none" strike="noStrike">
                          <a:solidFill>
                            <a:srgbClr val="000000"/>
                          </a:solidFill>
                          <a:effectLst/>
                          <a:latin typeface="Calibri" panose="020F0502020204030204" pitchFamily="34" charset="0"/>
                        </a:rPr>
                        <a:t>Location</a:t>
                      </a:r>
                    </a:p>
                  </a:txBody>
                  <a:tcPr marL="9398" marR="9398" marT="9398" marB="451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3065</a:t>
                      </a:r>
                    </a:p>
                  </a:txBody>
                  <a:tcPr marL="9398" marR="9398" marT="9398" marB="4510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940592"/>
                  </a:ext>
                </a:extLst>
              </a:tr>
              <a:tr h="311888">
                <a:tc>
                  <a:txBody>
                    <a:bodyPr/>
                    <a:lstStyle/>
                    <a:p>
                      <a:pPr algn="l" fontAlgn="t"/>
                      <a:r>
                        <a:rPr lang="en-US" sz="1100" b="1" i="0" u="none" strike="noStrike">
                          <a:solidFill>
                            <a:srgbClr val="000000"/>
                          </a:solidFill>
                          <a:effectLst/>
                          <a:latin typeface="Calibri" panose="020F0502020204030204" pitchFamily="34" charset="0"/>
                        </a:rPr>
                        <a:t>Level</a:t>
                      </a:r>
                    </a:p>
                  </a:txBody>
                  <a:tcPr marL="9398" marR="9398" marT="9398" marB="451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ES</a:t>
                      </a:r>
                    </a:p>
                  </a:txBody>
                  <a:tcPr marL="9398" marR="9398" marT="9398" marB="4510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403955"/>
                  </a:ext>
                </a:extLst>
              </a:tr>
              <a:tr h="311888">
                <a:tc>
                  <a:txBody>
                    <a:bodyPr/>
                    <a:lstStyle/>
                    <a:p>
                      <a:pPr algn="l" fontAlgn="t"/>
                      <a:r>
                        <a:rPr lang="en-US" sz="1100" b="1" i="0" u="none" strike="noStrike">
                          <a:solidFill>
                            <a:srgbClr val="000000"/>
                          </a:solidFill>
                          <a:effectLst/>
                          <a:latin typeface="Calibri" panose="020F0502020204030204" pitchFamily="34" charset="0"/>
                        </a:rPr>
                        <a:t>Principal</a:t>
                      </a:r>
                    </a:p>
                  </a:txBody>
                  <a:tcPr marL="9398" marR="9398" marT="9398" marB="451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Ms. Cynthia Gunner</a:t>
                      </a:r>
                    </a:p>
                  </a:txBody>
                  <a:tcPr marL="9398" marR="9398" marT="9398" marB="4510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85090"/>
                  </a:ext>
                </a:extLst>
              </a:tr>
              <a:tr h="311888">
                <a:tc>
                  <a:txBody>
                    <a:bodyPr/>
                    <a:lstStyle/>
                    <a:p>
                      <a:pPr algn="l" fontAlgn="t"/>
                      <a:r>
                        <a:rPr lang="en-US" sz="1100" b="1" i="0" u="none" strike="noStrike">
                          <a:solidFill>
                            <a:srgbClr val="000000"/>
                          </a:solidFill>
                          <a:effectLst/>
                          <a:latin typeface="Calibri" panose="020F0502020204030204" pitchFamily="34" charset="0"/>
                        </a:rPr>
                        <a:t>Total Budget</a:t>
                      </a:r>
                    </a:p>
                  </a:txBody>
                  <a:tcPr marL="9398" marR="9398" marT="9398" marB="451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panose="020F0502020204030204" pitchFamily="34" charset="0"/>
                        </a:rPr>
                        <a:t> $202,208 </a:t>
                      </a:r>
                    </a:p>
                  </a:txBody>
                  <a:tcPr marL="9398" marR="9398" marT="9398" marB="4510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0149547"/>
                  </a:ext>
                </a:extLst>
              </a:tr>
              <a:tr h="311888">
                <a:tc>
                  <a:txBody>
                    <a:bodyPr/>
                    <a:lstStyle/>
                    <a:p>
                      <a:pPr algn="l" fontAlgn="t"/>
                      <a:r>
                        <a:rPr lang="en-US" sz="1100" b="1" i="0" u="none" strike="noStrike">
                          <a:solidFill>
                            <a:srgbClr val="000000"/>
                          </a:solidFill>
                          <a:effectLst/>
                          <a:latin typeface="Calibri" panose="020F0502020204030204" pitchFamily="34" charset="0"/>
                        </a:rPr>
                        <a:t>Unallocated Balance</a:t>
                      </a:r>
                    </a:p>
                  </a:txBody>
                  <a:tcPr marL="9398" marR="9398" marT="9398" marB="4510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6100"/>
                          </a:solidFill>
                          <a:effectLst/>
                          <a:latin typeface="Calibri" panose="020F0502020204030204" pitchFamily="34" charset="0"/>
                        </a:rPr>
                        <a:t> $20,061 </a:t>
                      </a:r>
                    </a:p>
                  </a:txBody>
                  <a:tcPr marL="9398" marR="9398" marT="9398" marB="4510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670473323"/>
                  </a:ext>
                </a:extLst>
              </a:tr>
            </a:tbl>
          </a:graphicData>
        </a:graphic>
      </p:graphicFrame>
    </p:spTree>
    <p:extLst>
      <p:ext uri="{BB962C8B-B14F-4D97-AF65-F5344CB8AC3E}">
        <p14:creationId xmlns:p14="http://schemas.microsoft.com/office/powerpoint/2010/main" val="194108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974640" y="217945"/>
            <a:ext cx="7886700" cy="746983"/>
          </a:xfrm>
        </p:spPr>
        <p:txBody>
          <a:bodyPr>
            <a:normAutofit/>
          </a:bodyPr>
          <a:lstStyle/>
          <a:p>
            <a:pPr algn="ctr"/>
            <a:r>
              <a:rPr lang="en-US" sz="2400" b="1" i="0" dirty="0"/>
              <a:t>CARES Allocations</a:t>
            </a:r>
          </a:p>
        </p:txBody>
      </p:sp>
      <p:sp>
        <p:nvSpPr>
          <p:cNvPr id="3" name="Content Placeholder 2">
            <a:extLst>
              <a:ext uri="{FF2B5EF4-FFF2-40B4-BE49-F238E27FC236}">
                <a16:creationId xmlns:a16="http://schemas.microsoft.com/office/drawing/2014/main" id="{F9209BFA-CA8A-BE41-A0B6-74FFF5B1E354}"/>
              </a:ext>
            </a:extLst>
          </p:cNvPr>
          <p:cNvSpPr>
            <a:spLocks noGrp="1"/>
          </p:cNvSpPr>
          <p:nvPr>
            <p:ph idx="1"/>
          </p:nvPr>
        </p:nvSpPr>
        <p:spPr>
          <a:xfrm>
            <a:off x="865076" y="703670"/>
            <a:ext cx="7886700" cy="5810341"/>
          </a:xfrm>
        </p:spPr>
        <p:txBody>
          <a:bodyPr/>
          <a:lstStyle/>
          <a:p>
            <a:pPr marL="137162" indent="0">
              <a:buNone/>
            </a:pPr>
            <a:r>
              <a:rPr lang="en-US" b="1" dirty="0">
                <a:latin typeface="Calibri" panose="020F0502020204030204" pitchFamily="34" charset="0"/>
                <a:cs typeface="Calibri" panose="020F0502020204030204" pitchFamily="34" charset="0"/>
              </a:rPr>
              <a:t>Other allowable CARES expenditures include:</a:t>
            </a: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Technology Support:</a:t>
            </a:r>
            <a:r>
              <a:rPr lang="en-US" sz="1600" dirty="0">
                <a:latin typeface="Calibri" panose="020F0502020204030204" pitchFamily="34" charset="0"/>
                <a:cs typeface="Calibri" panose="020F0502020204030204" pitchFamily="34" charset="0"/>
              </a:rPr>
              <a:t> Software, assistive technology, online learning platforms, subscriptions. </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Mental and Physical Health: </a:t>
            </a:r>
            <a:r>
              <a:rPr lang="en-US" sz="1600" dirty="0">
                <a:latin typeface="Calibri" panose="020F0502020204030204" pitchFamily="34" charset="0"/>
                <a:cs typeface="Calibri" panose="020F0502020204030204" pitchFamily="34" charset="0"/>
              </a:rPr>
              <a:t>Cover the costs of additional counseling, telehealth, therapeutic services, and wraparound services and supports (contracted hours, professional learning, programs)</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Supplemental Learning: </a:t>
            </a:r>
            <a:r>
              <a:rPr lang="en-US" sz="1600" dirty="0">
                <a:latin typeface="Calibri" panose="020F0502020204030204" pitchFamily="34" charset="0"/>
                <a:cs typeface="Calibri" panose="020F0502020204030204" pitchFamily="34" charset="0"/>
              </a:rPr>
              <a:t>Cover costs of remediation, and/or enrichment opportunities during the school year for students (afterschool programs, additional pay for teachers and staff, transportation). </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Professional Development: </a:t>
            </a:r>
            <a:r>
              <a:rPr lang="en-US" sz="1600" dirty="0">
                <a:latin typeface="Calibri" panose="020F0502020204030204" pitchFamily="34" charset="0"/>
                <a:cs typeface="Calibri" panose="020F0502020204030204" pitchFamily="34" charset="0"/>
              </a:rPr>
              <a:t>Cover costs of additional professional development for school leaders, teachers, and staff (trainings, extended professional development days, consultants, programs). </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At-risk Student Populations: </a:t>
            </a:r>
            <a:r>
              <a:rPr lang="en-US" sz="1600" dirty="0">
                <a:latin typeface="Calibri" panose="020F0502020204030204" pitchFamily="34" charset="0"/>
                <a:cs typeface="Calibri" panose="020F0502020204030204" pitchFamily="34" charset="0"/>
              </a:rPr>
              <a:t>Cover costs of school specific activities, services, supports, programs, and/or targeted interventions directly addressing the needs of low-income students, students with disabilities, racial and ethnic minorities, English Learners, migrant students, students experiencing homelessness, and children in foster care. </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Continuity of Core Staff and Services. </a:t>
            </a:r>
            <a:r>
              <a:rPr lang="en-US" sz="1600" dirty="0">
                <a:latin typeface="Calibri" panose="020F0502020204030204" pitchFamily="34" charset="0"/>
                <a:cs typeface="Calibri" panose="020F0502020204030204" pitchFamily="34" charset="0"/>
              </a:rPr>
              <a:t>Restore any potential LEA FY22 budget reductions due to decreased state and/or local revenue. </a:t>
            </a:r>
          </a:p>
        </p:txBody>
      </p:sp>
    </p:spTree>
    <p:extLst>
      <p:ext uri="{BB962C8B-B14F-4D97-AF65-F5344CB8AC3E}">
        <p14:creationId xmlns:p14="http://schemas.microsoft.com/office/powerpoint/2010/main" val="302890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a:solidFill>
                  <a:schemeClr val="tx1"/>
                </a:solidFill>
              </a:rPr>
              <a:t>January:</a:t>
            </a:r>
          </a:p>
          <a:p>
            <a:pPr marL="800100" lvl="1" indent="-342900" algn="l">
              <a:buFont typeface="Arial" panose="020B0604020202020204" pitchFamily="34" charset="0"/>
              <a:buChar char="•"/>
            </a:pPr>
            <a:r>
              <a:rPr lang="en-US" sz="2400" dirty="0">
                <a:solidFill>
                  <a:schemeClr val="tx1"/>
                </a:solidFill>
              </a:rPr>
              <a:t>GO Team Initial Budget Session (</a:t>
            </a:r>
            <a:r>
              <a:rPr lang="en-US" sz="2400" dirty="0">
                <a:solidFill>
                  <a:schemeClr val="tx1"/>
                </a:solidFill>
                <a:effectLst/>
                <a:ea typeface="Calibri" panose="020F0502020204030204" pitchFamily="34" charset="0"/>
              </a:rPr>
              <a:t>Jan. 13</a:t>
            </a:r>
            <a:r>
              <a:rPr lang="en-US" sz="2400" baseline="30000" dirty="0">
                <a:solidFill>
                  <a:schemeClr val="tx1"/>
                </a:solidFill>
                <a:effectLst/>
                <a:ea typeface="Calibri" panose="020F0502020204030204" pitchFamily="34" charset="0"/>
              </a:rPr>
              <a:t>th</a:t>
            </a:r>
            <a:r>
              <a:rPr lang="en-US" sz="2400" dirty="0">
                <a:solidFill>
                  <a:schemeClr val="tx1"/>
                </a:solidFill>
                <a:effectLst/>
                <a:ea typeface="Calibri" panose="020F0502020204030204" pitchFamily="34" charset="0"/>
              </a:rPr>
              <a:t>-early February</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February: </a:t>
            </a:r>
          </a:p>
          <a:p>
            <a:pPr marL="800100" lvl="1" indent="-342900" algn="l">
              <a:buFont typeface="Arial" panose="020B0604020202020204" pitchFamily="34" charset="0"/>
              <a:buChar char="•"/>
            </a:pPr>
            <a:r>
              <a:rPr lang="en-US" sz="2400" dirty="0">
                <a:solidFill>
                  <a:schemeClr val="tx1"/>
                </a:solidFill>
              </a:rPr>
              <a:t>One-on-one Associate Superintendent discussions</a:t>
            </a:r>
          </a:p>
          <a:p>
            <a:pPr marL="800100" lvl="1" indent="-342900" algn="l">
              <a:buFont typeface="Arial" panose="020B0604020202020204" pitchFamily="34" charset="0"/>
              <a:buChar char="•"/>
            </a:pPr>
            <a:r>
              <a:rPr lang="en-US" sz="2400" dirty="0">
                <a:solidFill>
                  <a:schemeClr val="tx1"/>
                </a:solidFill>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rPr>
              <a:t>Program Manager discussions and approvals</a:t>
            </a:r>
          </a:p>
          <a:p>
            <a:pPr marL="800100" lvl="1" indent="-342900" algn="l">
              <a:buFont typeface="Arial" panose="020B0604020202020204" pitchFamily="34" charset="0"/>
              <a:buChar char="•"/>
            </a:pPr>
            <a:r>
              <a:rPr lang="en-US" sz="2400" dirty="0">
                <a:solidFill>
                  <a:schemeClr val="tx1"/>
                </a:solidFill>
              </a:rPr>
              <a:t>GO Team Feedback Session</a:t>
            </a:r>
          </a:p>
          <a:p>
            <a:pPr marL="800100" lvl="1" indent="-342900" algn="l">
              <a:buFont typeface="Arial" panose="020B0604020202020204" pitchFamily="34" charset="0"/>
              <a:buChar char="•"/>
            </a:pPr>
            <a:r>
              <a:rPr lang="en-US" sz="2400" dirty="0">
                <a:solidFill>
                  <a:schemeClr val="tx1"/>
                </a:solidFill>
              </a:rPr>
              <a:t>HR Staffing Conferences (Late February - Early March)</a:t>
            </a:r>
          </a:p>
          <a:p>
            <a:pPr algn="l"/>
            <a:r>
              <a:rPr lang="en-US" sz="2400" dirty="0">
                <a:solidFill>
                  <a:schemeClr val="tx1"/>
                </a:solidFill>
              </a:rPr>
              <a:t>•	March:</a:t>
            </a:r>
          </a:p>
          <a:p>
            <a:pPr marL="800100" lvl="1" indent="-342900" algn="l">
              <a:buFont typeface="Arial" panose="020B0604020202020204" pitchFamily="34" charset="0"/>
              <a:buChar char="•"/>
            </a:pPr>
            <a:r>
              <a:rPr lang="en-US" sz="2400" dirty="0">
                <a:solidFill>
                  <a:schemeClr val="tx1"/>
                </a:solidFill>
              </a:rPr>
              <a:t>Final GO Team Approval (AFTER your school’s Staffing Conference- March 18</a:t>
            </a:r>
            <a:r>
              <a:rPr lang="en-US" sz="2400" baseline="30000" dirty="0">
                <a:solidFill>
                  <a:schemeClr val="tx1"/>
                </a:solidFill>
              </a:rPr>
              <a:t>th</a:t>
            </a:r>
            <a:r>
              <a:rPr lang="en-US" sz="2400" dirty="0">
                <a:solidFill>
                  <a:schemeClr val="tx1"/>
                </a:solidFill>
              </a:rPr>
              <a:t>)</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16</a:t>
            </a:fld>
            <a:endParaRPr lang="en-US" dirty="0"/>
          </a:p>
        </p:txBody>
      </p:sp>
    </p:spTree>
    <p:extLst>
      <p:ext uri="{BB962C8B-B14F-4D97-AF65-F5344CB8AC3E}">
        <p14:creationId xmlns:p14="http://schemas.microsoft.com/office/powerpoint/2010/main" val="425774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17</a:t>
            </a:fld>
            <a:endParaRPr lang="en-US" dirty="0"/>
          </a:p>
        </p:txBody>
      </p:sp>
    </p:spTree>
    <p:extLst>
      <p:ext uri="{BB962C8B-B14F-4D97-AF65-F5344CB8AC3E}">
        <p14:creationId xmlns:p14="http://schemas.microsoft.com/office/powerpoint/2010/main" val="373856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6674" y="2464874"/>
            <a:ext cx="7772400" cy="9081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800" b="1" i="1" dirty="0">
                <a:solidFill>
                  <a:prstClr val="black">
                    <a:lumMod val="85000"/>
                    <a:lumOff val="15000"/>
                  </a:prstClr>
                </a:solidFill>
              </a:rPr>
              <a:t>Slides to Complete </a:t>
            </a:r>
            <a:r>
              <a:rPr lang="en-US" sz="2800" b="1" i="1" u="sng" dirty="0">
                <a:solidFill>
                  <a:srgbClr val="FF0000"/>
                </a:solidFill>
              </a:rPr>
              <a:t>After</a:t>
            </a:r>
            <a:r>
              <a:rPr lang="en-US" sz="2800" b="1" i="1" dirty="0">
                <a:solidFill>
                  <a:prstClr val="black">
                    <a:lumMod val="85000"/>
                    <a:lumOff val="15000"/>
                  </a:prstClr>
                </a:solidFill>
              </a:rPr>
              <a:t> Your GO Team’s Initial Budget Meeting and After You’ve Met with Your Associate Supt. And Program Managers </a:t>
            </a:r>
          </a:p>
          <a:p>
            <a:pPr lvl="0">
              <a:defRPr/>
            </a:pPr>
            <a:r>
              <a:rPr lang="en-US" sz="2000" b="1" i="1" dirty="0">
                <a:solidFill>
                  <a:prstClr val="black">
                    <a:lumMod val="85000"/>
                    <a:lumOff val="15000"/>
                  </a:prstClr>
                </a:solidFill>
              </a:rPr>
              <a:t>(Steps 3 and 4 in the GO Team Budget Process)</a:t>
            </a:r>
            <a:endParaRPr lang="en-US" sz="2000"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18</a:t>
            </a:fld>
            <a:endParaRPr lang="en-US" dirty="0">
              <a:solidFill>
                <a:srgbClr val="F5F5F5"/>
              </a:solidFill>
            </a:endParaRPr>
          </a:p>
        </p:txBody>
      </p:sp>
    </p:spTree>
    <p:extLst>
      <p:ext uri="{BB962C8B-B14F-4D97-AF65-F5344CB8AC3E}">
        <p14:creationId xmlns:p14="http://schemas.microsoft.com/office/powerpoint/2010/main" val="13016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599416571"/>
              </p:ext>
            </p:extLst>
          </p:nvPr>
        </p:nvGraphicFramePr>
        <p:xfrm>
          <a:off x="994298" y="936153"/>
          <a:ext cx="7723574" cy="5670840"/>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664500">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FY23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93557">
                <a:tc>
                  <a:txBody>
                    <a:bodyPr/>
                    <a:lstStyle/>
                    <a:p>
                      <a:pPr rtl="0"/>
                      <a:r>
                        <a:rPr lang="en-US" sz="1350" b="0" i="0" u="none" strike="noStrike" kern="1200" dirty="0" smtClean="0">
                          <a:solidFill>
                            <a:schemeClr val="dk1"/>
                          </a:solidFill>
                          <a:effectLst/>
                          <a:latin typeface="+mn-lt"/>
                          <a:ea typeface="+mn-ea"/>
                          <a:cs typeface="+mn-cs"/>
                        </a:rPr>
                        <a:t>Use data to drive instruction and academic decisions. </a:t>
                      </a:r>
                      <a:endParaRPr lang="en-US" sz="1800" b="0" dirty="0" smtClean="0">
                        <a:effectLst/>
                      </a:endParaRPr>
                    </a:p>
                    <a:p>
                      <a:endParaRPr lang="en-US" sz="1750" b="0" dirty="0"/>
                    </a:p>
                  </a:txBody>
                  <a:tcPr/>
                </a:tc>
                <a:tc>
                  <a:txBody>
                    <a:bodyPr/>
                    <a:lstStyle/>
                    <a:p>
                      <a:pPr rtl="0"/>
                      <a:r>
                        <a:rPr lang="en-US" sz="1350" b="0" i="0" u="none" strike="noStrike" kern="1200" dirty="0" smtClean="0">
                          <a:solidFill>
                            <a:schemeClr val="dk1"/>
                          </a:solidFill>
                          <a:effectLst/>
                          <a:latin typeface="+mn-lt"/>
                          <a:ea typeface="+mn-ea"/>
                          <a:cs typeface="+mn-cs"/>
                        </a:rPr>
                        <a:t>Frequent analysis of data &amp; Consistent implementation of consistent, intentional differentiated instruction based on the analysis will ensure students’ needs are met</a:t>
                      </a:r>
                      <a:endParaRPr lang="en-US" sz="1800" b="0" dirty="0" smtClean="0">
                        <a:effectLst/>
                      </a:endParaRPr>
                    </a:p>
                  </a:txBody>
                  <a:tcPr/>
                </a:tc>
                <a:extLst>
                  <a:ext uri="{0D108BD9-81ED-4DB2-BD59-A6C34878D82A}">
                    <a16:rowId xmlns:a16="http://schemas.microsoft.com/office/drawing/2014/main" val="10001"/>
                  </a:ext>
                </a:extLst>
              </a:tr>
              <a:tr h="1171390">
                <a:tc>
                  <a:txBody>
                    <a:bodyPr/>
                    <a:lstStyle/>
                    <a:p>
                      <a:pPr rtl="0"/>
                      <a:r>
                        <a:rPr lang="en-US" sz="1350" b="0" i="0" u="none" strike="noStrike" kern="1200" dirty="0" smtClean="0">
                          <a:solidFill>
                            <a:schemeClr val="dk1"/>
                          </a:solidFill>
                          <a:effectLst/>
                          <a:latin typeface="+mn-lt"/>
                          <a:ea typeface="+mn-ea"/>
                          <a:cs typeface="+mn-cs"/>
                        </a:rPr>
                        <a:t>Implement a Whole-Child system of supports that integrates social-emotional learning, behavior, wellness, and comprehensive academic intervention plans</a:t>
                      </a:r>
                      <a:endParaRPr lang="en-US" sz="1800" b="0" dirty="0" smtClean="0">
                        <a:effectLst/>
                      </a:endParaRPr>
                    </a:p>
                    <a:p>
                      <a:endParaRPr lang="en-US" sz="1750" b="0" dirty="0"/>
                    </a:p>
                  </a:txBody>
                  <a:tcPr/>
                </a:tc>
                <a:tc>
                  <a:txBody>
                    <a:bodyPr/>
                    <a:lstStyle/>
                    <a:p>
                      <a:pPr rtl="0"/>
                      <a:r>
                        <a:rPr lang="en-US" sz="1350" b="0" i="0" u="none" strike="noStrike" kern="1200" dirty="0" smtClean="0">
                          <a:solidFill>
                            <a:schemeClr val="dk1"/>
                          </a:solidFill>
                          <a:effectLst/>
                          <a:latin typeface="+mn-lt"/>
                          <a:ea typeface="+mn-ea"/>
                          <a:cs typeface="+mn-cs"/>
                        </a:rPr>
                        <a:t>Children have experienced trauma during the </a:t>
                      </a:r>
                      <a:r>
                        <a:rPr lang="en-US" sz="1350" b="0" i="0" u="none" strike="noStrike" kern="1200" dirty="0" err="1" smtClean="0">
                          <a:solidFill>
                            <a:schemeClr val="dk1"/>
                          </a:solidFill>
                          <a:effectLst/>
                          <a:latin typeface="+mn-lt"/>
                          <a:ea typeface="+mn-ea"/>
                          <a:cs typeface="+mn-cs"/>
                        </a:rPr>
                        <a:t>Covid</a:t>
                      </a:r>
                      <a:r>
                        <a:rPr lang="en-US" sz="1350" b="0" i="0" u="none" strike="noStrike" kern="1200" dirty="0" smtClean="0">
                          <a:solidFill>
                            <a:schemeClr val="dk1"/>
                          </a:solidFill>
                          <a:effectLst/>
                          <a:latin typeface="+mn-lt"/>
                          <a:ea typeface="+mn-ea"/>
                          <a:cs typeface="+mn-cs"/>
                        </a:rPr>
                        <a:t> pandemic</a:t>
                      </a:r>
                      <a:endParaRPr lang="en-US" sz="1800" b="0" dirty="0" smtClean="0">
                        <a:effectLst/>
                      </a:endParaRPr>
                    </a:p>
                    <a:p>
                      <a:endParaRPr lang="en-US" sz="1750" dirty="0"/>
                    </a:p>
                  </a:txBody>
                  <a:tcPr/>
                </a:tc>
                <a:extLst>
                  <a:ext uri="{0D108BD9-81ED-4DB2-BD59-A6C34878D82A}">
                    <a16:rowId xmlns:a16="http://schemas.microsoft.com/office/drawing/2014/main" val="10002"/>
                  </a:ext>
                </a:extLst>
              </a:tr>
              <a:tr h="1924864">
                <a:tc>
                  <a:txBody>
                    <a:bodyPr/>
                    <a:lstStyle/>
                    <a:p>
                      <a:pPr rtl="0"/>
                      <a:r>
                        <a:rPr lang="en-US" sz="1350" b="0" i="0" u="none" strike="noStrike" kern="1200" dirty="0" smtClean="0">
                          <a:solidFill>
                            <a:schemeClr val="dk1"/>
                          </a:solidFill>
                          <a:effectLst/>
                          <a:latin typeface="+mn-lt"/>
                          <a:ea typeface="+mn-ea"/>
                          <a:cs typeface="+mn-cs"/>
                        </a:rPr>
                        <a:t>Increase academic achievement in core subject areas.</a:t>
                      </a:r>
                      <a:endParaRPr lang="en-US" sz="1800" b="0" dirty="0" smtClean="0">
                        <a:effectLst/>
                      </a:endParaRPr>
                    </a:p>
                    <a:p>
                      <a:r>
                        <a:rPr lang="en-US" sz="1800" b="0" dirty="0" smtClean="0"/>
                        <a:t/>
                      </a:r>
                      <a:br>
                        <a:rPr lang="en-US" sz="1800" b="0" dirty="0" smtClean="0"/>
                      </a:br>
                      <a:endParaRPr lang="en-US" sz="1750" b="0" dirty="0"/>
                    </a:p>
                  </a:txBody>
                  <a:tcPr/>
                </a:tc>
                <a:tc>
                  <a:txBody>
                    <a:bodyPr/>
                    <a:lstStyle/>
                    <a:p>
                      <a:pPr rtl="0"/>
                      <a:r>
                        <a:rPr lang="en-US" sz="1350" b="0" i="0" u="none" strike="noStrike" kern="1200" dirty="0" smtClean="0">
                          <a:solidFill>
                            <a:schemeClr val="dk1"/>
                          </a:solidFill>
                          <a:effectLst/>
                          <a:latin typeface="+mn-lt"/>
                          <a:ea typeface="+mn-ea"/>
                          <a:cs typeface="+mn-cs"/>
                        </a:rPr>
                        <a:t>Percentage of students in Beginning Level:</a:t>
                      </a:r>
                    </a:p>
                    <a:p>
                      <a:pPr rtl="0"/>
                      <a:r>
                        <a:rPr lang="en-US" sz="1350" b="0" i="0" u="none" strike="noStrike" kern="1200" dirty="0" smtClean="0">
                          <a:solidFill>
                            <a:schemeClr val="dk1"/>
                          </a:solidFill>
                          <a:effectLst/>
                          <a:latin typeface="+mn-lt"/>
                          <a:ea typeface="+mn-ea"/>
                          <a:cs typeface="+mn-cs"/>
                        </a:rPr>
                        <a:t>3rd Grade ELA (2019): 63%</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3rd Grade Math (2019) 28%</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4th Grade ELA (2019): 31%</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4th Grade Math (2019): 29%</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5th Grade ELA (2019): 41%</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5th Grade Math (2019): 51%</a:t>
                      </a:r>
                      <a:endParaRPr lang="en-US" sz="1800" b="0" dirty="0" smtClean="0">
                        <a:effectLst/>
                      </a:endParaRPr>
                    </a:p>
                    <a:p>
                      <a:r>
                        <a:rPr lang="en-US" sz="1800" dirty="0" smtClean="0"/>
                        <a:t/>
                      </a:r>
                      <a:br>
                        <a:rPr lang="en-US" sz="1800" dirty="0" smtClean="0"/>
                      </a:br>
                      <a:endParaRPr lang="en-US" sz="1750" dirty="0"/>
                    </a:p>
                  </a:txBody>
                  <a:tcPr/>
                </a:tc>
                <a:extLst>
                  <a:ext uri="{0D108BD9-81ED-4DB2-BD59-A6C34878D82A}">
                    <a16:rowId xmlns:a16="http://schemas.microsoft.com/office/drawing/2014/main" val="10003"/>
                  </a:ext>
                </a:extLst>
              </a:tr>
              <a:tr h="778438">
                <a:tc>
                  <a:txBody>
                    <a:bodyPr/>
                    <a:lstStyle/>
                    <a:p>
                      <a:pPr rtl="0"/>
                      <a:r>
                        <a:rPr lang="en-US" sz="1350" b="0" i="0" u="none" strike="noStrike" kern="1200" dirty="0" smtClean="0">
                          <a:solidFill>
                            <a:schemeClr val="dk1"/>
                          </a:solidFill>
                          <a:effectLst/>
                          <a:latin typeface="+mn-lt"/>
                          <a:ea typeface="+mn-ea"/>
                          <a:cs typeface="+mn-cs"/>
                        </a:rPr>
                        <a:t>Engage in monthly IB trainings for staff </a:t>
                      </a:r>
                      <a:endParaRPr lang="en-US" sz="1800" b="0" dirty="0" smtClean="0">
                        <a:effectLst/>
                      </a:endParaRPr>
                    </a:p>
                    <a:p>
                      <a:r>
                        <a:rPr lang="en-US" sz="1800" b="0" dirty="0" smtClean="0"/>
                        <a:t/>
                      </a:r>
                      <a:br>
                        <a:rPr lang="en-US" sz="1800" b="0" dirty="0" smtClean="0"/>
                      </a:br>
                      <a:endParaRPr lang="en-US" sz="1750" b="0" dirty="0"/>
                    </a:p>
                  </a:txBody>
                  <a:tcPr/>
                </a:tc>
                <a:tc>
                  <a:txBody>
                    <a:bodyPr/>
                    <a:lstStyle/>
                    <a:p>
                      <a:pPr algn="ctr"/>
                      <a:r>
                        <a:rPr lang="en-US" sz="1400" dirty="0" smtClean="0"/>
                        <a:t>School is working towards IB Certification</a:t>
                      </a:r>
                      <a:endParaRPr lang="en-US" sz="1400" dirty="0"/>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19</a:t>
            </a:fld>
            <a:endParaRPr lang="en-US" dirty="0"/>
          </a:p>
        </p:txBody>
      </p:sp>
    </p:spTree>
    <p:extLst>
      <p:ext uri="{BB962C8B-B14F-4D97-AF65-F5344CB8AC3E}">
        <p14:creationId xmlns:p14="http://schemas.microsoft.com/office/powerpoint/2010/main" val="253013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403411530"/>
              </p:ext>
            </p:extLst>
          </p:nvPr>
        </p:nvGraphicFramePr>
        <p:xfrm>
          <a:off x="994298" y="1057247"/>
          <a:ext cx="7723574" cy="3795129"/>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FY23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50" b="0" i="0" u="none" strike="noStrike" kern="1200" dirty="0" smtClean="0">
                          <a:solidFill>
                            <a:schemeClr val="dk1"/>
                          </a:solidFill>
                          <a:effectLst/>
                          <a:latin typeface="+mn-lt"/>
                          <a:ea typeface="+mn-ea"/>
                          <a:cs typeface="+mn-cs"/>
                        </a:rPr>
                        <a:t>Build teacher capacity to support the core content knowledge emotional/behavioral needs of students</a:t>
                      </a:r>
                    </a:p>
                    <a:p>
                      <a:pPr algn="ctr"/>
                      <a:endParaRPr lang="en-US" sz="2000" b="0" dirty="0"/>
                    </a:p>
                  </a:txBody>
                  <a:tcPr/>
                </a:tc>
                <a:tc>
                  <a:txBody>
                    <a:bodyPr/>
                    <a:lstStyle/>
                    <a:p>
                      <a:pPr rtl="0"/>
                      <a:r>
                        <a:rPr lang="en-US" sz="1350" b="0" i="0" u="none" strike="noStrike" kern="1200" dirty="0" smtClean="0">
                          <a:solidFill>
                            <a:schemeClr val="dk1"/>
                          </a:solidFill>
                          <a:effectLst/>
                          <a:latin typeface="+mn-lt"/>
                          <a:ea typeface="+mn-ea"/>
                          <a:cs typeface="+mn-cs"/>
                        </a:rPr>
                        <a:t>Teachers' lack of knowledge of higher order questioning techniques &amp; students lack of reading stamina</a:t>
                      </a:r>
                      <a:endParaRPr lang="en-US" sz="2000" b="0" dirty="0" smtClean="0">
                        <a:effectLst/>
                      </a:endParaRPr>
                    </a:p>
                    <a:p>
                      <a:r>
                        <a:rPr lang="en-US" sz="2000" dirty="0" smtClean="0"/>
                        <a:t/>
                      </a:r>
                      <a:br>
                        <a:rPr lang="en-US" sz="2000" dirty="0" smtClean="0"/>
                      </a:br>
                      <a:endParaRPr lang="en-US" sz="2000" dirty="0"/>
                    </a:p>
                  </a:txBody>
                  <a:tcPr/>
                </a:tc>
                <a:extLst>
                  <a:ext uri="{0D108BD9-81ED-4DB2-BD59-A6C34878D82A}">
                    <a16:rowId xmlns:a16="http://schemas.microsoft.com/office/drawing/2014/main" val="10001"/>
                  </a:ext>
                </a:extLst>
              </a:tr>
              <a:tr h="825623">
                <a:tc>
                  <a:txBody>
                    <a:bodyPr/>
                    <a:lstStyle/>
                    <a:p>
                      <a:pPr algn="ctr"/>
                      <a:r>
                        <a:rPr lang="en-US" sz="1350" b="0" i="0" u="none" strike="noStrike" kern="1200" dirty="0" smtClean="0">
                          <a:solidFill>
                            <a:schemeClr val="dk1"/>
                          </a:solidFill>
                          <a:effectLst/>
                          <a:latin typeface="+mn-lt"/>
                          <a:ea typeface="+mn-ea"/>
                          <a:cs typeface="+mn-cs"/>
                        </a:rPr>
                        <a:t>Sustain family engagement that encourages positive relationships with the school and academic partnerships for children.</a:t>
                      </a:r>
                      <a:endParaRPr lang="en-US" sz="2000" b="0" dirty="0"/>
                    </a:p>
                  </a:txBody>
                  <a:tcPr/>
                </a:tc>
                <a:tc>
                  <a:txBody>
                    <a:bodyPr/>
                    <a:lstStyle/>
                    <a:p>
                      <a:pPr algn="ctr"/>
                      <a:r>
                        <a:rPr lang="en-US" sz="1400" dirty="0" smtClean="0"/>
                        <a:t>Low parent</a:t>
                      </a:r>
                      <a:r>
                        <a:rPr lang="en-US" sz="1400" baseline="0" dirty="0" smtClean="0"/>
                        <a:t> participation; engaging parents helps bridge the gap between stakeholders</a:t>
                      </a:r>
                      <a:endParaRPr lang="en-US" sz="1400" dirty="0"/>
                    </a:p>
                  </a:txBody>
                  <a:tcPr/>
                </a:tc>
                <a:extLst>
                  <a:ext uri="{0D108BD9-81ED-4DB2-BD59-A6C34878D82A}">
                    <a16:rowId xmlns:a16="http://schemas.microsoft.com/office/drawing/2014/main" val="10002"/>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20</a:t>
            </a:fld>
            <a:endParaRPr lang="en-US" dirty="0"/>
          </a:p>
        </p:txBody>
      </p:sp>
    </p:spTree>
    <p:extLst>
      <p:ext uri="{BB962C8B-B14F-4D97-AF65-F5344CB8AC3E}">
        <p14:creationId xmlns:p14="http://schemas.microsoft.com/office/powerpoint/2010/main" val="350845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5" y="177197"/>
            <a:ext cx="8329958" cy="461665"/>
          </a:xfrm>
          <a:prstGeom prst="rect">
            <a:avLst/>
          </a:prstGeom>
          <a:noFill/>
        </p:spPr>
        <p:txBody>
          <a:bodyPr wrap="square" rtlCol="0">
            <a:spAutoFit/>
          </a:bodyPr>
          <a:lstStyle/>
          <a:p>
            <a:pPr algn="ctr"/>
            <a:r>
              <a:rPr lang="en-US" sz="2400" b="1" i="1" dirty="0">
                <a:latin typeface="+mj-lt"/>
              </a:rPr>
              <a:t>Description of Strategic Plan Breakout Categories</a:t>
            </a:r>
          </a:p>
        </p:txBody>
      </p:sp>
      <p:sp>
        <p:nvSpPr>
          <p:cNvPr id="5" name="TextBox 4"/>
          <p:cNvSpPr txBox="1"/>
          <p:nvPr/>
        </p:nvSpPr>
        <p:spPr>
          <a:xfrm>
            <a:off x="858786" y="1078326"/>
            <a:ext cx="8085658" cy="5632311"/>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FY23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APS Five Focus Area- </a:t>
            </a:r>
            <a:r>
              <a:rPr lang="en-US" sz="2400" dirty="0">
                <a:latin typeface="Calibri" panose="020F0502020204030204" pitchFamily="34" charset="0"/>
                <a:cs typeface="Calibri" panose="020F0502020204030204" pitchFamily="34" charset="0"/>
              </a:rPr>
              <a:t>What part of the APS Five is the priority aligned to?</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Amount</a:t>
            </a:r>
            <a:r>
              <a:rPr lang="en-US" sz="2400" dirty="0">
                <a:latin typeface="Calibri" panose="020F0502020204030204" pitchFamily="34" charset="0"/>
                <a:cs typeface="Calibri" panose="020F0502020204030204" pitchFamily="34" charset="0"/>
              </a:rPr>
              <a:t>- What is the cost associated with the Request?</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21</a:t>
            </a:fld>
            <a:endParaRPr lang="en-US" dirty="0"/>
          </a:p>
        </p:txBody>
      </p:sp>
    </p:spTree>
    <p:extLst>
      <p:ext uri="{BB962C8B-B14F-4D97-AF65-F5344CB8AC3E}">
        <p14:creationId xmlns:p14="http://schemas.microsoft.com/office/powerpoint/2010/main" val="4119372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357583967"/>
              </p:ext>
            </p:extLst>
          </p:nvPr>
        </p:nvGraphicFramePr>
        <p:xfrm>
          <a:off x="850605" y="1011003"/>
          <a:ext cx="8112642" cy="5684040"/>
        </p:xfrm>
        <a:graphic>
          <a:graphicData uri="http://schemas.openxmlformats.org/drawingml/2006/table">
            <a:tbl>
              <a:tblPr firstRow="1" bandRow="1">
                <a:tableStyleId>{5C22544A-7EE6-4342-B048-85BDC9FD1C3A}</a:tableStyleId>
              </a:tblPr>
              <a:tblGrid>
                <a:gridCol w="1586916">
                  <a:extLst>
                    <a:ext uri="{9D8B030D-6E8A-4147-A177-3AD203B41FA5}">
                      <a16:colId xmlns:a16="http://schemas.microsoft.com/office/drawing/2014/main" val="20000"/>
                    </a:ext>
                  </a:extLst>
                </a:gridCol>
                <a:gridCol w="1764962">
                  <a:extLst>
                    <a:ext uri="{9D8B030D-6E8A-4147-A177-3AD203B41FA5}">
                      <a16:colId xmlns:a16="http://schemas.microsoft.com/office/drawing/2014/main" val="20001"/>
                    </a:ext>
                  </a:extLst>
                </a:gridCol>
                <a:gridCol w="1764962">
                  <a:extLst>
                    <a:ext uri="{9D8B030D-6E8A-4147-A177-3AD203B41FA5}">
                      <a16:colId xmlns:a16="http://schemas.microsoft.com/office/drawing/2014/main" val="20002"/>
                    </a:ext>
                  </a:extLst>
                </a:gridCol>
                <a:gridCol w="1625637">
                  <a:extLst>
                    <a:ext uri="{9D8B030D-6E8A-4147-A177-3AD203B41FA5}">
                      <a16:colId xmlns:a16="http://schemas.microsoft.com/office/drawing/2014/main" val="20003"/>
                    </a:ext>
                  </a:extLst>
                </a:gridCol>
                <a:gridCol w="1370165">
                  <a:extLst>
                    <a:ext uri="{9D8B030D-6E8A-4147-A177-3AD203B41FA5}">
                      <a16:colId xmlns:a16="http://schemas.microsoft.com/office/drawing/2014/main" val="20005"/>
                    </a:ext>
                  </a:extLst>
                </a:gridCol>
              </a:tblGrid>
              <a:tr h="50312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060355">
                <a:tc>
                  <a:txBody>
                    <a:bodyPr/>
                    <a:lstStyle/>
                    <a:p>
                      <a:pPr rtl="0"/>
                      <a:r>
                        <a:rPr lang="en-US" sz="1013" b="0" i="0" u="none" strike="noStrike" kern="1200" dirty="0" smtClean="0">
                          <a:solidFill>
                            <a:schemeClr val="dk1"/>
                          </a:solidFill>
                          <a:effectLst/>
                          <a:latin typeface="+mn-lt"/>
                          <a:ea typeface="+mn-ea"/>
                          <a:cs typeface="+mn-cs"/>
                        </a:rPr>
                        <a:t>Use data to drive instruction and academic decisions. </a:t>
                      </a:r>
                      <a:endParaRPr lang="en-US" sz="800" b="0" dirty="0" smtClean="0">
                        <a:effectLst/>
                      </a:endParaRPr>
                    </a:p>
                    <a:p>
                      <a:endParaRPr lang="en-US" sz="800" b="0" dirty="0"/>
                    </a:p>
                  </a:txBody>
                  <a:tcPr marL="68580" marR="68580" marT="34290" marB="34290" anchor="ctr"/>
                </a:tc>
                <a:tc>
                  <a:txBody>
                    <a:bodyPr/>
                    <a:lstStyle/>
                    <a:p>
                      <a:pPr algn="ctr"/>
                      <a:r>
                        <a:rPr lang="en-US" sz="800" dirty="0" smtClean="0"/>
                        <a:t>Data</a:t>
                      </a:r>
                    </a:p>
                    <a:p>
                      <a:pPr algn="ctr"/>
                      <a:r>
                        <a:rPr lang="en-US" sz="800" dirty="0" smtClean="0"/>
                        <a:t>Personalized Learning</a:t>
                      </a:r>
                      <a:endParaRPr lang="en-US" sz="800" dirty="0"/>
                    </a:p>
                  </a:txBody>
                  <a:tcPr marL="68580" marR="68580" marT="34290" marB="34290" anchor="ctr"/>
                </a:tc>
                <a:tc>
                  <a:txBody>
                    <a:bodyPr/>
                    <a:lstStyle/>
                    <a:p>
                      <a:pPr rtl="0"/>
                      <a:r>
                        <a:rPr lang="en-US" sz="1013" b="0" i="0" u="none" strike="noStrike" kern="1200" dirty="0" smtClean="0">
                          <a:solidFill>
                            <a:schemeClr val="dk1"/>
                          </a:solidFill>
                          <a:effectLst/>
                          <a:latin typeface="+mn-lt"/>
                          <a:ea typeface="+mn-ea"/>
                          <a:cs typeface="+mn-cs"/>
                        </a:rPr>
                        <a:t>Review whole school MAP data and plan &amp; execute plan based on data</a:t>
                      </a:r>
                      <a:endParaRPr lang="en-US" sz="800" b="0" dirty="0" smtClean="0">
                        <a:effectLst/>
                      </a:endParaRPr>
                    </a:p>
                    <a:p>
                      <a:pPr rtl="0"/>
                      <a:r>
                        <a:rPr lang="en-US" sz="1013" b="0" i="0" u="none" strike="noStrike" kern="1200" dirty="0" smtClean="0">
                          <a:solidFill>
                            <a:schemeClr val="dk1"/>
                          </a:solidFill>
                          <a:effectLst/>
                          <a:latin typeface="+mn-lt"/>
                          <a:ea typeface="+mn-ea"/>
                          <a:cs typeface="+mn-cs"/>
                        </a:rPr>
                        <a:t>1B. Implement consistent data analysis of student work</a:t>
                      </a:r>
                      <a:endParaRPr lang="en-US" sz="800" b="0" dirty="0" smtClean="0">
                        <a:effectLst/>
                      </a:endParaRPr>
                    </a:p>
                    <a:p>
                      <a:r>
                        <a:rPr lang="en-US" sz="800" dirty="0" smtClean="0"/>
                        <a:t/>
                      </a:r>
                      <a:br>
                        <a:rPr lang="en-US" sz="800" dirty="0" smtClean="0"/>
                      </a:br>
                      <a:endParaRPr lang="en-US" sz="800" dirty="0"/>
                    </a:p>
                  </a:txBody>
                  <a:tcPr marL="68580" marR="68580" marT="34290" marB="34290" anchor="ctr"/>
                </a:tc>
                <a:tc>
                  <a:txBody>
                    <a:bodyPr/>
                    <a:lstStyle/>
                    <a:p>
                      <a:r>
                        <a:rPr lang="en-US" sz="800" dirty="0" smtClean="0"/>
                        <a:t>Maintain all teaching positions</a:t>
                      </a:r>
                      <a:endParaRPr lang="en-US" sz="800" dirty="0"/>
                    </a:p>
                  </a:txBody>
                  <a:tcPr marL="68580" marR="68580" marT="34290" marB="34290" anchor="ctr"/>
                </a:tc>
                <a:tc>
                  <a:txBody>
                    <a:bodyPr/>
                    <a:lstStyle/>
                    <a:p>
                      <a:pPr algn="ctr"/>
                      <a:r>
                        <a:rPr lang="en-US" sz="1000" dirty="0" smtClean="0"/>
                        <a:t>2,102,752</a:t>
                      </a:r>
                      <a:endParaRPr lang="en-US" sz="1000" dirty="0"/>
                    </a:p>
                  </a:txBody>
                  <a:tcPr marL="68580" marR="68580" marT="34290" marB="34290" anchor="ctr"/>
                </a:tc>
                <a:extLst>
                  <a:ext uri="{0D108BD9-81ED-4DB2-BD59-A6C34878D82A}">
                    <a16:rowId xmlns:a16="http://schemas.microsoft.com/office/drawing/2014/main" val="10002"/>
                  </a:ext>
                </a:extLst>
              </a:tr>
              <a:tr h="1186797">
                <a:tc>
                  <a:txBody>
                    <a:bodyPr/>
                    <a:lstStyle/>
                    <a:p>
                      <a:r>
                        <a:rPr lang="en-US" sz="1013" b="0" i="0" u="none" strike="noStrike" kern="1200" dirty="0" smtClean="0">
                          <a:solidFill>
                            <a:schemeClr val="dk1"/>
                          </a:solidFill>
                          <a:effectLst/>
                          <a:latin typeface="+mn-lt"/>
                          <a:ea typeface="+mn-ea"/>
                          <a:cs typeface="+mn-cs"/>
                        </a:rPr>
                        <a:t>Increase academic achievement in core subject areas.</a:t>
                      </a:r>
                      <a:endParaRPr lang="en-US" sz="800" b="0" dirty="0"/>
                    </a:p>
                  </a:txBody>
                  <a:tcPr marL="68580" marR="68580" marT="34290" marB="34290" anchor="ctr"/>
                </a:tc>
                <a:tc>
                  <a:txBody>
                    <a:bodyPr/>
                    <a:lstStyle/>
                    <a:p>
                      <a:pPr algn="ctr"/>
                      <a:r>
                        <a:rPr lang="en-US" sz="800" dirty="0" smtClean="0"/>
                        <a:t>Curriculum Instruction</a:t>
                      </a:r>
                      <a:endParaRPr lang="en-US" sz="800" dirty="0"/>
                    </a:p>
                  </a:txBody>
                  <a:tcPr marL="68580" marR="68580" marT="34290" marB="34290" anchor="ctr"/>
                </a:tc>
                <a:tc>
                  <a:txBody>
                    <a:bodyPr/>
                    <a:lstStyle/>
                    <a:p>
                      <a:pPr rtl="0"/>
                      <a:r>
                        <a:rPr lang="en-US" sz="800" b="0" i="0" u="none" strike="noStrike" kern="1200" dirty="0" smtClean="0">
                          <a:solidFill>
                            <a:schemeClr val="dk1"/>
                          </a:solidFill>
                          <a:effectLst/>
                          <a:latin typeface="+mn-lt"/>
                          <a:ea typeface="+mn-ea"/>
                          <a:cs typeface="+mn-cs"/>
                        </a:rPr>
                        <a:t>Increase small group time during all instructional blocks</a:t>
                      </a:r>
                      <a:endParaRPr lang="en-US" sz="800" b="0" dirty="0" smtClean="0">
                        <a:effectLst/>
                      </a:endParaRPr>
                    </a:p>
                    <a:p>
                      <a:pPr rtl="0"/>
                      <a:r>
                        <a:rPr lang="en-US" sz="800" b="0" i="0" u="none" strike="noStrike" kern="1200" dirty="0" smtClean="0">
                          <a:solidFill>
                            <a:schemeClr val="dk1"/>
                          </a:solidFill>
                          <a:effectLst/>
                          <a:latin typeface="+mn-lt"/>
                          <a:ea typeface="+mn-ea"/>
                          <a:cs typeface="+mn-cs"/>
                        </a:rPr>
                        <a:t>Direct phonics instruction daily</a:t>
                      </a:r>
                      <a:endParaRPr lang="en-US" sz="800" b="0" dirty="0" smtClean="0">
                        <a:effectLst/>
                      </a:endParaRPr>
                    </a:p>
                    <a:p>
                      <a:pPr rtl="0"/>
                      <a:r>
                        <a:rPr lang="en-US" sz="800" b="0" i="0" u="none" strike="noStrike" kern="1200" dirty="0" smtClean="0">
                          <a:solidFill>
                            <a:schemeClr val="dk1"/>
                          </a:solidFill>
                          <a:effectLst/>
                          <a:latin typeface="+mn-lt"/>
                          <a:ea typeface="+mn-ea"/>
                          <a:cs typeface="+mn-cs"/>
                        </a:rPr>
                        <a:t>Writing across the curriculum</a:t>
                      </a:r>
                      <a:endParaRPr lang="en-US" sz="800" b="0" dirty="0" smtClean="0">
                        <a:effectLst/>
                      </a:endParaRPr>
                    </a:p>
                    <a:p>
                      <a:pPr rtl="0"/>
                      <a:r>
                        <a:rPr lang="en-US" sz="800" b="0" i="0" u="none" strike="noStrike" kern="1200" dirty="0" smtClean="0">
                          <a:solidFill>
                            <a:schemeClr val="dk1"/>
                          </a:solidFill>
                          <a:effectLst/>
                          <a:latin typeface="+mn-lt"/>
                          <a:ea typeface="+mn-ea"/>
                          <a:cs typeface="+mn-cs"/>
                        </a:rPr>
                        <a:t>Reconfigure student groups pulled by Intervention Teachers</a:t>
                      </a:r>
                      <a:endParaRPr lang="en-US" sz="800" b="0" dirty="0" smtClean="0">
                        <a:effectLst/>
                      </a:endParaRPr>
                    </a:p>
                  </a:txBody>
                  <a:tcPr marL="68580" marR="68580" marT="34290" marB="34290" anchor="ctr"/>
                </a:tc>
                <a:tc>
                  <a:txBody>
                    <a:bodyPr/>
                    <a:lstStyle/>
                    <a:p>
                      <a:r>
                        <a:rPr lang="en-US" sz="800" dirty="0" smtClean="0"/>
                        <a:t>Maintain all</a:t>
                      </a:r>
                      <a:r>
                        <a:rPr lang="en-US" sz="800" baseline="0" dirty="0" smtClean="0"/>
                        <a:t> teaching positions</a:t>
                      </a:r>
                      <a:endParaRPr lang="en-US" sz="800" dirty="0"/>
                    </a:p>
                  </a:txBody>
                  <a:tcPr marL="68580" marR="68580" marT="34290" marB="34290" anchor="ctr"/>
                </a:tc>
                <a:tc>
                  <a:txBody>
                    <a:bodyPr/>
                    <a:lstStyle/>
                    <a:p>
                      <a:pPr algn="ctr"/>
                      <a:r>
                        <a:rPr lang="en-US" sz="1000" dirty="0" smtClean="0"/>
                        <a:t>2,102,752</a:t>
                      </a:r>
                      <a:endParaRPr lang="en-US" sz="1000" dirty="0"/>
                    </a:p>
                  </a:txBody>
                  <a:tcPr marL="68580" marR="68580" marT="34290" marB="34290" anchor="ctr"/>
                </a:tc>
                <a:extLst>
                  <a:ext uri="{0D108BD9-81ED-4DB2-BD59-A6C34878D82A}">
                    <a16:rowId xmlns:a16="http://schemas.microsoft.com/office/drawing/2014/main" val="10003"/>
                  </a:ext>
                </a:extLst>
              </a:tr>
              <a:tr h="758426">
                <a:tc>
                  <a:txBody>
                    <a:bodyPr/>
                    <a:lstStyle/>
                    <a:p>
                      <a:pPr rtl="0"/>
                      <a:r>
                        <a:rPr lang="en-US" sz="1013" b="0" i="0" u="none" strike="noStrike" kern="1200" dirty="0" smtClean="0">
                          <a:solidFill>
                            <a:schemeClr val="dk1"/>
                          </a:solidFill>
                          <a:effectLst/>
                          <a:latin typeface="+mn-lt"/>
                          <a:ea typeface="+mn-ea"/>
                          <a:cs typeface="+mn-cs"/>
                        </a:rPr>
                        <a:t>Engage in monthly IB trainings for staff </a:t>
                      </a:r>
                      <a:endParaRPr lang="en-US" sz="800" b="0" dirty="0" smtClean="0">
                        <a:effectLst/>
                      </a:endParaRPr>
                    </a:p>
                    <a:p>
                      <a:r>
                        <a:rPr lang="en-US" sz="800" b="0" dirty="0" smtClean="0"/>
                        <a:t/>
                      </a:r>
                      <a:br>
                        <a:rPr lang="en-US" sz="800" b="0" dirty="0" smtClean="0"/>
                      </a:br>
                      <a:endParaRPr lang="en-US" sz="800" b="0" dirty="0"/>
                    </a:p>
                  </a:txBody>
                  <a:tcPr marL="68580" marR="68580" marT="34290" marB="34290" anchor="ctr"/>
                </a:tc>
                <a:tc>
                  <a:txBody>
                    <a:bodyPr/>
                    <a:lstStyle/>
                    <a:p>
                      <a:pPr algn="ctr"/>
                      <a:r>
                        <a:rPr lang="en-US" sz="800" dirty="0" smtClean="0"/>
                        <a:t>Signature Program</a:t>
                      </a:r>
                      <a:endParaRPr lang="en-US" sz="800" dirty="0"/>
                    </a:p>
                  </a:txBody>
                  <a:tcPr marL="68580" marR="68580" marT="34290" marB="34290" anchor="ctr"/>
                </a:tc>
                <a:tc>
                  <a:txBody>
                    <a:bodyPr/>
                    <a:lstStyle/>
                    <a:p>
                      <a:pPr rtl="0"/>
                      <a:r>
                        <a:rPr lang="en-US" sz="1013" b="0" i="0" u="none" strike="noStrike" kern="1200" dirty="0" smtClean="0">
                          <a:solidFill>
                            <a:schemeClr val="dk1"/>
                          </a:solidFill>
                          <a:effectLst/>
                          <a:latin typeface="+mn-lt"/>
                          <a:ea typeface="+mn-ea"/>
                          <a:cs typeface="+mn-cs"/>
                        </a:rPr>
                        <a:t>Implement school wide monthly IB focus based on monthly PD</a:t>
                      </a:r>
                      <a:endParaRPr lang="en-US" sz="800" b="0" dirty="0" smtClean="0">
                        <a:effectLst/>
                      </a:endParaRPr>
                    </a:p>
                    <a:p>
                      <a:endParaRPr lang="en-US" sz="800" dirty="0"/>
                    </a:p>
                  </a:txBody>
                  <a:tcPr marL="68580" marR="68580" marT="34290" marB="34290" anchor="ctr"/>
                </a:tc>
                <a:tc>
                  <a:txBody>
                    <a:bodyPr/>
                    <a:lstStyle/>
                    <a:p>
                      <a:r>
                        <a:rPr lang="en-US" sz="800" dirty="0" smtClean="0"/>
                        <a:t>IB Coordinator</a:t>
                      </a:r>
                      <a:r>
                        <a:rPr lang="en-US" sz="800" baseline="0" dirty="0" smtClean="0"/>
                        <a:t> Positions</a:t>
                      </a:r>
                    </a:p>
                    <a:p>
                      <a:r>
                        <a:rPr lang="en-US" sz="800" baseline="0" dirty="0" smtClean="0"/>
                        <a:t>Teacher Stipends</a:t>
                      </a:r>
                      <a:endParaRPr lang="en-US" sz="800" dirty="0"/>
                    </a:p>
                  </a:txBody>
                  <a:tcPr marL="68580" marR="68580" marT="34290" marB="34290" anchor="ctr"/>
                </a:tc>
                <a:tc>
                  <a:txBody>
                    <a:bodyPr/>
                    <a:lstStyle/>
                    <a:p>
                      <a:pPr algn="ctr"/>
                      <a:r>
                        <a:rPr lang="en-US" sz="1100" dirty="0" smtClean="0"/>
                        <a:t>106,578</a:t>
                      </a:r>
                      <a:endParaRPr lang="en-US" sz="1100" dirty="0"/>
                    </a:p>
                  </a:txBody>
                  <a:tcPr marL="68580" marR="68580" marT="34290" marB="34290" anchor="ctr"/>
                </a:tc>
                <a:extLst>
                  <a:ext uri="{0D108BD9-81ED-4DB2-BD59-A6C34878D82A}">
                    <a16:rowId xmlns:a16="http://schemas.microsoft.com/office/drawing/2014/main" val="10004"/>
                  </a:ext>
                </a:extLst>
              </a:tr>
              <a:tr h="758426">
                <a:tc>
                  <a:txBody>
                    <a:bodyPr/>
                    <a:lstStyle/>
                    <a:p>
                      <a:pPr rtl="0"/>
                      <a:r>
                        <a:rPr lang="en-US" sz="1013" b="0" i="0" u="none" strike="noStrike" kern="1200" dirty="0" smtClean="0">
                          <a:solidFill>
                            <a:schemeClr val="dk1"/>
                          </a:solidFill>
                          <a:effectLst/>
                          <a:latin typeface="+mn-lt"/>
                          <a:ea typeface="+mn-ea"/>
                          <a:cs typeface="+mn-cs"/>
                        </a:rPr>
                        <a:t>Increase student attendance &amp; engagement</a:t>
                      </a:r>
                      <a:endParaRPr lang="en-US" sz="800" b="0" dirty="0" smtClean="0">
                        <a:effectLst/>
                      </a:endParaRPr>
                    </a:p>
                    <a:p>
                      <a:r>
                        <a:rPr lang="en-US" sz="800" b="0" dirty="0" smtClean="0"/>
                        <a:t/>
                      </a:r>
                      <a:br>
                        <a:rPr lang="en-US" sz="800" b="0" dirty="0" smtClean="0"/>
                      </a:br>
                      <a:endParaRPr lang="en-US" sz="800" b="0" dirty="0"/>
                    </a:p>
                  </a:txBody>
                  <a:tcPr marL="68580" marR="68580" marT="34290" marB="34290" anchor="ctr"/>
                </a:tc>
                <a:tc>
                  <a:txBody>
                    <a:bodyPr/>
                    <a:lstStyle/>
                    <a:p>
                      <a:pPr algn="ctr"/>
                      <a:r>
                        <a:rPr lang="en-US" sz="800" dirty="0" smtClean="0"/>
                        <a:t>Whole Child</a:t>
                      </a:r>
                      <a:endParaRPr lang="en-US" sz="800" dirty="0"/>
                    </a:p>
                  </a:txBody>
                  <a:tcPr marL="68580" marR="68580" marT="34290" marB="34290" anchor="ctr"/>
                </a:tc>
                <a:tc>
                  <a:txBody>
                    <a:bodyPr/>
                    <a:lstStyle/>
                    <a:p>
                      <a:r>
                        <a:rPr lang="en-US" sz="1013" b="0" i="0" u="none" strike="noStrike" kern="1200" dirty="0" smtClean="0">
                          <a:solidFill>
                            <a:schemeClr val="dk1"/>
                          </a:solidFill>
                          <a:effectLst/>
                          <a:latin typeface="+mn-lt"/>
                          <a:ea typeface="+mn-ea"/>
                          <a:cs typeface="+mn-cs"/>
                        </a:rPr>
                        <a:t>Attendance &amp; engagement support &amp; initiatives</a:t>
                      </a:r>
                      <a:endParaRPr lang="en-US" sz="800" dirty="0"/>
                    </a:p>
                  </a:txBody>
                  <a:tcPr marL="68580" marR="68580" marT="34290" marB="34290" anchor="ctr"/>
                </a:tc>
                <a:tc>
                  <a:txBody>
                    <a:bodyPr/>
                    <a:lstStyle/>
                    <a:p>
                      <a:r>
                        <a:rPr lang="en-US" sz="800" dirty="0" smtClean="0"/>
                        <a:t>Funds for incentives</a:t>
                      </a:r>
                      <a:endParaRPr lang="en-US" sz="800" dirty="0"/>
                    </a:p>
                  </a:txBody>
                  <a:tcPr marL="68580" marR="68580" marT="34290" marB="34290" anchor="ctr"/>
                </a:tc>
                <a:tc>
                  <a:txBody>
                    <a:bodyPr/>
                    <a:lstStyle/>
                    <a:p>
                      <a:pPr algn="ctr"/>
                      <a:r>
                        <a:rPr lang="en-US" sz="800" dirty="0" smtClean="0"/>
                        <a:t>--------</a:t>
                      </a:r>
                      <a:endParaRPr lang="en-US" sz="800" dirty="0"/>
                    </a:p>
                  </a:txBody>
                  <a:tcPr marL="68580" marR="68580" marT="34290" marB="34290" anchor="ctr"/>
                </a:tc>
                <a:extLst>
                  <a:ext uri="{0D108BD9-81ED-4DB2-BD59-A6C34878D82A}">
                    <a16:rowId xmlns:a16="http://schemas.microsoft.com/office/drawing/2014/main" val="10005"/>
                  </a:ext>
                </a:extLst>
              </a:tr>
              <a:tr h="1372646">
                <a:tc>
                  <a:txBody>
                    <a:bodyPr/>
                    <a:lstStyle/>
                    <a:p>
                      <a:pPr rtl="0"/>
                      <a:r>
                        <a:rPr lang="en-US" sz="1013" b="0" i="0" u="none" strike="noStrike" kern="1200" dirty="0" smtClean="0">
                          <a:solidFill>
                            <a:schemeClr val="dk1"/>
                          </a:solidFill>
                          <a:effectLst/>
                          <a:latin typeface="+mn-lt"/>
                          <a:ea typeface="+mn-ea"/>
                          <a:cs typeface="+mn-cs"/>
                        </a:rPr>
                        <a:t>Implement a Whole-Child system of supports that integrates social-emotional learning, behavior, wellness, and comprehensive academic intervention plans</a:t>
                      </a:r>
                      <a:endParaRPr lang="en-US" sz="800" b="0" dirty="0" smtClean="0">
                        <a:effectLst/>
                      </a:endParaRPr>
                    </a:p>
                    <a:p>
                      <a:r>
                        <a:rPr lang="en-US" sz="800" b="0" dirty="0" smtClean="0">
                          <a:effectLst/>
                        </a:rPr>
                        <a:t/>
                      </a:r>
                      <a:br>
                        <a:rPr lang="en-US" sz="800" b="0" dirty="0" smtClean="0">
                          <a:effectLst/>
                        </a:rPr>
                      </a:br>
                      <a:endParaRPr lang="en-US" sz="800" b="0" dirty="0"/>
                    </a:p>
                  </a:txBody>
                  <a:tcPr marL="68580" marR="68580" marT="34290" marB="34290" anchor="ctr"/>
                </a:tc>
                <a:tc>
                  <a:txBody>
                    <a:bodyPr/>
                    <a:lstStyle/>
                    <a:p>
                      <a:pPr algn="ctr"/>
                      <a:r>
                        <a:rPr lang="en-US" sz="800" dirty="0" smtClean="0"/>
                        <a:t>Whole Child</a:t>
                      </a:r>
                      <a:endParaRPr lang="en-US" sz="800" dirty="0"/>
                    </a:p>
                  </a:txBody>
                  <a:tcPr marL="68580" marR="68580" marT="34290" marB="34290" anchor="ctr"/>
                </a:tc>
                <a:tc>
                  <a:txBody>
                    <a:bodyPr/>
                    <a:lstStyle/>
                    <a:p>
                      <a:pPr rtl="0"/>
                      <a:r>
                        <a:rPr lang="en-US" sz="900" b="0" i="0" u="none" strike="noStrike" kern="1200" dirty="0" smtClean="0">
                          <a:solidFill>
                            <a:schemeClr val="dk1"/>
                          </a:solidFill>
                          <a:effectLst/>
                          <a:latin typeface="+mn-lt"/>
                          <a:ea typeface="+mn-ea"/>
                          <a:cs typeface="+mn-cs"/>
                        </a:rPr>
                        <a:t>Daily SEL protocols</a:t>
                      </a:r>
                      <a:endParaRPr lang="en-US" sz="900" b="0" dirty="0" smtClean="0">
                        <a:effectLst/>
                      </a:endParaRPr>
                    </a:p>
                    <a:p>
                      <a:pPr rtl="0"/>
                      <a:r>
                        <a:rPr lang="en-US" sz="900" b="0" i="0" u="none" strike="noStrike" kern="1200" dirty="0" smtClean="0">
                          <a:solidFill>
                            <a:schemeClr val="dk1"/>
                          </a:solidFill>
                          <a:effectLst/>
                          <a:latin typeface="+mn-lt"/>
                          <a:ea typeface="+mn-ea"/>
                          <a:cs typeface="+mn-cs"/>
                        </a:rPr>
                        <a:t>Systematic Tier 2 &amp; 3 Behavior &amp; Academic Interventions</a:t>
                      </a:r>
                      <a:endParaRPr lang="en-US" sz="900" b="0" dirty="0" smtClean="0">
                        <a:effectLst/>
                      </a:endParaRPr>
                    </a:p>
                    <a:p>
                      <a:pPr rtl="0"/>
                      <a:r>
                        <a:rPr lang="en-US" sz="900" b="0" i="0" u="none" strike="noStrike" kern="1200" dirty="0" smtClean="0">
                          <a:solidFill>
                            <a:schemeClr val="dk1"/>
                          </a:solidFill>
                          <a:effectLst/>
                          <a:latin typeface="+mn-lt"/>
                          <a:ea typeface="+mn-ea"/>
                          <a:cs typeface="+mn-cs"/>
                        </a:rPr>
                        <a:t> Small group mental health interventions led by Counselor</a:t>
                      </a:r>
                      <a:endParaRPr lang="en-US" sz="900" b="0" dirty="0" smtClean="0">
                        <a:effectLst/>
                      </a:endParaRPr>
                    </a:p>
                    <a:p>
                      <a:pPr rtl="0"/>
                      <a:r>
                        <a:rPr lang="en-US" sz="900" b="0" i="0" u="none" strike="noStrike" kern="1200" dirty="0" smtClean="0">
                          <a:solidFill>
                            <a:schemeClr val="dk1"/>
                          </a:solidFill>
                          <a:effectLst/>
                          <a:latin typeface="+mn-lt"/>
                          <a:ea typeface="+mn-ea"/>
                          <a:cs typeface="+mn-cs"/>
                        </a:rPr>
                        <a:t> District Personalized Learning Pilot</a:t>
                      </a:r>
                      <a:endParaRPr lang="en-US" sz="900" b="0" dirty="0" smtClean="0">
                        <a:effectLst/>
                      </a:endParaRPr>
                    </a:p>
                    <a:p>
                      <a:r>
                        <a:rPr lang="en-US" sz="800" dirty="0" smtClean="0"/>
                        <a:t/>
                      </a:r>
                      <a:br>
                        <a:rPr lang="en-US" sz="800" dirty="0" smtClean="0"/>
                      </a:br>
                      <a:endParaRPr lang="en-US" sz="800" dirty="0"/>
                    </a:p>
                  </a:txBody>
                  <a:tcPr marL="68580" marR="68580" marT="34290" marB="34290" anchor="ctr"/>
                </a:tc>
                <a:tc>
                  <a:txBody>
                    <a:bodyPr/>
                    <a:lstStyle/>
                    <a:p>
                      <a:r>
                        <a:rPr lang="en-US" sz="800" dirty="0" smtClean="0"/>
                        <a:t>Increase half time Counselor to full time</a:t>
                      </a:r>
                      <a:endParaRPr lang="en-US" sz="800" dirty="0"/>
                    </a:p>
                  </a:txBody>
                  <a:tcPr marL="68580" marR="68580" marT="34290" marB="34290" anchor="ctr"/>
                </a:tc>
                <a:tc>
                  <a:txBody>
                    <a:bodyPr/>
                    <a:lstStyle/>
                    <a:p>
                      <a:pPr algn="ctr"/>
                      <a:r>
                        <a:rPr lang="en-US" sz="1200" dirty="0" smtClean="0"/>
                        <a:t>54,714</a:t>
                      </a:r>
                      <a:endParaRPr lang="en-US" sz="1200" dirty="0"/>
                    </a:p>
                  </a:txBody>
                  <a:tcPr marL="68580" marR="68580" marT="34290" marB="34290" anchor="ctr"/>
                </a:tc>
                <a:extLst>
                  <a:ext uri="{0D108BD9-81ED-4DB2-BD59-A6C34878D82A}">
                    <a16:rowId xmlns:a16="http://schemas.microsoft.com/office/drawing/2014/main" val="10006"/>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FY23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22</a:t>
            </a:fld>
            <a:endParaRPr lang="en-US" dirty="0">
              <a:solidFill>
                <a:srgbClr val="F5F5F5"/>
              </a:solidFill>
            </a:endParaRPr>
          </a:p>
        </p:txBody>
      </p:sp>
    </p:spTree>
    <p:extLst>
      <p:ext uri="{BB962C8B-B14F-4D97-AF65-F5344CB8AC3E}">
        <p14:creationId xmlns:p14="http://schemas.microsoft.com/office/powerpoint/2010/main" val="292010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97832901"/>
              </p:ext>
            </p:extLst>
          </p:nvPr>
        </p:nvGraphicFramePr>
        <p:xfrm>
          <a:off x="1404298" y="1095267"/>
          <a:ext cx="7196965" cy="4985884"/>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55581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013" b="0" i="0" u="none" strike="noStrike" kern="1200" dirty="0" smtClean="0">
                          <a:solidFill>
                            <a:schemeClr val="dk1"/>
                          </a:solidFill>
                          <a:effectLst/>
                          <a:latin typeface="+mn-lt"/>
                          <a:ea typeface="+mn-ea"/>
                          <a:cs typeface="+mn-cs"/>
                        </a:rPr>
                        <a:t>Build teacher capacity to support the core content knowledge emotional/behavioral needs of students</a:t>
                      </a:r>
                    </a:p>
                    <a:p>
                      <a:endParaRPr lang="en-US" sz="800" dirty="0"/>
                    </a:p>
                  </a:txBody>
                  <a:tcPr marL="68580" marR="68580" marT="34290" marB="34290" anchor="ctr"/>
                </a:tc>
                <a:tc>
                  <a:txBody>
                    <a:bodyPr/>
                    <a:lstStyle/>
                    <a:p>
                      <a:pPr algn="ctr"/>
                      <a:r>
                        <a:rPr lang="en-US" sz="800" dirty="0" smtClean="0"/>
                        <a:t>Curriculum &amp; Instruction</a:t>
                      </a:r>
                      <a:endParaRPr lang="en-US" sz="800" dirty="0"/>
                    </a:p>
                  </a:txBody>
                  <a:tcPr marL="68580" marR="68580" marT="34290" marB="34290" anchor="ctr"/>
                </a:tc>
                <a:tc>
                  <a:txBody>
                    <a:bodyPr/>
                    <a:lstStyle/>
                    <a:p>
                      <a:pPr rtl="0"/>
                      <a:r>
                        <a:rPr lang="en-US" sz="1013" b="0" i="0" u="none" strike="noStrike" kern="1200" dirty="0" smtClean="0">
                          <a:solidFill>
                            <a:schemeClr val="dk1"/>
                          </a:solidFill>
                          <a:effectLst/>
                          <a:latin typeface="+mn-lt"/>
                          <a:ea typeface="+mn-ea"/>
                          <a:cs typeface="+mn-cs"/>
                        </a:rPr>
                        <a:t>100% staff received IB Training</a:t>
                      </a:r>
                      <a:endParaRPr lang="en-US" sz="800" b="0" dirty="0" smtClean="0">
                        <a:effectLst/>
                      </a:endParaRPr>
                    </a:p>
                    <a:p>
                      <a:pPr rtl="0"/>
                      <a:r>
                        <a:rPr lang="en-US" sz="1013" b="0" i="0" u="none" strike="noStrike" kern="1200" dirty="0" smtClean="0">
                          <a:solidFill>
                            <a:schemeClr val="dk1"/>
                          </a:solidFill>
                          <a:effectLst/>
                          <a:latin typeface="+mn-lt"/>
                          <a:ea typeface="+mn-ea"/>
                          <a:cs typeface="+mn-cs"/>
                        </a:rPr>
                        <a:t>6B. Increase the number of teachers who are gifted endorsed</a:t>
                      </a:r>
                      <a:endParaRPr lang="en-US" sz="800" b="0" dirty="0" smtClean="0">
                        <a:effectLst/>
                      </a:endParaRPr>
                    </a:p>
                    <a:p>
                      <a:pPr rtl="0"/>
                      <a:r>
                        <a:rPr lang="en-US" sz="1013" b="0" i="0" u="none" strike="noStrike" kern="1200" dirty="0" smtClean="0">
                          <a:solidFill>
                            <a:schemeClr val="dk1"/>
                          </a:solidFill>
                          <a:effectLst/>
                          <a:latin typeface="+mn-lt"/>
                          <a:ea typeface="+mn-ea"/>
                          <a:cs typeface="+mn-cs"/>
                        </a:rPr>
                        <a:t>6C. Implement cognitive development initiatives</a:t>
                      </a:r>
                      <a:endParaRPr lang="en-US" sz="800" b="0" dirty="0" smtClean="0">
                        <a:effectLst/>
                      </a:endParaRPr>
                    </a:p>
                    <a:p>
                      <a:pPr rtl="0"/>
                      <a:r>
                        <a:rPr lang="en-US" sz="1013" b="0" i="0" u="none" strike="noStrike" kern="1200" dirty="0" smtClean="0">
                          <a:solidFill>
                            <a:schemeClr val="dk1"/>
                          </a:solidFill>
                          <a:effectLst/>
                          <a:latin typeface="+mn-lt"/>
                          <a:ea typeface="+mn-ea"/>
                          <a:cs typeface="+mn-cs"/>
                        </a:rPr>
                        <a:t>6D. Ongoing PD on SEL &amp; trauma-informed practices</a:t>
                      </a:r>
                      <a:endParaRPr lang="en-US" sz="800" b="0" dirty="0" smtClean="0">
                        <a:effectLst/>
                      </a:endParaRPr>
                    </a:p>
                    <a:p>
                      <a:endParaRPr lang="en-US" sz="800" dirty="0"/>
                    </a:p>
                  </a:txBody>
                  <a:tcPr marL="68580" marR="68580" marT="34290" marB="34290" anchor="ctr"/>
                </a:tc>
                <a:tc>
                  <a:txBody>
                    <a:bodyPr/>
                    <a:lstStyle/>
                    <a:p>
                      <a:r>
                        <a:rPr lang="en-US" sz="800" dirty="0" smtClean="0"/>
                        <a:t>Increase to</a:t>
                      </a:r>
                      <a:r>
                        <a:rPr lang="en-US" sz="800" baseline="0" dirty="0" smtClean="0"/>
                        <a:t> full time Counselor</a:t>
                      </a:r>
                      <a:endParaRPr lang="en-US" sz="800" dirty="0"/>
                    </a:p>
                  </a:txBody>
                  <a:tcPr marL="68580" marR="68580" marT="34290" marB="34290" anchor="ctr"/>
                </a:tc>
                <a:tc>
                  <a:txBody>
                    <a:bodyPr/>
                    <a:lstStyle/>
                    <a:p>
                      <a:pPr algn="ctr"/>
                      <a:r>
                        <a:rPr lang="en-US" sz="1050" dirty="0" smtClean="0"/>
                        <a:t>54,714</a:t>
                      </a:r>
                      <a:endParaRPr lang="en-US" sz="1050" dirty="0"/>
                    </a:p>
                  </a:txBody>
                  <a:tcPr marL="68580" marR="68580" marT="34290" marB="34290" anchor="ctr"/>
                </a:tc>
                <a:extLst>
                  <a:ext uri="{0D108BD9-81ED-4DB2-BD59-A6C34878D82A}">
                    <a16:rowId xmlns:a16="http://schemas.microsoft.com/office/drawing/2014/main" val="10002"/>
                  </a:ext>
                </a:extLst>
              </a:tr>
              <a:tr h="361381">
                <a:tc>
                  <a:txBody>
                    <a:bodyPr/>
                    <a:lstStyle/>
                    <a:p>
                      <a:r>
                        <a:rPr lang="en-US" sz="1013" b="0" i="0" u="none" strike="noStrike" kern="1200" dirty="0" smtClean="0">
                          <a:solidFill>
                            <a:schemeClr val="dk1"/>
                          </a:solidFill>
                          <a:effectLst/>
                          <a:latin typeface="+mn-lt"/>
                          <a:ea typeface="+mn-ea"/>
                          <a:cs typeface="+mn-cs"/>
                        </a:rPr>
                        <a:t>Sustain family engagement that encourages positive relationships with the school and academic partnerships for children. </a:t>
                      </a:r>
                      <a:endParaRPr lang="en-US" sz="800" b="0" dirty="0"/>
                    </a:p>
                  </a:txBody>
                  <a:tcPr marL="68580" marR="68580" marT="34290" marB="34290" anchor="ctr"/>
                </a:tc>
                <a:tc>
                  <a:txBody>
                    <a:bodyPr/>
                    <a:lstStyle/>
                    <a:p>
                      <a:pPr algn="ctr"/>
                      <a:r>
                        <a:rPr lang="en-US" sz="800" dirty="0" smtClean="0"/>
                        <a:t>Whole Child</a:t>
                      </a:r>
                      <a:endParaRPr lang="en-US" sz="800" dirty="0"/>
                    </a:p>
                  </a:txBody>
                  <a:tcPr marL="68580" marR="68580" marT="34290" marB="34290" anchor="ctr"/>
                </a:tc>
                <a:tc>
                  <a:txBody>
                    <a:bodyPr/>
                    <a:lstStyle/>
                    <a:p>
                      <a:pPr rtl="0"/>
                      <a:r>
                        <a:rPr lang="en-US" sz="1013" b="0" i="0" u="none" strike="noStrike" kern="1200" dirty="0" smtClean="0">
                          <a:solidFill>
                            <a:schemeClr val="dk1"/>
                          </a:solidFill>
                          <a:effectLst/>
                          <a:latin typeface="+mn-lt"/>
                          <a:ea typeface="+mn-ea"/>
                          <a:cs typeface="+mn-cs"/>
                        </a:rPr>
                        <a:t>Maintain and active  Go Team each with clear goals and objectives for parent leadership.</a:t>
                      </a:r>
                      <a:endParaRPr lang="en-US" sz="800" b="0" dirty="0" smtClean="0">
                        <a:effectLst/>
                      </a:endParaRPr>
                    </a:p>
                    <a:p>
                      <a:pPr rtl="0"/>
                      <a:r>
                        <a:rPr lang="en-US" sz="1013" b="0" i="0" u="none" strike="noStrike" kern="1200" dirty="0" smtClean="0">
                          <a:solidFill>
                            <a:schemeClr val="dk1"/>
                          </a:solidFill>
                          <a:effectLst/>
                          <a:latin typeface="+mn-lt"/>
                          <a:ea typeface="+mn-ea"/>
                          <a:cs typeface="+mn-cs"/>
                        </a:rPr>
                        <a:t> Implement APTT &amp; Student led Conferences for family academic partnerships</a:t>
                      </a:r>
                      <a:endParaRPr lang="en-US" sz="800" b="0" dirty="0" smtClean="0">
                        <a:effectLst/>
                      </a:endParaRPr>
                    </a:p>
                    <a:p>
                      <a:pPr rtl="0"/>
                      <a:r>
                        <a:rPr lang="en-US" sz="1013" b="0" i="0" u="none" strike="noStrike" kern="1200" dirty="0" smtClean="0">
                          <a:solidFill>
                            <a:schemeClr val="dk1"/>
                          </a:solidFill>
                          <a:effectLst/>
                          <a:latin typeface="+mn-lt"/>
                          <a:ea typeface="+mn-ea"/>
                          <a:cs typeface="+mn-cs"/>
                        </a:rPr>
                        <a:t> Sustain a welcoming culture and open door policy</a:t>
                      </a:r>
                      <a:endParaRPr lang="en-US" sz="800" b="0" dirty="0" smtClean="0">
                        <a:effectLst/>
                      </a:endParaRPr>
                    </a:p>
                    <a:p>
                      <a:pPr rtl="0"/>
                      <a:r>
                        <a:rPr lang="en-US" sz="1013" b="0" i="0" u="none" strike="noStrike" kern="1200" dirty="0" smtClean="0">
                          <a:solidFill>
                            <a:schemeClr val="dk1"/>
                          </a:solidFill>
                          <a:effectLst/>
                          <a:latin typeface="+mn-lt"/>
                          <a:ea typeface="+mn-ea"/>
                          <a:cs typeface="+mn-cs"/>
                        </a:rPr>
                        <a:t>Maintain active love school, and social media communication to encourage 2 way communication.</a:t>
                      </a:r>
                      <a:endParaRPr lang="en-US" sz="800" b="0" dirty="0" smtClean="0">
                        <a:effectLst/>
                      </a:endParaRPr>
                    </a:p>
                    <a:p>
                      <a:r>
                        <a:rPr lang="en-US" sz="800" dirty="0" smtClean="0"/>
                        <a:t/>
                      </a:r>
                      <a:br>
                        <a:rPr lang="en-US" sz="800" dirty="0" smtClean="0"/>
                      </a:br>
                      <a:endParaRPr lang="en-US" sz="800" dirty="0"/>
                    </a:p>
                  </a:txBody>
                  <a:tcPr marL="68580" marR="68580" marT="34290" marB="34290" anchor="ctr"/>
                </a:tc>
                <a:tc>
                  <a:txBody>
                    <a:bodyPr/>
                    <a:lstStyle/>
                    <a:p>
                      <a:r>
                        <a:rPr lang="en-US" sz="800" dirty="0" smtClean="0"/>
                        <a:t>Funds for parent incentives</a:t>
                      </a:r>
                      <a:endParaRPr lang="en-US" sz="800" dirty="0"/>
                    </a:p>
                  </a:txBody>
                  <a:tcPr marL="68580" marR="68580" marT="34290" marB="34290" anchor="ctr"/>
                </a:tc>
                <a:tc>
                  <a:txBody>
                    <a:bodyPr/>
                    <a:lstStyle/>
                    <a:p>
                      <a:pPr algn="ctr"/>
                      <a:r>
                        <a:rPr lang="en-US" sz="800" dirty="0" smtClean="0"/>
                        <a:t>--------</a:t>
                      </a:r>
                      <a:endParaRPr lang="en-US" sz="800" dirty="0"/>
                    </a:p>
                  </a:txBody>
                  <a:tcPr marL="68580" marR="68580" marT="34290" marB="34290"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FY23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23</a:t>
            </a:fld>
            <a:endParaRPr lang="en-US" dirty="0">
              <a:solidFill>
                <a:srgbClr val="F5F5F5"/>
              </a:solidFill>
            </a:endParaRPr>
          </a:p>
        </p:txBody>
      </p:sp>
    </p:spTree>
    <p:extLst>
      <p:ext uri="{BB962C8B-B14F-4D97-AF65-F5344CB8AC3E}">
        <p14:creationId xmlns:p14="http://schemas.microsoft.com/office/powerpoint/2010/main" val="411618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 Leveling Reserve</a:t>
            </a:r>
          </a:p>
        </p:txBody>
      </p:sp>
      <p:graphicFrame>
        <p:nvGraphicFramePr>
          <p:cNvPr id="4" name="Table 3"/>
          <p:cNvGraphicFramePr>
            <a:graphicFrameLocks noGrp="1"/>
          </p:cNvGraphicFramePr>
          <p:nvPr>
            <p:extLst>
              <p:ext uri="{D42A27DB-BD31-4B8C-83A1-F6EECF244321}">
                <p14:modId xmlns:p14="http://schemas.microsoft.com/office/powerpoint/2010/main" val="904346143"/>
              </p:ext>
            </p:extLst>
          </p:nvPr>
        </p:nvGraphicFramePr>
        <p:xfrm>
          <a:off x="1338764" y="1274780"/>
          <a:ext cx="7196965" cy="2650334"/>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32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mn-lt"/>
                          <a:ea typeface="+mn-ea"/>
                          <a:cs typeface="+mn-cs"/>
                        </a:rPr>
                        <a:t>Increase academic achievement in core subject areas.</a:t>
                      </a:r>
                      <a:endParaRPr lang="en-US" sz="1000" b="0" dirty="0" smtClean="0"/>
                    </a:p>
                    <a:p>
                      <a:endParaRPr lang="en-US" sz="1000" dirty="0"/>
                    </a:p>
                  </a:txBody>
                  <a:tcPr marL="68580" marR="68580" marT="34290" marB="34290" anchor="ctr"/>
                </a:tc>
                <a:tc>
                  <a:txBody>
                    <a:bodyPr/>
                    <a:lstStyle/>
                    <a:p>
                      <a:r>
                        <a:rPr lang="en-US" sz="1000" dirty="0" smtClean="0"/>
                        <a:t>Curriculum &amp; Instruction</a:t>
                      </a:r>
                      <a:endParaRPr lang="en-US" sz="1000" dirty="0"/>
                    </a:p>
                  </a:txBody>
                  <a:tcPr marL="68580" marR="68580" marT="34290" marB="34290" anchor="ctr"/>
                </a:tc>
                <a:tc>
                  <a:txBody>
                    <a:bodyPr/>
                    <a:lstStyle/>
                    <a:p>
                      <a:pPr rtl="0"/>
                      <a:r>
                        <a:rPr lang="en-US" sz="1000" b="0" i="0" u="none" strike="noStrike" kern="1200" dirty="0" smtClean="0">
                          <a:solidFill>
                            <a:schemeClr val="dk1"/>
                          </a:solidFill>
                          <a:effectLst/>
                          <a:latin typeface="+mn-lt"/>
                          <a:ea typeface="+mn-ea"/>
                          <a:cs typeface="+mn-cs"/>
                        </a:rPr>
                        <a:t>Increase small group time during all instructional blocks</a:t>
                      </a:r>
                      <a:endParaRPr lang="en-US" sz="1000" b="0" dirty="0" smtClean="0">
                        <a:effectLst/>
                      </a:endParaRPr>
                    </a:p>
                    <a:p>
                      <a:pPr rtl="0"/>
                      <a:r>
                        <a:rPr lang="en-US" sz="1000" b="0" i="0" u="none" strike="noStrike" kern="1200" dirty="0" smtClean="0">
                          <a:solidFill>
                            <a:schemeClr val="dk1"/>
                          </a:solidFill>
                          <a:effectLst/>
                          <a:latin typeface="+mn-lt"/>
                          <a:ea typeface="+mn-ea"/>
                          <a:cs typeface="+mn-cs"/>
                        </a:rPr>
                        <a:t>Direct phonics instruction daily</a:t>
                      </a:r>
                      <a:endParaRPr lang="en-US" sz="1000" b="0" dirty="0" smtClean="0">
                        <a:effectLst/>
                      </a:endParaRPr>
                    </a:p>
                    <a:p>
                      <a:pPr rtl="0"/>
                      <a:r>
                        <a:rPr lang="en-US" sz="1000" b="0" i="0" u="none" strike="noStrike" kern="1200" dirty="0" smtClean="0">
                          <a:solidFill>
                            <a:schemeClr val="dk1"/>
                          </a:solidFill>
                          <a:effectLst/>
                          <a:latin typeface="+mn-lt"/>
                          <a:ea typeface="+mn-ea"/>
                          <a:cs typeface="+mn-cs"/>
                        </a:rPr>
                        <a:t>Writing across the curriculum</a:t>
                      </a:r>
                      <a:endParaRPr lang="en-US" sz="1000" b="0" dirty="0" smtClean="0">
                        <a:effectLst/>
                      </a:endParaRPr>
                    </a:p>
                    <a:p>
                      <a:pPr rtl="0"/>
                      <a:r>
                        <a:rPr lang="en-US" sz="1000" b="0" i="0" u="none" strike="noStrike" kern="1200" dirty="0" smtClean="0">
                          <a:solidFill>
                            <a:schemeClr val="dk1"/>
                          </a:solidFill>
                          <a:effectLst/>
                          <a:latin typeface="+mn-lt"/>
                          <a:ea typeface="+mn-ea"/>
                          <a:cs typeface="+mn-cs"/>
                        </a:rPr>
                        <a:t>Reconfigure student groups pulled by Intervention Teachers</a:t>
                      </a:r>
                      <a:endParaRPr lang="en-US" sz="1000" b="0" dirty="0" smtClean="0">
                        <a:effectLst/>
                      </a:endParaRPr>
                    </a:p>
                    <a:p>
                      <a:endParaRPr lang="en-US" sz="1000" dirty="0"/>
                    </a:p>
                  </a:txBody>
                  <a:tcPr marL="68580" marR="68580" marT="34290" marB="34290" anchor="ctr"/>
                </a:tc>
                <a:tc>
                  <a:txBody>
                    <a:bodyPr/>
                    <a:lstStyle/>
                    <a:p>
                      <a:r>
                        <a:rPr lang="en-US" sz="1000" dirty="0" smtClean="0"/>
                        <a:t>Maintain all teacher positions (despite</a:t>
                      </a:r>
                      <a:r>
                        <a:rPr lang="en-US" sz="1000" baseline="0" dirty="0" smtClean="0"/>
                        <a:t> lower enrollment)</a:t>
                      </a:r>
                      <a:endParaRPr lang="en-US" sz="1000" dirty="0"/>
                    </a:p>
                  </a:txBody>
                  <a:tcPr marL="68580" marR="68580" marT="34290" marB="34290" anchor="ctr"/>
                </a:tc>
                <a:tc>
                  <a:txBody>
                    <a:bodyPr/>
                    <a:lstStyle/>
                    <a:p>
                      <a:pPr algn="ctr"/>
                      <a:r>
                        <a:rPr lang="en-US" sz="1000" dirty="0" smtClean="0"/>
                        <a:t>68,082</a:t>
                      </a:r>
                      <a:endParaRPr lang="en-US" sz="1000" dirty="0"/>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24</a:t>
            </a:fld>
            <a:endParaRPr lang="en-US" dirty="0"/>
          </a:p>
        </p:txBody>
      </p:sp>
    </p:spTree>
    <p:extLst>
      <p:ext uri="{BB962C8B-B14F-4D97-AF65-F5344CB8AC3E}">
        <p14:creationId xmlns:p14="http://schemas.microsoft.com/office/powerpoint/2010/main" val="242362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a:t>
            </a:r>
            <a:br>
              <a:rPr lang="en-US" sz="2700" b="1" dirty="0">
                <a:latin typeface="Century Schoolbook" panose="02040604050505020304" pitchFamily="18" charset="0"/>
              </a:rPr>
            </a:br>
            <a:r>
              <a:rPr lang="en-US" sz="2700" b="1" dirty="0">
                <a:latin typeface="Century Schoolbook" panose="02040604050505020304" pitchFamily="18" charset="0"/>
              </a:rPr>
              <a:t> Title I Holdback and Family Engagement Funds</a:t>
            </a:r>
          </a:p>
        </p:txBody>
      </p:sp>
      <p:graphicFrame>
        <p:nvGraphicFramePr>
          <p:cNvPr id="4" name="Table 3"/>
          <p:cNvGraphicFramePr>
            <a:graphicFrameLocks noGrp="1"/>
          </p:cNvGraphicFramePr>
          <p:nvPr>
            <p:extLst>
              <p:ext uri="{D42A27DB-BD31-4B8C-83A1-F6EECF244321}">
                <p14:modId xmlns:p14="http://schemas.microsoft.com/office/powerpoint/2010/main" val="3229286568"/>
              </p:ext>
            </p:extLst>
          </p:nvPr>
        </p:nvGraphicFramePr>
        <p:xfrm>
          <a:off x="1145127" y="1554478"/>
          <a:ext cx="7196965" cy="2558894"/>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32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dirty="0" smtClean="0">
                          <a:solidFill>
                            <a:schemeClr val="dk1"/>
                          </a:solidFill>
                          <a:effectLst/>
                          <a:latin typeface="+mn-lt"/>
                          <a:ea typeface="+mn-ea"/>
                          <a:cs typeface="+mn-cs"/>
                        </a:rPr>
                        <a:t>Sustain family engagement that encourages positive relationships with the school and academic partnerships for children.</a:t>
                      </a:r>
                      <a:endParaRPr lang="en-US" sz="1050" b="0" dirty="0" smtClean="0"/>
                    </a:p>
                    <a:p>
                      <a:endParaRPr lang="en-US" sz="800" dirty="0"/>
                    </a:p>
                  </a:txBody>
                  <a:tcPr marL="68580" marR="68580" marT="34290" marB="34290" anchor="ctr"/>
                </a:tc>
                <a:tc>
                  <a:txBody>
                    <a:bodyPr/>
                    <a:lstStyle/>
                    <a:p>
                      <a:pPr algn="ctr"/>
                      <a:r>
                        <a:rPr lang="en-US" sz="800" dirty="0" smtClean="0"/>
                        <a:t>Whole Child</a:t>
                      </a:r>
                      <a:endParaRPr lang="en-US" sz="800" dirty="0"/>
                    </a:p>
                  </a:txBody>
                  <a:tcPr marL="68580" marR="68580" marT="34290" marB="34290" anchor="ctr"/>
                </a:tc>
                <a:tc>
                  <a:txBody>
                    <a:bodyPr/>
                    <a:lstStyle/>
                    <a:p>
                      <a:pPr rtl="0"/>
                      <a:r>
                        <a:rPr lang="en-US" sz="800" b="0" i="0" u="none" strike="noStrike" kern="1200" dirty="0" smtClean="0">
                          <a:solidFill>
                            <a:schemeClr val="dk1"/>
                          </a:solidFill>
                          <a:effectLst/>
                          <a:latin typeface="+mn-lt"/>
                          <a:ea typeface="+mn-ea"/>
                          <a:cs typeface="+mn-cs"/>
                        </a:rPr>
                        <a:t>Maintain and active  Go Team each with clear goals and objectives for parent leadership.</a:t>
                      </a:r>
                      <a:endParaRPr lang="en-US" sz="500" b="0" dirty="0" smtClean="0">
                        <a:effectLst/>
                      </a:endParaRPr>
                    </a:p>
                    <a:p>
                      <a:pPr rtl="0"/>
                      <a:r>
                        <a:rPr lang="en-US" sz="800" b="0" i="0" u="none" strike="noStrike" kern="1200" dirty="0" smtClean="0">
                          <a:solidFill>
                            <a:schemeClr val="dk1"/>
                          </a:solidFill>
                          <a:effectLst/>
                          <a:latin typeface="+mn-lt"/>
                          <a:ea typeface="+mn-ea"/>
                          <a:cs typeface="+mn-cs"/>
                        </a:rPr>
                        <a:t>7B. Implement APTT &amp; Student led Conferences for family academic partnerships</a:t>
                      </a:r>
                      <a:endParaRPr lang="en-US" sz="500" b="0" dirty="0" smtClean="0">
                        <a:effectLst/>
                      </a:endParaRPr>
                    </a:p>
                    <a:p>
                      <a:pPr rtl="0"/>
                      <a:r>
                        <a:rPr lang="en-US" sz="800" b="0" i="0" u="none" strike="noStrike" kern="1200" dirty="0" smtClean="0">
                          <a:solidFill>
                            <a:schemeClr val="dk1"/>
                          </a:solidFill>
                          <a:effectLst/>
                          <a:latin typeface="+mn-lt"/>
                          <a:ea typeface="+mn-ea"/>
                          <a:cs typeface="+mn-cs"/>
                        </a:rPr>
                        <a:t>7C. Sustain a welcoming culture and open door policy</a:t>
                      </a:r>
                      <a:endParaRPr lang="en-US" sz="500" b="0" dirty="0" smtClean="0">
                        <a:effectLst/>
                      </a:endParaRPr>
                    </a:p>
                    <a:p>
                      <a:pPr rtl="0"/>
                      <a:r>
                        <a:rPr lang="en-US" sz="800" b="0" i="0" u="none" strike="noStrike" kern="1200" dirty="0" smtClean="0">
                          <a:solidFill>
                            <a:schemeClr val="dk1"/>
                          </a:solidFill>
                          <a:effectLst/>
                          <a:latin typeface="+mn-lt"/>
                          <a:ea typeface="+mn-ea"/>
                          <a:cs typeface="+mn-cs"/>
                        </a:rPr>
                        <a:t>7D. Maintain active love school, and social media communication to encourage 2 way communication.</a:t>
                      </a:r>
                      <a:endParaRPr lang="en-US" sz="500" b="0" dirty="0" smtClean="0">
                        <a:effectLst/>
                      </a:endParaRPr>
                    </a:p>
                    <a:p>
                      <a:endParaRPr lang="en-US" sz="800" dirty="0"/>
                    </a:p>
                  </a:txBody>
                  <a:tcPr marL="68580" marR="68580" marT="34290" marB="34290" anchor="ctr"/>
                </a:tc>
                <a:tc>
                  <a:txBody>
                    <a:bodyPr/>
                    <a:lstStyle/>
                    <a:p>
                      <a:r>
                        <a:rPr lang="en-US" sz="800" dirty="0" smtClean="0"/>
                        <a:t>Purchase materials &amp; resources for parent meetings</a:t>
                      </a:r>
                    </a:p>
                    <a:p>
                      <a:r>
                        <a:rPr lang="en-US" sz="800" dirty="0" smtClean="0"/>
                        <a:t>Purchase incentives to</a:t>
                      </a:r>
                      <a:r>
                        <a:rPr lang="en-US" sz="800" baseline="0" dirty="0" smtClean="0"/>
                        <a:t> increase parent participation</a:t>
                      </a:r>
                      <a:endParaRPr lang="en-US" sz="800" dirty="0"/>
                    </a:p>
                  </a:txBody>
                  <a:tcPr marL="68580" marR="68580" marT="34290" marB="34290" anchor="ctr"/>
                </a:tc>
                <a:tc>
                  <a:txBody>
                    <a:bodyPr/>
                    <a:lstStyle/>
                    <a:p>
                      <a:pPr algn="ctr"/>
                      <a:r>
                        <a:rPr lang="en-US" sz="800" dirty="0" smtClean="0"/>
                        <a:t>$11,000</a:t>
                      </a:r>
                      <a:endParaRPr lang="en-US" sz="800" dirty="0"/>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25</a:t>
            </a:fld>
            <a:endParaRPr lang="en-US" dirty="0"/>
          </a:p>
        </p:txBody>
      </p:sp>
    </p:spTree>
    <p:extLst>
      <p:ext uri="{BB962C8B-B14F-4D97-AF65-F5344CB8AC3E}">
        <p14:creationId xmlns:p14="http://schemas.microsoft.com/office/powerpoint/2010/main" val="1235764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 CARES Allocation</a:t>
            </a:r>
          </a:p>
        </p:txBody>
      </p:sp>
      <p:graphicFrame>
        <p:nvGraphicFramePr>
          <p:cNvPr id="4" name="Table 3"/>
          <p:cNvGraphicFramePr>
            <a:graphicFrameLocks noGrp="1"/>
          </p:cNvGraphicFramePr>
          <p:nvPr>
            <p:extLst>
              <p:ext uri="{D42A27DB-BD31-4B8C-83A1-F6EECF244321}">
                <p14:modId xmlns:p14="http://schemas.microsoft.com/office/powerpoint/2010/main" val="3583283443"/>
              </p:ext>
            </p:extLst>
          </p:nvPr>
        </p:nvGraphicFramePr>
        <p:xfrm>
          <a:off x="1295734" y="1256274"/>
          <a:ext cx="7656880" cy="4421512"/>
        </p:xfrm>
        <a:graphic>
          <a:graphicData uri="http://schemas.openxmlformats.org/drawingml/2006/table">
            <a:tbl>
              <a:tblPr firstRow="1" bandRow="1">
                <a:tableStyleId>{5C22544A-7EE6-4342-B048-85BDC9FD1C3A}</a:tableStyleId>
              </a:tblPr>
              <a:tblGrid>
                <a:gridCol w="1497764">
                  <a:extLst>
                    <a:ext uri="{9D8B030D-6E8A-4147-A177-3AD203B41FA5}">
                      <a16:colId xmlns:a16="http://schemas.microsoft.com/office/drawing/2014/main" val="20000"/>
                    </a:ext>
                  </a:extLst>
                </a:gridCol>
                <a:gridCol w="1665808">
                  <a:extLst>
                    <a:ext uri="{9D8B030D-6E8A-4147-A177-3AD203B41FA5}">
                      <a16:colId xmlns:a16="http://schemas.microsoft.com/office/drawing/2014/main" val="20001"/>
                    </a:ext>
                  </a:extLst>
                </a:gridCol>
                <a:gridCol w="1665808">
                  <a:extLst>
                    <a:ext uri="{9D8B030D-6E8A-4147-A177-3AD203B41FA5}">
                      <a16:colId xmlns:a16="http://schemas.microsoft.com/office/drawing/2014/main" val="20002"/>
                    </a:ext>
                  </a:extLst>
                </a:gridCol>
                <a:gridCol w="1534310">
                  <a:extLst>
                    <a:ext uri="{9D8B030D-6E8A-4147-A177-3AD203B41FA5}">
                      <a16:colId xmlns:a16="http://schemas.microsoft.com/office/drawing/2014/main" val="20003"/>
                    </a:ext>
                  </a:extLst>
                </a:gridCol>
                <a:gridCol w="1293190">
                  <a:extLst>
                    <a:ext uri="{9D8B030D-6E8A-4147-A177-3AD203B41FA5}">
                      <a16:colId xmlns:a16="http://schemas.microsoft.com/office/drawing/2014/main" val="20005"/>
                    </a:ext>
                  </a:extLst>
                </a:gridCol>
              </a:tblGrid>
              <a:tr h="856395">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3774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dirty="0" smtClean="0">
                          <a:solidFill>
                            <a:schemeClr val="dk1"/>
                          </a:solidFill>
                          <a:effectLst/>
                          <a:latin typeface="+mn-lt"/>
                          <a:ea typeface="+mn-ea"/>
                          <a:cs typeface="+mn-cs"/>
                        </a:rPr>
                        <a:t>Increase academic achievement in core subject areas.</a:t>
                      </a:r>
                      <a:endParaRPr lang="en-US" sz="800" b="0" dirty="0" smtClean="0"/>
                    </a:p>
                    <a:p>
                      <a:endParaRPr lang="en-US" sz="800" dirty="0"/>
                    </a:p>
                  </a:txBody>
                  <a:tcPr marL="68580" marR="68580" marT="34290" marB="34290" anchor="ctr"/>
                </a:tc>
                <a:tc>
                  <a:txBody>
                    <a:bodyPr/>
                    <a:lstStyle/>
                    <a:p>
                      <a:r>
                        <a:rPr lang="en-US" sz="800" dirty="0" smtClean="0"/>
                        <a:t>Curriculum &amp; Instruction</a:t>
                      </a:r>
                      <a:endParaRPr lang="en-US" sz="800" dirty="0"/>
                    </a:p>
                  </a:txBody>
                  <a:tcPr marL="68580" marR="68580" marT="34290" marB="34290" anchor="ctr"/>
                </a:tc>
                <a:tc>
                  <a:txBody>
                    <a:bodyPr/>
                    <a:lstStyle/>
                    <a:p>
                      <a:pPr rtl="0"/>
                      <a:r>
                        <a:rPr lang="en-US" sz="800" b="0" i="0" u="none" strike="noStrike" kern="1200" dirty="0" smtClean="0">
                          <a:solidFill>
                            <a:schemeClr val="dk1"/>
                          </a:solidFill>
                          <a:effectLst/>
                          <a:latin typeface="+mn-lt"/>
                          <a:ea typeface="+mn-ea"/>
                          <a:cs typeface="+mn-cs"/>
                        </a:rPr>
                        <a:t>Increase small group time during all instructional blocks</a:t>
                      </a:r>
                      <a:endParaRPr lang="en-US" sz="800" b="0" dirty="0" smtClean="0">
                        <a:effectLst/>
                      </a:endParaRPr>
                    </a:p>
                    <a:p>
                      <a:pPr rtl="0"/>
                      <a:r>
                        <a:rPr lang="en-US" sz="800" b="0" i="0" u="none" strike="noStrike" kern="1200" dirty="0" smtClean="0">
                          <a:solidFill>
                            <a:schemeClr val="dk1"/>
                          </a:solidFill>
                          <a:effectLst/>
                          <a:latin typeface="+mn-lt"/>
                          <a:ea typeface="+mn-ea"/>
                          <a:cs typeface="+mn-cs"/>
                        </a:rPr>
                        <a:t>Direct phonics instruction daily</a:t>
                      </a:r>
                      <a:endParaRPr lang="en-US" sz="800" b="0" dirty="0" smtClean="0">
                        <a:effectLst/>
                      </a:endParaRPr>
                    </a:p>
                    <a:p>
                      <a:pPr rtl="0"/>
                      <a:r>
                        <a:rPr lang="en-US" sz="800" b="0" i="0" u="none" strike="noStrike" kern="1200" dirty="0" smtClean="0">
                          <a:solidFill>
                            <a:schemeClr val="dk1"/>
                          </a:solidFill>
                          <a:effectLst/>
                          <a:latin typeface="+mn-lt"/>
                          <a:ea typeface="+mn-ea"/>
                          <a:cs typeface="+mn-cs"/>
                        </a:rPr>
                        <a:t>Writing across the curriculum</a:t>
                      </a:r>
                      <a:endParaRPr lang="en-US" sz="800" b="0" dirty="0" smtClean="0">
                        <a:effectLst/>
                      </a:endParaRPr>
                    </a:p>
                    <a:p>
                      <a:pPr rtl="0"/>
                      <a:r>
                        <a:rPr lang="en-US" sz="800" b="0" i="0" u="none" strike="noStrike" kern="1200" dirty="0" smtClean="0">
                          <a:solidFill>
                            <a:schemeClr val="dk1"/>
                          </a:solidFill>
                          <a:effectLst/>
                          <a:latin typeface="+mn-lt"/>
                          <a:ea typeface="+mn-ea"/>
                          <a:cs typeface="+mn-cs"/>
                        </a:rPr>
                        <a:t>Reconfigure student groups pulled by Intervention Teachers</a:t>
                      </a:r>
                      <a:endParaRPr lang="en-US" sz="800" b="0" dirty="0" smtClean="0">
                        <a:effectLst/>
                      </a:endParaRPr>
                    </a:p>
                    <a:p>
                      <a:endParaRPr lang="en-US" sz="800" dirty="0"/>
                    </a:p>
                  </a:txBody>
                  <a:tcPr marL="68580" marR="68580" marT="34290" marB="34290" anchor="ctr"/>
                </a:tc>
                <a:tc>
                  <a:txBody>
                    <a:bodyPr/>
                    <a:lstStyle/>
                    <a:p>
                      <a:r>
                        <a:rPr lang="en-US" sz="1000" dirty="0" smtClean="0"/>
                        <a:t>Purchase</a:t>
                      </a:r>
                      <a:r>
                        <a:rPr lang="en-US" sz="1000" baseline="0" dirty="0" smtClean="0"/>
                        <a:t> an Intervention Teacher</a:t>
                      </a:r>
                      <a:endParaRPr lang="en-US" sz="1000" dirty="0"/>
                    </a:p>
                  </a:txBody>
                  <a:tcPr marL="68580" marR="68580" marT="34290" marB="34290" anchor="ctr"/>
                </a:tc>
                <a:tc>
                  <a:txBody>
                    <a:bodyPr/>
                    <a:lstStyle/>
                    <a:p>
                      <a:r>
                        <a:rPr lang="en-US" sz="1000" dirty="0" smtClean="0"/>
                        <a:t>91,424</a:t>
                      </a:r>
                      <a:endParaRPr lang="en-US" sz="1000" dirty="0"/>
                    </a:p>
                  </a:txBody>
                  <a:tcPr marL="68580" marR="68580" marT="34290" marB="34290" anchor="ctr"/>
                </a:tc>
                <a:extLst>
                  <a:ext uri="{0D108BD9-81ED-4DB2-BD59-A6C34878D82A}">
                    <a16:rowId xmlns:a16="http://schemas.microsoft.com/office/drawing/2014/main" val="10002"/>
                  </a:ext>
                </a:extLst>
              </a:tr>
              <a:tr h="11953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dirty="0" smtClean="0">
                          <a:solidFill>
                            <a:schemeClr val="dk1"/>
                          </a:solidFill>
                          <a:effectLst/>
                          <a:latin typeface="+mn-lt"/>
                          <a:ea typeface="+mn-ea"/>
                          <a:cs typeface="+mn-cs"/>
                        </a:rPr>
                        <a:t>Build teacher capacity to support the core content knowledge emotional/behavioral needs of students</a:t>
                      </a:r>
                    </a:p>
                    <a:p>
                      <a:endParaRPr lang="en-US" sz="800" dirty="0"/>
                    </a:p>
                  </a:txBody>
                  <a:tcPr marL="68580" marR="68580" marT="34290" marB="34290" anchor="ctr"/>
                </a:tc>
                <a:tc>
                  <a:txBody>
                    <a:bodyPr/>
                    <a:lstStyle/>
                    <a:p>
                      <a:r>
                        <a:rPr lang="en-US" sz="800" dirty="0" smtClean="0"/>
                        <a:t>Curriculum</a:t>
                      </a:r>
                      <a:r>
                        <a:rPr lang="en-US" sz="800" baseline="0" dirty="0" smtClean="0"/>
                        <a:t> &amp; Instruction</a:t>
                      </a:r>
                      <a:endParaRPr lang="en-US" sz="800" dirty="0"/>
                    </a:p>
                  </a:txBody>
                  <a:tcPr marL="68580" marR="68580" marT="34290" marB="34290" anchor="ctr"/>
                </a:tc>
                <a:tc>
                  <a:txBody>
                    <a:bodyPr/>
                    <a:lstStyle/>
                    <a:p>
                      <a:r>
                        <a:rPr lang="en-US" sz="800" dirty="0" smtClean="0"/>
                        <a:t>Engage</a:t>
                      </a:r>
                      <a:r>
                        <a:rPr lang="en-US" sz="800" baseline="0" dirty="0" smtClean="0"/>
                        <a:t> in meaningful professional development</a:t>
                      </a:r>
                    </a:p>
                    <a:p>
                      <a:r>
                        <a:rPr lang="en-US" sz="800" baseline="0" dirty="0" smtClean="0"/>
                        <a:t>Support teachers in professional learning communities</a:t>
                      </a:r>
                      <a:endParaRPr lang="en-US" sz="800" dirty="0"/>
                    </a:p>
                  </a:txBody>
                  <a:tcPr marL="68580" marR="68580" marT="34290" marB="34290" anchor="ctr"/>
                </a:tc>
                <a:tc>
                  <a:txBody>
                    <a:bodyPr/>
                    <a:lstStyle/>
                    <a:p>
                      <a:r>
                        <a:rPr lang="en-US" sz="1000" dirty="0" smtClean="0"/>
                        <a:t>Purchase an ELA Instructional Coach</a:t>
                      </a:r>
                      <a:endParaRPr lang="en-US" sz="1000" dirty="0"/>
                    </a:p>
                  </a:txBody>
                  <a:tcPr marL="68580" marR="68580" marT="34290" marB="34290" anchor="ctr"/>
                </a:tc>
                <a:tc>
                  <a:txBody>
                    <a:bodyPr/>
                    <a:lstStyle/>
                    <a:p>
                      <a:r>
                        <a:rPr lang="en-US" sz="1000" dirty="0" smtClean="0"/>
                        <a:t>109,429</a:t>
                      </a:r>
                      <a:endParaRPr lang="en-US" sz="1000" dirty="0"/>
                    </a:p>
                  </a:txBody>
                  <a:tcPr marL="68580" marR="68580" marT="34290" marB="34290" anchor="ctr"/>
                </a:tc>
                <a:extLst>
                  <a:ext uri="{0D108BD9-81ED-4DB2-BD59-A6C34878D82A}">
                    <a16:rowId xmlns:a16="http://schemas.microsoft.com/office/drawing/2014/main" val="10003"/>
                  </a:ext>
                </a:extLst>
              </a:tr>
              <a:tr h="496168">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49616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26</a:t>
            </a:fld>
            <a:endParaRPr lang="en-US" dirty="0"/>
          </a:p>
        </p:txBody>
      </p:sp>
    </p:spTree>
    <p:extLst>
      <p:ext uri="{BB962C8B-B14F-4D97-AF65-F5344CB8AC3E}">
        <p14:creationId xmlns:p14="http://schemas.microsoft.com/office/powerpoint/2010/main" val="23433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a:solidFill>
                  <a:srgbClr val="000000"/>
                </a:solidFill>
                <a:latin typeface="Calibri" panose="020F0502020204030204" pitchFamily="34" charset="0"/>
              </a:rPr>
              <a:t>Are our school’s priorities (from your strategic plan) reflected in this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new positions and/or resources included in the budget to address our major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Do we know (as a team) the plan to support implementation of these priorities beyond the budget (ex. What strategies will be implemented)?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What tradeoffs are being made in 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our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Cluster priorities- what staff, materials, etc. are dedicated to supporting our cluster’s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Signature programs- what staff, materials, etc. are dedicated to supporting our signature program?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there positions our school will share with another school, i.e. nurse, counselor?</a:t>
            </a:r>
          </a:p>
          <a:p>
            <a:pPr lvl="0" algn="l" defTabSz="914400">
              <a:spcBef>
                <a:spcPts val="0"/>
              </a:spcBef>
            </a:pPr>
            <a:endParaRPr lang="en-US" sz="2000" dirty="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Questions for the GO Team 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27</a:t>
            </a:fld>
            <a:endParaRPr lang="en-US" dirty="0"/>
          </a:p>
        </p:txBody>
      </p:sp>
      <p:sp>
        <p:nvSpPr>
          <p:cNvPr id="5" name="Rectangle 4"/>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27542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a:t>FY23 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pic>
        <p:nvPicPr>
          <p:cNvPr id="6" name="Picture 5">
            <a:extLst>
              <a:ext uri="{FF2B5EF4-FFF2-40B4-BE49-F238E27FC236}">
                <a16:creationId xmlns:a16="http://schemas.microsoft.com/office/drawing/2014/main" id="{E286C288-0050-4489-83DD-FC4CA525B2AA}"/>
              </a:ext>
            </a:extLst>
          </p:cNvPr>
          <p:cNvPicPr>
            <a:picLocks noChangeAspect="1"/>
          </p:cNvPicPr>
          <p:nvPr/>
        </p:nvPicPr>
        <p:blipFill rotWithShape="1">
          <a:blip r:embed="rId3"/>
          <a:srcRect t="3534" r="46898"/>
          <a:stretch/>
        </p:blipFill>
        <p:spPr>
          <a:xfrm>
            <a:off x="5256154" y="1280159"/>
            <a:ext cx="3887846" cy="5380679"/>
          </a:xfrm>
          <a:prstGeom prst="rect">
            <a:avLst/>
          </a:prstGeom>
        </p:spPr>
      </p:pic>
      <p:sp>
        <p:nvSpPr>
          <p:cNvPr id="4" name="Arrow: Down 3">
            <a:extLst>
              <a:ext uri="{FF2B5EF4-FFF2-40B4-BE49-F238E27FC236}">
                <a16:creationId xmlns:a16="http://schemas.microsoft.com/office/drawing/2014/main" id="{9C17A9B5-1587-4D70-9DF0-B70C5EB46BCE}"/>
              </a:ext>
            </a:extLst>
          </p:cNvPr>
          <p:cNvSpPr/>
          <p:nvPr/>
        </p:nvSpPr>
        <p:spPr>
          <a:xfrm rot="2126405">
            <a:off x="8073336" y="1154037"/>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7CF07C3-B6ED-442F-9EE1-8D87E7CBCE31}"/>
              </a:ext>
            </a:extLst>
          </p:cNvPr>
          <p:cNvSpPr/>
          <p:nvPr/>
        </p:nvSpPr>
        <p:spPr>
          <a:xfrm rot="19351245">
            <a:off x="6232774" y="1102591"/>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75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smtClean="0">
                <a:latin typeface="+mj-lt"/>
              </a:rPr>
              <a:t>Peyton Forest </a:t>
            </a:r>
            <a:r>
              <a:rPr lang="en-US" sz="3200" b="1" i="1" dirty="0">
                <a:latin typeface="+mj-lt"/>
              </a:rPr>
              <a:t>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sp>
        <p:nvSpPr>
          <p:cNvPr id="5" name="Rectangle 4"/>
          <p:cNvSpPr/>
          <p:nvPr/>
        </p:nvSpPr>
        <p:spPr>
          <a:xfrm>
            <a:off x="4456423" y="3244334"/>
            <a:ext cx="231154" cy="369332"/>
          </a:xfrm>
          <a:prstGeom prst="rect">
            <a:avLst/>
          </a:prstGeom>
        </p:spPr>
        <p:txBody>
          <a:bodyPr wrap="none">
            <a:spAutoFit/>
          </a:bodyPr>
          <a:lstStyle/>
          <a:p>
            <a:r>
              <a:rPr lang="en-US" dirty="0"/>
              <a:t> </a:t>
            </a:r>
          </a:p>
        </p:txBody>
      </p:sp>
      <p:sp>
        <p:nvSpPr>
          <p:cNvPr id="11" name="Rectangle 10"/>
          <p:cNvSpPr/>
          <p:nvPr/>
        </p:nvSpPr>
        <p:spPr>
          <a:xfrm>
            <a:off x="4456423" y="3244334"/>
            <a:ext cx="231154" cy="369332"/>
          </a:xfrm>
          <a:prstGeom prst="rect">
            <a:avLst/>
          </a:prstGeom>
        </p:spPr>
        <p:txBody>
          <a:bodyPr wrap="none">
            <a:spAutoFit/>
          </a:bodyPr>
          <a:lstStyle/>
          <a:p>
            <a:r>
              <a:rPr lang="en-US" dirty="0"/>
              <a:t> </a:t>
            </a:r>
          </a:p>
        </p:txBody>
      </p:sp>
      <p:sp>
        <p:nvSpPr>
          <p:cNvPr id="12" name="Rectangle 11"/>
          <p:cNvSpPr/>
          <p:nvPr/>
        </p:nvSpPr>
        <p:spPr>
          <a:xfrm>
            <a:off x="4456423" y="3244334"/>
            <a:ext cx="231154" cy="369332"/>
          </a:xfrm>
          <a:prstGeom prst="rect">
            <a:avLst/>
          </a:prstGeom>
        </p:spPr>
        <p:txBody>
          <a:bodyPr wrap="none">
            <a:spAutoFit/>
          </a:bodyPr>
          <a:lstStyle/>
          <a:p>
            <a:r>
              <a:rPr lang="en-US" dirty="0"/>
              <a:t> </a:t>
            </a:r>
          </a:p>
        </p:txBody>
      </p:sp>
      <p:sp>
        <p:nvSpPr>
          <p:cNvPr id="13" name="Rectangle 12"/>
          <p:cNvSpPr/>
          <p:nvPr/>
        </p:nvSpPr>
        <p:spPr>
          <a:xfrm>
            <a:off x="2296634" y="3244334"/>
            <a:ext cx="6655980" cy="369332"/>
          </a:xfrm>
          <a:prstGeom prst="rect">
            <a:avLst/>
          </a:prstGeom>
        </p:spPr>
        <p:txBody>
          <a:bodyPr wrap="square">
            <a:spAutoFit/>
          </a:bodyPr>
          <a:lstStyle/>
          <a:p>
            <a:r>
              <a:rPr lang="en-US" dirty="0"/>
              <a:t> </a:t>
            </a:r>
          </a:p>
        </p:txBody>
      </p:sp>
      <p:sp>
        <p:nvSpPr>
          <p:cNvPr id="15" name="Rectangle 14"/>
          <p:cNvSpPr/>
          <p:nvPr/>
        </p:nvSpPr>
        <p:spPr>
          <a:xfrm>
            <a:off x="4456423" y="3244334"/>
            <a:ext cx="231154" cy="369332"/>
          </a:xfrm>
          <a:prstGeom prst="rect">
            <a:avLst/>
          </a:prstGeom>
        </p:spPr>
        <p:txBody>
          <a:bodyPr wrap="none">
            <a:spAutoFit/>
          </a:bodyPr>
          <a:lstStyle/>
          <a:p>
            <a:r>
              <a:rPr lang="en-US" dirty="0"/>
              <a:t> </a:t>
            </a:r>
          </a:p>
        </p:txBody>
      </p:sp>
      <p:sp>
        <p:nvSpPr>
          <p:cNvPr id="16" name="Rectangle 15"/>
          <p:cNvSpPr/>
          <p:nvPr/>
        </p:nvSpPr>
        <p:spPr>
          <a:xfrm>
            <a:off x="4456423" y="3244334"/>
            <a:ext cx="231154" cy="369332"/>
          </a:xfrm>
          <a:prstGeom prst="rect">
            <a:avLst/>
          </a:prstGeom>
        </p:spPr>
        <p:txBody>
          <a:bodyPr wrap="none">
            <a:spAutoFit/>
          </a:bodyPr>
          <a:lstStyle/>
          <a:p>
            <a:r>
              <a:rPr lang="en-US" dirty="0"/>
              <a:t> </a:t>
            </a:r>
          </a:p>
        </p:txBody>
      </p:sp>
      <p:sp>
        <p:nvSpPr>
          <p:cNvPr id="17" name="Rectangle 16"/>
          <p:cNvSpPr/>
          <p:nvPr/>
        </p:nvSpPr>
        <p:spPr>
          <a:xfrm>
            <a:off x="1116419" y="2967335"/>
            <a:ext cx="7145079" cy="1200329"/>
          </a:xfrm>
          <a:prstGeom prst="rect">
            <a:avLst/>
          </a:prstGeom>
        </p:spPr>
        <p:txBody>
          <a:bodyPr wrap="square">
            <a:spAutoFit/>
          </a:bodyPr>
          <a:lstStyle/>
          <a:p>
            <a:r>
              <a:rPr lang="en-US" sz="2400" dirty="0">
                <a:hlinkClick r:id="rId4"/>
              </a:rPr>
              <a:t>https://</a:t>
            </a:r>
            <a:r>
              <a:rPr lang="en-US" sz="2400" dirty="0" smtClean="0">
                <a:hlinkClick r:id="rId4"/>
              </a:rPr>
              <a:t>docs.google.com/presentation/d/1oc1aLNm7CIIwdAr6ipYXcHiBtvmwB_yS/edit#slide=id.p11</a:t>
            </a:r>
            <a:endParaRPr lang="en-US" sz="2400" dirty="0" smtClean="0"/>
          </a:p>
          <a:p>
            <a:endParaRPr lang="en-US" sz="2400" dirty="0"/>
          </a:p>
        </p:txBody>
      </p:sp>
      <p:sp>
        <p:nvSpPr>
          <p:cNvPr id="19" name="TextBox 18"/>
          <p:cNvSpPr txBox="1"/>
          <p:nvPr/>
        </p:nvSpPr>
        <p:spPr>
          <a:xfrm>
            <a:off x="1833696" y="1733055"/>
            <a:ext cx="6049926" cy="523220"/>
          </a:xfrm>
          <a:prstGeom prst="rect">
            <a:avLst/>
          </a:prstGeom>
          <a:noFill/>
        </p:spPr>
        <p:txBody>
          <a:bodyPr wrap="square" rtlCol="0">
            <a:spAutoFit/>
          </a:bodyPr>
          <a:lstStyle/>
          <a:p>
            <a:pPr algn="ctr"/>
            <a:r>
              <a:rPr lang="en-US" sz="2800" dirty="0" smtClean="0"/>
              <a:t>Link to Strategic Plan is below</a:t>
            </a:r>
            <a:endParaRPr lang="en-US" sz="2800" dirty="0"/>
          </a:p>
        </p:txBody>
      </p:sp>
    </p:spTree>
    <p:extLst>
      <p:ext uri="{BB962C8B-B14F-4D97-AF65-F5344CB8AC3E}">
        <p14:creationId xmlns:p14="http://schemas.microsoft.com/office/powerpoint/2010/main" val="180965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Priorities &amp; SMART Goals</a:t>
            </a: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a:t>(From your Strategic Plan, insert your Top 2 Priorities &amp; SMART Goals for FY23 here)</a:t>
            </a:r>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571999" y="1617843"/>
            <a:ext cx="4066391" cy="2351729"/>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50% of students will exceed growth target on Map </a:t>
            </a:r>
            <a:r>
              <a:rPr lang="en-US" b="1" dirty="0" smtClean="0">
                <a:solidFill>
                  <a:schemeClr val="tx1"/>
                </a:solidFill>
              </a:rPr>
              <a:t>Math</a:t>
            </a:r>
          </a:p>
          <a:p>
            <a:endParaRPr lang="en-US" sz="1000" b="1" dirty="0">
              <a:solidFill>
                <a:schemeClr val="tx1"/>
              </a:solidFill>
            </a:endParaRPr>
          </a:p>
          <a:p>
            <a:r>
              <a:rPr lang="en-US" b="1" dirty="0">
                <a:solidFill>
                  <a:schemeClr val="tx1"/>
                </a:solidFill>
              </a:rPr>
              <a:t>45% of students will exceed growth target on Map Reading</a:t>
            </a:r>
            <a:endParaRPr lang="en-US" sz="1000" dirty="0">
              <a:solidFill>
                <a:schemeClr val="tx1"/>
              </a:solidFill>
            </a:endParaRPr>
          </a:p>
          <a:p>
            <a:r>
              <a:rPr lang="en-US" sz="1000" dirty="0">
                <a:solidFill>
                  <a:schemeClr val="tx1"/>
                </a:solidFill>
              </a:rPr>
              <a:t/>
            </a:r>
            <a:br>
              <a:rPr lang="en-US" sz="1000" dirty="0">
                <a:solidFill>
                  <a:schemeClr val="tx1"/>
                </a:solidFill>
              </a:rPr>
            </a:br>
            <a:endParaRPr lang="en-US" sz="1000" dirty="0">
              <a:solidFill>
                <a:schemeClr val="tx1"/>
              </a:solidFill>
            </a:endParaRPr>
          </a:p>
          <a:p>
            <a:r>
              <a:rPr lang="en-US" sz="1000" dirty="0"/>
              <a:t/>
            </a:r>
            <a:br>
              <a:rPr lang="en-US" sz="1000" dirty="0"/>
            </a:br>
            <a:endParaRPr lang="en-US" sz="1000" dirty="0">
              <a:solidFill>
                <a:prstClr val="black"/>
              </a:solidFill>
            </a:endParaRPr>
          </a:p>
        </p:txBody>
      </p:sp>
      <p:sp>
        <p:nvSpPr>
          <p:cNvPr id="12" name="Rectangle 11"/>
          <p:cNvSpPr/>
          <p:nvPr/>
        </p:nvSpPr>
        <p:spPr>
          <a:xfrm>
            <a:off x="932323" y="1628930"/>
            <a:ext cx="3133316" cy="2351729"/>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tx1"/>
                </a:solidFill>
              </a:rPr>
              <a:t>Use data to drive instruction and academic decisions. </a:t>
            </a:r>
            <a:endParaRPr lang="en-US" sz="1000" dirty="0">
              <a:solidFill>
                <a:schemeClr val="tx1"/>
              </a:solidFill>
            </a:endParaRPr>
          </a:p>
        </p:txBody>
      </p:sp>
      <p:sp>
        <p:nvSpPr>
          <p:cNvPr id="13" name="Rectangle 12"/>
          <p:cNvSpPr/>
          <p:nvPr/>
        </p:nvSpPr>
        <p:spPr>
          <a:xfrm>
            <a:off x="4571999" y="4289567"/>
            <a:ext cx="4066392" cy="1930257"/>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Increase attendance rate percentage to 95% or higher</a:t>
            </a:r>
            <a:endParaRPr lang="en-US" sz="1000" dirty="0">
              <a:solidFill>
                <a:schemeClr val="tx1"/>
              </a:solidFill>
            </a:endParaRPr>
          </a:p>
          <a:p>
            <a:r>
              <a:rPr lang="en-US" sz="1000" dirty="0"/>
              <a:t/>
            </a:r>
            <a:br>
              <a:rPr lang="en-US" sz="1000" dirty="0"/>
            </a:br>
            <a:endParaRPr lang="en-US" sz="1000" dirty="0">
              <a:solidFill>
                <a:prstClr val="black"/>
              </a:solidFill>
            </a:endParaRPr>
          </a:p>
        </p:txBody>
      </p:sp>
      <p:sp>
        <p:nvSpPr>
          <p:cNvPr id="14" name="Rectangle 13"/>
          <p:cNvSpPr/>
          <p:nvPr/>
        </p:nvSpPr>
        <p:spPr>
          <a:xfrm>
            <a:off x="978553" y="4300654"/>
            <a:ext cx="3087085" cy="1919170"/>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tx1"/>
                </a:solidFill>
              </a:rPr>
              <a:t>Implement a Whole-Child system of supports that integrates social-emotional learning, behavior, wellness, and comprehensive academic intervention plans</a:t>
            </a:r>
            <a:endParaRPr lang="en-US" sz="1000" dirty="0">
              <a:solidFill>
                <a:schemeClr val="tx1"/>
              </a:solidFill>
            </a:endParaRPr>
          </a:p>
          <a:p>
            <a:r>
              <a:rPr lang="en-US" sz="1000" dirty="0"/>
              <a:t/>
            </a:r>
            <a:br>
              <a:rPr lang="en-US" sz="1000" dirty="0"/>
            </a:br>
            <a:endParaRPr lang="en-US" sz="1000" dirty="0">
              <a:solidFill>
                <a:schemeClr val="tx1"/>
              </a:solidFill>
            </a:endParaRPr>
          </a:p>
        </p:txBody>
      </p:sp>
      <p:sp>
        <p:nvSpPr>
          <p:cNvPr id="15" name="Right Arrow 14"/>
          <p:cNvSpPr/>
          <p:nvPr/>
        </p:nvSpPr>
        <p:spPr>
          <a:xfrm>
            <a:off x="4212882"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4162707"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94412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sp>
        <p:nvSpPr>
          <p:cNvPr id="5" name="Slide Number Placeholder 4"/>
          <p:cNvSpPr>
            <a:spLocks noGrp="1"/>
          </p:cNvSpPr>
          <p:nvPr>
            <p:ph type="sldNum" sz="quarter" idx="12"/>
          </p:nvPr>
        </p:nvSpPr>
        <p:spPr/>
        <p:txBody>
          <a:bodyPr/>
          <a:lstStyle/>
          <a:p>
            <a:fld id="{3D6C3DC6-EF6E-8948-BFE6-808D46D584D8}" type="slidenum">
              <a:rPr lang="en-US" smtClean="0"/>
              <a:t>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72918714"/>
              </p:ext>
            </p:extLst>
          </p:nvPr>
        </p:nvGraphicFramePr>
        <p:xfrm>
          <a:off x="994298" y="936152"/>
          <a:ext cx="6892974" cy="5076581"/>
        </p:xfrm>
        <a:graphic>
          <a:graphicData uri="http://schemas.openxmlformats.org/drawingml/2006/table">
            <a:tbl>
              <a:tblPr firstRow="1" bandRow="1">
                <a:tableStyleId>{5C22544A-7EE6-4342-B048-85BDC9FD1C3A}</a:tableStyleId>
              </a:tblPr>
              <a:tblGrid>
                <a:gridCol w="3446487">
                  <a:extLst>
                    <a:ext uri="{9D8B030D-6E8A-4147-A177-3AD203B41FA5}">
                      <a16:colId xmlns:a16="http://schemas.microsoft.com/office/drawing/2014/main" val="20000"/>
                    </a:ext>
                  </a:extLst>
                </a:gridCol>
                <a:gridCol w="3446487">
                  <a:extLst>
                    <a:ext uri="{9D8B030D-6E8A-4147-A177-3AD203B41FA5}">
                      <a16:colId xmlns:a16="http://schemas.microsoft.com/office/drawing/2014/main" val="20001"/>
                    </a:ext>
                  </a:extLst>
                </a:gridCol>
              </a:tblGrid>
              <a:tr h="661812">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FY23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968505">
                <a:tc>
                  <a:txBody>
                    <a:bodyPr/>
                    <a:lstStyle/>
                    <a:p>
                      <a:pPr rtl="0"/>
                      <a:r>
                        <a:rPr lang="en-US" sz="1350" b="0" i="0" u="none" strike="noStrike" kern="1200" dirty="0" smtClean="0">
                          <a:solidFill>
                            <a:schemeClr val="dk1"/>
                          </a:solidFill>
                          <a:effectLst/>
                          <a:latin typeface="+mn-lt"/>
                          <a:ea typeface="+mn-ea"/>
                          <a:cs typeface="+mn-cs"/>
                        </a:rPr>
                        <a:t>Use data to drive instruction and academic decisions. </a:t>
                      </a:r>
                      <a:endParaRPr lang="en-US" sz="1800" b="0" dirty="0" smtClean="0">
                        <a:effectLst/>
                      </a:endParaRPr>
                    </a:p>
                    <a:p>
                      <a:endParaRPr lang="en-US" sz="1750" b="0" dirty="0"/>
                    </a:p>
                  </a:txBody>
                  <a:tcPr/>
                </a:tc>
                <a:tc>
                  <a:txBody>
                    <a:bodyPr/>
                    <a:lstStyle/>
                    <a:p>
                      <a:pPr rtl="0"/>
                      <a:r>
                        <a:rPr lang="en-US" sz="1350" b="0" i="0" u="none" strike="noStrike" kern="1200" dirty="0" smtClean="0">
                          <a:solidFill>
                            <a:schemeClr val="dk1"/>
                          </a:solidFill>
                          <a:effectLst/>
                          <a:latin typeface="+mn-lt"/>
                          <a:ea typeface="+mn-ea"/>
                          <a:cs typeface="+mn-cs"/>
                        </a:rPr>
                        <a:t>Frequent analysis of data &amp; Consistent implementation of consistent, intentional differentiated instruction based on the analysis will ensure students’ needs are met</a:t>
                      </a:r>
                      <a:endParaRPr lang="en-US" sz="1800" b="0" dirty="0" smtClean="0">
                        <a:effectLst/>
                      </a:endParaRPr>
                    </a:p>
                  </a:txBody>
                  <a:tcPr/>
                </a:tc>
                <a:extLst>
                  <a:ext uri="{0D108BD9-81ED-4DB2-BD59-A6C34878D82A}">
                    <a16:rowId xmlns:a16="http://schemas.microsoft.com/office/drawing/2014/main" val="10001"/>
                  </a:ext>
                </a:extLst>
              </a:tr>
              <a:tr h="1250986">
                <a:tc>
                  <a:txBody>
                    <a:bodyPr/>
                    <a:lstStyle/>
                    <a:p>
                      <a:pPr rtl="0"/>
                      <a:r>
                        <a:rPr lang="en-US" sz="1350" b="0" i="0" u="none" strike="noStrike" kern="1200" dirty="0" smtClean="0">
                          <a:solidFill>
                            <a:schemeClr val="dk1"/>
                          </a:solidFill>
                          <a:effectLst/>
                          <a:latin typeface="+mn-lt"/>
                          <a:ea typeface="+mn-ea"/>
                          <a:cs typeface="+mn-cs"/>
                        </a:rPr>
                        <a:t>Implement a Whole-Child system of supports that integrates social-emotional learning, behavior, wellness, and comprehensive academic intervention plans</a:t>
                      </a:r>
                      <a:endParaRPr lang="en-US" sz="1800" b="0" dirty="0" smtClean="0">
                        <a:effectLst/>
                      </a:endParaRPr>
                    </a:p>
                    <a:p>
                      <a:endParaRPr lang="en-US" sz="1750" b="0" dirty="0"/>
                    </a:p>
                  </a:txBody>
                  <a:tcPr/>
                </a:tc>
                <a:tc>
                  <a:txBody>
                    <a:bodyPr/>
                    <a:lstStyle/>
                    <a:p>
                      <a:pPr rtl="0"/>
                      <a:r>
                        <a:rPr lang="en-US" sz="1350" b="0" i="0" u="none" strike="noStrike" kern="1200" dirty="0" smtClean="0">
                          <a:solidFill>
                            <a:schemeClr val="dk1"/>
                          </a:solidFill>
                          <a:effectLst/>
                          <a:latin typeface="+mn-lt"/>
                          <a:ea typeface="+mn-ea"/>
                          <a:cs typeface="+mn-cs"/>
                        </a:rPr>
                        <a:t>Children have experienced trauma during the </a:t>
                      </a:r>
                      <a:r>
                        <a:rPr lang="en-US" sz="1350" b="0" i="0" u="none" strike="noStrike" kern="1200" dirty="0" err="1" smtClean="0">
                          <a:solidFill>
                            <a:schemeClr val="dk1"/>
                          </a:solidFill>
                          <a:effectLst/>
                          <a:latin typeface="+mn-lt"/>
                          <a:ea typeface="+mn-ea"/>
                          <a:cs typeface="+mn-cs"/>
                        </a:rPr>
                        <a:t>Covid</a:t>
                      </a:r>
                      <a:r>
                        <a:rPr lang="en-US" sz="1350" b="0" i="0" u="none" strike="noStrike" kern="1200" dirty="0" smtClean="0">
                          <a:solidFill>
                            <a:schemeClr val="dk1"/>
                          </a:solidFill>
                          <a:effectLst/>
                          <a:latin typeface="+mn-lt"/>
                          <a:ea typeface="+mn-ea"/>
                          <a:cs typeface="+mn-cs"/>
                        </a:rPr>
                        <a:t> pandemic</a:t>
                      </a:r>
                      <a:endParaRPr lang="en-US" sz="1800" b="0" dirty="0" smtClean="0">
                        <a:effectLst/>
                      </a:endParaRPr>
                    </a:p>
                    <a:p>
                      <a:endParaRPr lang="en-US" sz="1750" dirty="0"/>
                    </a:p>
                  </a:txBody>
                  <a:tcPr/>
                </a:tc>
                <a:extLst>
                  <a:ext uri="{0D108BD9-81ED-4DB2-BD59-A6C34878D82A}">
                    <a16:rowId xmlns:a16="http://schemas.microsoft.com/office/drawing/2014/main" val="10002"/>
                  </a:ext>
                </a:extLst>
              </a:tr>
              <a:tr h="2195278">
                <a:tc>
                  <a:txBody>
                    <a:bodyPr/>
                    <a:lstStyle/>
                    <a:p>
                      <a:pPr rtl="0"/>
                      <a:r>
                        <a:rPr lang="en-US" sz="1350" b="0" i="0" u="none" strike="noStrike" kern="1200" dirty="0" smtClean="0">
                          <a:solidFill>
                            <a:schemeClr val="dk1"/>
                          </a:solidFill>
                          <a:effectLst/>
                          <a:latin typeface="+mn-lt"/>
                          <a:ea typeface="+mn-ea"/>
                          <a:cs typeface="+mn-cs"/>
                        </a:rPr>
                        <a:t>Increase academic achievement in core subject areas.</a:t>
                      </a:r>
                      <a:endParaRPr lang="en-US" sz="1800" b="0" dirty="0" smtClean="0">
                        <a:effectLst/>
                      </a:endParaRPr>
                    </a:p>
                    <a:p>
                      <a:r>
                        <a:rPr lang="en-US" sz="1800" b="0" dirty="0" smtClean="0"/>
                        <a:t/>
                      </a:r>
                      <a:br>
                        <a:rPr lang="en-US" sz="1800" b="0" dirty="0" smtClean="0"/>
                      </a:br>
                      <a:endParaRPr lang="en-US" sz="1750" b="0" dirty="0"/>
                    </a:p>
                  </a:txBody>
                  <a:tcPr/>
                </a:tc>
                <a:tc>
                  <a:txBody>
                    <a:bodyPr/>
                    <a:lstStyle/>
                    <a:p>
                      <a:pPr rtl="0"/>
                      <a:r>
                        <a:rPr lang="en-US" sz="1350" b="0" i="0" u="none" strike="noStrike" kern="1200" dirty="0" smtClean="0">
                          <a:solidFill>
                            <a:schemeClr val="dk1"/>
                          </a:solidFill>
                          <a:effectLst/>
                          <a:latin typeface="+mn-lt"/>
                          <a:ea typeface="+mn-ea"/>
                          <a:cs typeface="+mn-cs"/>
                        </a:rPr>
                        <a:t>Percentage of students in Beginning Level:</a:t>
                      </a:r>
                    </a:p>
                    <a:p>
                      <a:pPr rtl="0"/>
                      <a:r>
                        <a:rPr lang="en-US" sz="1350" b="0" i="0" u="none" strike="noStrike" kern="1200" dirty="0" smtClean="0">
                          <a:solidFill>
                            <a:schemeClr val="dk1"/>
                          </a:solidFill>
                          <a:effectLst/>
                          <a:latin typeface="+mn-lt"/>
                          <a:ea typeface="+mn-ea"/>
                          <a:cs typeface="+mn-cs"/>
                        </a:rPr>
                        <a:t>3rd Grade ELA (2019): 63%</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3rd Grade Math (2019) 28%</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4th Grade ELA (2019): 31%</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4th Grade Math (2019): 29%</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5th Grade ELA (2019): 41%</a:t>
                      </a:r>
                      <a:endParaRPr lang="en-US" sz="1800" b="0" dirty="0" smtClean="0">
                        <a:effectLst/>
                      </a:endParaRPr>
                    </a:p>
                    <a:p>
                      <a:pPr rtl="0"/>
                      <a:r>
                        <a:rPr lang="en-US" sz="1350" b="0" i="0" u="none" strike="noStrike" kern="1200" dirty="0" smtClean="0">
                          <a:solidFill>
                            <a:schemeClr val="dk1"/>
                          </a:solidFill>
                          <a:effectLst/>
                          <a:latin typeface="+mn-lt"/>
                          <a:ea typeface="+mn-ea"/>
                          <a:cs typeface="+mn-cs"/>
                        </a:rPr>
                        <a:t>5th Grade Math (2019): 51%</a:t>
                      </a:r>
                      <a:endParaRPr lang="en-US" sz="1800" b="0" dirty="0" smtClean="0">
                        <a:effectLst/>
                      </a:endParaRPr>
                    </a:p>
                    <a:p>
                      <a:r>
                        <a:rPr lang="en-US" sz="1800" dirty="0" smtClean="0"/>
                        <a:t/>
                      </a:r>
                      <a:br>
                        <a:rPr lang="en-US" sz="1800" dirty="0" smtClean="0"/>
                      </a:br>
                      <a:endParaRPr lang="en-US" sz="175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3009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a:t>
            </a:r>
            <a:r>
              <a:rPr lang="en-US" sz="2400" dirty="0" smtClean="0">
                <a:solidFill>
                  <a:schemeClr val="tx1"/>
                </a:solidFill>
              </a:rPr>
              <a:t>$_</a:t>
            </a:r>
            <a:r>
              <a:rPr lang="en-US" sz="2400" u="sng" dirty="0" smtClean="0">
                <a:solidFill>
                  <a:schemeClr val="tx1"/>
                </a:solidFill>
              </a:rPr>
              <a:t>5,209,469</a:t>
            </a:r>
            <a:r>
              <a:rPr lang="en-US" sz="2400" dirty="0" smtClean="0">
                <a:solidFill>
                  <a:schemeClr val="tx1"/>
                </a:solidFill>
              </a:rPr>
              <a:t>_____</a:t>
            </a:r>
            <a:endParaRPr lang="en-US" sz="2400" dirty="0">
              <a:solidFill>
                <a:schemeClr val="tx1"/>
              </a:solidFill>
            </a:endParaRP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FY23 accommodates a student population that is projected to be </a:t>
            </a:r>
            <a:r>
              <a:rPr lang="en-US" sz="2400" u="sng" dirty="0" smtClean="0">
                <a:solidFill>
                  <a:schemeClr val="tx1"/>
                </a:solidFill>
              </a:rPr>
              <a:t>371</a:t>
            </a:r>
            <a:r>
              <a:rPr lang="en-US" sz="2400" dirty="0" smtClean="0">
                <a:solidFill>
                  <a:schemeClr val="tx1"/>
                </a:solidFill>
              </a:rPr>
              <a:t> </a:t>
            </a:r>
            <a:r>
              <a:rPr lang="en-US" sz="2400" dirty="0">
                <a:solidFill>
                  <a:schemeClr val="tx1"/>
                </a:solidFill>
              </a:rPr>
              <a:t>students, which is a increase/decrease of </a:t>
            </a:r>
            <a:r>
              <a:rPr lang="en-US" sz="2400" u="sng" dirty="0" smtClean="0">
                <a:solidFill>
                  <a:schemeClr val="tx1"/>
                </a:solidFill>
              </a:rPr>
              <a:t>43</a:t>
            </a:r>
            <a:r>
              <a:rPr lang="en-US" sz="2400" dirty="0" smtClean="0">
                <a:solidFill>
                  <a:schemeClr val="tx1"/>
                </a:solidFill>
              </a:rPr>
              <a:t> </a:t>
            </a:r>
            <a:r>
              <a:rPr lang="en-US" sz="2400" dirty="0">
                <a:solidFill>
                  <a:schemeClr val="tx1"/>
                </a:solidFill>
              </a:rPr>
              <a:t>students from FY22.</a:t>
            </a:r>
          </a:p>
        </p:txBody>
      </p:sp>
      <p:sp>
        <p:nvSpPr>
          <p:cNvPr id="4" name="Slide Number Placeholder 3"/>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13036400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7" ma:contentTypeDescription="Create a new document." ma:contentTypeScope="" ma:versionID="caa68c24285ded56b5ed5b9c7f5875b7">
  <xsd:schema xmlns:xsd="http://www.w3.org/2001/XMLSchema" xmlns:xs="http://www.w3.org/2001/XMLSchema" xmlns:p="http://schemas.microsoft.com/office/2006/metadata/properties" xmlns:ns2="d37e30bb-5f32-4411-a640-0b4044b692bf" targetNamespace="http://schemas.microsoft.com/office/2006/metadata/properties" ma:root="true" ma:fieldsID="94e1ed0e9015fcdbb98b45fe0979176a"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8755A6-7184-4D85-87E8-49948E634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5860D824-1F42-4605-A966-FFCBCF63520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d37e30bb-5f32-4411-a640-0b4044b692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22459</TotalTime>
  <Words>3813</Words>
  <Application>Microsoft Office PowerPoint</Application>
  <PresentationFormat>On-screen Show (4:3)</PresentationFormat>
  <Paragraphs>774</Paragraphs>
  <Slides>27</Slides>
  <Notes>24</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27</vt:i4>
      </vt:variant>
    </vt:vector>
  </HeadingPairs>
  <TitlesOfParts>
    <vt:vector size="44" baseType="lpstr">
      <vt:lpstr>Arial</vt:lpstr>
      <vt:lpstr>Berlin Sans FB Demi</vt:lpstr>
      <vt:lpstr>Calibri</vt:lpstr>
      <vt:lpstr>Century Schoolbook</vt:lpstr>
      <vt:lpstr>Corbel</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Norms</vt:lpstr>
      <vt:lpstr>GO Team Budget Development Process</vt:lpstr>
      <vt:lpstr>FY23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CARES Allocations</vt:lpstr>
      <vt:lpstr>What’s Next?</vt:lpstr>
      <vt:lpstr>Questions? </vt:lpstr>
      <vt:lpstr>PowerPoint Presentation</vt:lpstr>
      <vt:lpstr>PowerPoint Presentation</vt:lpstr>
      <vt:lpstr>PowerPoint Presentation</vt:lpstr>
      <vt:lpstr>PowerPoint Presentation</vt:lpstr>
      <vt:lpstr>PowerPoint Presentation</vt:lpstr>
      <vt:lpstr>PowerPoint Presentation</vt:lpstr>
      <vt:lpstr>Plan for FY23 Leveling Reserve</vt:lpstr>
      <vt:lpstr>Plan for FY23  Title I Holdback and Family Engagement Funds</vt:lpstr>
      <vt:lpstr>Plan for FY23 CARES Allocation</vt:lpstr>
      <vt:lpstr>Questions for the GO Team to Consider</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Gunner, Cynthia</cp:lastModifiedBy>
  <cp:revision>376</cp:revision>
  <cp:lastPrinted>2020-01-13T18:18:48Z</cp:lastPrinted>
  <dcterms:created xsi:type="dcterms:W3CDTF">2014-12-15T21:46:52Z</dcterms:created>
  <dcterms:modified xsi:type="dcterms:W3CDTF">2022-02-11T21:24:00Z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